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84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2DD9-8901-4BAC-914A-D136FC7BBFF7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1E5B3-9EEF-478D-BBC4-39574ADA0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456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2DD9-8901-4BAC-914A-D136FC7BBFF7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1E5B3-9EEF-478D-BBC4-39574ADA0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926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2DD9-8901-4BAC-914A-D136FC7BBFF7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1E5B3-9EEF-478D-BBC4-39574ADA0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968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2DD9-8901-4BAC-914A-D136FC7BBFF7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1E5B3-9EEF-478D-BBC4-39574ADA0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907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2DD9-8901-4BAC-914A-D136FC7BBFF7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1E5B3-9EEF-478D-BBC4-39574ADA0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841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2DD9-8901-4BAC-914A-D136FC7BBFF7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1E5B3-9EEF-478D-BBC4-39574ADA0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110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2DD9-8901-4BAC-914A-D136FC7BBFF7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1E5B3-9EEF-478D-BBC4-39574ADA0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82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2DD9-8901-4BAC-914A-D136FC7BBFF7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1E5B3-9EEF-478D-BBC4-39574ADA0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16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2DD9-8901-4BAC-914A-D136FC7BBFF7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1E5B3-9EEF-478D-BBC4-39574ADA0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134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2DD9-8901-4BAC-914A-D136FC7BBFF7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1E5B3-9EEF-478D-BBC4-39574ADA0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924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2DD9-8901-4BAC-914A-D136FC7BBFF7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1E5B3-9EEF-478D-BBC4-39574ADA0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824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82DD9-8901-4BAC-914A-D136FC7BBFF7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1E5B3-9EEF-478D-BBC4-39574ADA0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968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mailto:Alan.Chalmers@warwick.ac.uk" TargetMode="External"/><Relationship Id="rId3" Type="http://schemas.openxmlformats.org/officeDocument/2006/relationships/hyperlink" Target="mailto:vittorio@fub.it" TargetMode="External"/><Relationship Id="rId7" Type="http://schemas.openxmlformats.org/officeDocument/2006/relationships/hyperlink" Target="mailto:dmytro.rusanovskyy@ieee.org" TargetMode="External"/><Relationship Id="rId2" Type="http://schemas.openxmlformats.org/officeDocument/2006/relationships/hyperlink" Target="mailto:Koohyar.Minoo@arris.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lsungwon@qti.qualcomm.com" TargetMode="External"/><Relationship Id="rId11" Type="http://schemas.openxmlformats.org/officeDocument/2006/relationships/hyperlink" Target="mailto:yi-chu.wang@intel.com" TargetMode="External"/><Relationship Id="rId5" Type="http://schemas.openxmlformats.org/officeDocument/2006/relationships/hyperlink" Target="mailto:robert.brondijk@philips.com" TargetMode="External"/><Relationship Id="rId10" Type="http://schemas.openxmlformats.org/officeDocument/2006/relationships/hyperlink" Target="mailto:yi-jen.chiu@intel.com" TargetMode="External"/><Relationship Id="rId4" Type="http://schemas.openxmlformats.org/officeDocument/2006/relationships/hyperlink" Target="mailto:Louis.kerofsky@interdigital.com" TargetMode="External"/><Relationship Id="rId9" Type="http://schemas.openxmlformats.org/officeDocument/2006/relationships/hyperlink" Target="mailto:elena_a.alshina@samsung.com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g11.sc29.org/conten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CE3 status</a:t>
            </a:r>
            <a:br>
              <a:rPr lang="en-US" sz="4400" dirty="0" smtClean="0"/>
            </a:br>
            <a:r>
              <a:rPr lang="en-US" sz="3100" dirty="0" smtClean="0"/>
              <a:t>HDR Core Experiment 3 on Objective/Subjective  Metrics</a:t>
            </a:r>
            <a:endParaRPr lang="en-US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V. Baroncini, L. Kerofsky</a:t>
            </a:r>
            <a:r>
              <a:rPr lang="en-GB" b="1" dirty="0"/>
              <a:t>, D. </a:t>
            </a:r>
            <a:r>
              <a:rPr lang="en-US" b="1" dirty="0"/>
              <a:t>Rusanovskyy </a:t>
            </a:r>
            <a:r>
              <a:rPr lang="en-GB" b="1"/>
              <a:t>(coordinators</a:t>
            </a:r>
            <a:r>
              <a:rPr lang="en-GB" b="1" smtClean="0"/>
              <a:t>)</a:t>
            </a:r>
          </a:p>
          <a:p>
            <a:r>
              <a:rPr lang="en-GB" sz="2800" smtClean="0"/>
              <a:t>Jan </a:t>
            </a:r>
            <a:r>
              <a:rPr lang="en-GB" sz="2800" dirty="0" smtClean="0"/>
              <a:t>2016, 12-14, Vancouver</a:t>
            </a:r>
            <a:endParaRPr lang="en-US" sz="2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277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CE3 Mandates (</a:t>
            </a:r>
            <a:r>
              <a:rPr lang="en-US" dirty="0" smtClean="0"/>
              <a:t>w15796)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Evaluate </a:t>
            </a:r>
            <a:r>
              <a:rPr lang="en-US" dirty="0"/>
              <a:t>the performance of candidate objective metrics, luminance and color classes.  The Warsaw list of CE metrics is modified to include the objective metrics described in m37234, a color metric, and the objective metric described in m37418, HDR-VQM a luminance metric.</a:t>
            </a:r>
          </a:p>
          <a:p>
            <a:r>
              <a:rPr lang="en-US" dirty="0" smtClean="0"/>
              <a:t>Include </a:t>
            </a:r>
            <a:r>
              <a:rPr lang="en-US" dirty="0"/>
              <a:t>executable SW for HDR-VDP2 and HDR-VQM objective metrics consistent with </a:t>
            </a:r>
            <a:r>
              <a:rPr lang="en-US" dirty="0" err="1"/>
              <a:t>HDRTools</a:t>
            </a:r>
            <a:r>
              <a:rPr lang="en-US" dirty="0"/>
              <a:t> workflow.</a:t>
            </a:r>
          </a:p>
          <a:p>
            <a:r>
              <a:rPr lang="en-US" dirty="0" smtClean="0"/>
              <a:t>Calculate </a:t>
            </a:r>
            <a:r>
              <a:rPr lang="en-US" dirty="0"/>
              <a:t>and aggregate objective metric values and </a:t>
            </a:r>
            <a:r>
              <a:rPr lang="en-US" dirty="0" err="1"/>
              <a:t>CfE</a:t>
            </a:r>
            <a:r>
              <a:rPr lang="en-US" dirty="0"/>
              <a:t> responses corresponding to full frame based subjective testing in Rome.</a:t>
            </a:r>
          </a:p>
          <a:p>
            <a:r>
              <a:rPr lang="en-US" dirty="0" smtClean="0"/>
              <a:t>Analyze </a:t>
            </a:r>
            <a:r>
              <a:rPr lang="en-US" dirty="0"/>
              <a:t>performance of metrics in relation to MOS results from </a:t>
            </a:r>
            <a:r>
              <a:rPr lang="en-US" dirty="0" err="1"/>
              <a:t>CfE</a:t>
            </a:r>
            <a:r>
              <a:rPr lang="en-US" dirty="0"/>
              <a:t> testing at FUB with the goal of developing recommended metrics or weighted combinations.  </a:t>
            </a:r>
          </a:p>
          <a:p>
            <a:r>
              <a:rPr lang="en-US" dirty="0" smtClean="0"/>
              <a:t>Study </a:t>
            </a:r>
            <a:r>
              <a:rPr lang="en-US" dirty="0"/>
              <a:t>characteristics of various metrics to understand the artifacts the metric is sensitive to. Use of synthetic images was suggested as one direction here.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382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Participants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1417849"/>
              </p:ext>
            </p:extLst>
          </p:nvPr>
        </p:nvGraphicFramePr>
        <p:xfrm>
          <a:off x="1858780" y="1573969"/>
          <a:ext cx="9263922" cy="51557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77073"/>
                <a:gridCol w="2577073"/>
                <a:gridCol w="4109776"/>
              </a:tblGrid>
              <a:tr h="2918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Participants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Affiliation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Email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2918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K. Minoo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Arris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sng">
                          <a:effectLst/>
                          <a:hlinkClick r:id="rId2"/>
                        </a:rPr>
                        <a:t>Koohyar.Minoo@arris.com</a:t>
                      </a:r>
                      <a:r>
                        <a:rPr lang="en-US" sz="2000">
                          <a:effectLst/>
                        </a:rPr>
                        <a:t>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5837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C. Rosewarne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Canon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Chris.Rosewarne@cisra.canon.com.au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2918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T. Ebrahimi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EPFL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touradj.ebrahimi@epfl.ch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2918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V. Baroncini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FUB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u="sng">
                          <a:effectLst/>
                          <a:hlinkClick r:id="rId3"/>
                        </a:rPr>
                        <a:t>vittorio@fub.it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2918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L. Kerofsky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InterDigital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u="sng">
                          <a:effectLst/>
                          <a:hlinkClick r:id="rId4"/>
                        </a:rPr>
                        <a:t>Louis.kerofsky@interdigital.com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2918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R. Brondjik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Philips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u="sng">
                          <a:effectLst/>
                          <a:hlinkClick r:id="rId5"/>
                        </a:rPr>
                        <a:t>robert.brondijk@philips.com</a:t>
                      </a:r>
                      <a:r>
                        <a:rPr lang="en-GB" sz="2000">
                          <a:effectLst/>
                        </a:rPr>
                        <a:t>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5837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Sungwon Lee</a:t>
                      </a:r>
                      <a:endParaRPr lang="en-US" sz="2000">
                        <a:effectLst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D. Rusanovskyy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Qualcomm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u="sng">
                          <a:effectLst/>
                          <a:hlinkClick r:id="rId6"/>
                        </a:rPr>
                        <a:t>lsungwon@qti.qualcomm.com</a:t>
                      </a:r>
                      <a:r>
                        <a:rPr lang="en-GB" sz="2000">
                          <a:effectLst/>
                        </a:rPr>
                        <a:t> </a:t>
                      </a:r>
                      <a:endParaRPr lang="en-US" sz="2000">
                        <a:effectLst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u="sng">
                          <a:effectLst/>
                          <a:hlinkClick r:id="rId7"/>
                        </a:rPr>
                        <a:t>dmytro.rusanovskyy@ieee.org</a:t>
                      </a:r>
                      <a:r>
                        <a:rPr lang="en-GB" sz="2000">
                          <a:effectLst/>
                        </a:rPr>
                        <a:t>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2918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A. Chalmers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Warwick Univ.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sng">
                          <a:effectLst/>
                          <a:hlinkClick r:id="rId8"/>
                        </a:rPr>
                        <a:t>Alan.Chalmers@warwick.ac.uk</a:t>
                      </a:r>
                      <a:r>
                        <a:rPr lang="en-US" sz="2000">
                          <a:effectLst/>
                        </a:rPr>
                        <a:t>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2918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Pankaj Topiwala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FastVDO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pankajtva@gmail.com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2918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Elena Alshina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Samsung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sng">
                          <a:effectLst/>
                          <a:hlinkClick r:id="rId9"/>
                        </a:rPr>
                        <a:t>elena_a.alshina@samsung.com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2918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Joel Sole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Qualcomm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joels@qti.qualcomm.com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2918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Jacob Ström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Ericsson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jacob.strom@ericsson.com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2918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Yi-Jen Chiu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Intel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sng">
                          <a:effectLst/>
                          <a:hlinkClick r:id="rId10"/>
                        </a:rPr>
                        <a:t>yi-jen.chiu@intel.com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2918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Yi-Chu Wang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Intel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sng" dirty="0">
                          <a:effectLst/>
                          <a:hlinkClick r:id="rId11"/>
                        </a:rPr>
                        <a:t>yi-chu.wang@intel.com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3529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err="1" smtClean="0"/>
              <a:t>Timeline</a:t>
            </a:r>
            <a:r>
              <a:rPr lang="fr-FR" dirty="0" smtClean="0"/>
              <a:t> / </a:t>
            </a:r>
            <a:r>
              <a:rPr lang="fr-FR" dirty="0" err="1" smtClean="0"/>
              <a:t>Status</a:t>
            </a:r>
            <a:r>
              <a:rPr lang="fr-FR" dirty="0" smtClean="0"/>
              <a:t> 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1448811"/>
              </p:ext>
            </p:extLst>
          </p:nvPr>
        </p:nvGraphicFramePr>
        <p:xfrm>
          <a:off x="1004340" y="1621631"/>
          <a:ext cx="9910998" cy="4090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61352"/>
                <a:gridCol w="4349646"/>
              </a:tblGrid>
              <a:tr h="489339">
                <a:tc>
                  <a:txBody>
                    <a:bodyPr/>
                    <a:lstStyle/>
                    <a:p>
                      <a:r>
                        <a:rPr lang="en-US" sz="1600" noProof="1" smtClean="0"/>
                        <a:t>Timeline </a:t>
                      </a:r>
                      <a:endParaRPr lang="en-US" sz="1600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1" smtClean="0"/>
                        <a:t>Status </a:t>
                      </a:r>
                      <a:endParaRPr lang="en-US" sz="1600" noProof="1"/>
                    </a:p>
                  </a:txBody>
                  <a:tcPr/>
                </a:tc>
              </a:tr>
              <a:tr h="489339"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10/30/2015	finalized CE description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1" smtClean="0"/>
                        <a:t>Uploaded</a:t>
                      </a:r>
                      <a:r>
                        <a:rPr lang="en-US" sz="1600" baseline="0" noProof="1" smtClean="0"/>
                        <a:t> as W15796</a:t>
                      </a:r>
                      <a:endParaRPr lang="en-US" sz="1600" noProof="1"/>
                    </a:p>
                  </a:txBody>
                  <a:tcPr/>
                </a:tc>
              </a:tr>
              <a:tr h="892399"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10/30/2015 SW Integration of </a:t>
                      </a:r>
                      <a:r>
                        <a:rPr lang="en-GB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HDRTools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source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1" smtClean="0"/>
                        <a:t>Uploaded to MPEG ftp site,</a:t>
                      </a:r>
                      <a:r>
                        <a:rPr lang="en-US" sz="1600" baseline="0" noProof="1" smtClean="0"/>
                        <a:t> </a:t>
                      </a:r>
                      <a:r>
                        <a:rPr lang="en-US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http://wg11.sc29.org/content</a:t>
                      </a:r>
                      <a:r>
                        <a:rPr lang="en-US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/Explorations/HDR/CEs_Software_113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noProof="1" smtClean="0"/>
                    </a:p>
                  </a:txBody>
                  <a:tcPr/>
                </a:tc>
              </a:tr>
              <a:tr h="489339"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11/20/2015 Executables for HDR-VDP2 and HDR-VQM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1" smtClean="0"/>
                        <a:t>X64 HDR-VQM</a:t>
                      </a:r>
                      <a:r>
                        <a:rPr lang="en-US" sz="1600" baseline="0" noProof="1" smtClean="0"/>
                        <a:t> uploaded by Samsung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noProof="1" smtClean="0"/>
                        <a:t>HDR-VDP SW exchanged with Vittorio and Alan Chalmers (additionally linux builds of HDR-VQM also delivered January 2016)</a:t>
                      </a:r>
                      <a:endParaRPr lang="en-US" sz="1600" noProof="1" smtClean="0"/>
                    </a:p>
                  </a:txBody>
                  <a:tcPr/>
                </a:tc>
              </a:tr>
              <a:tr h="489339"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01/08/2016</a:t>
                      </a: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Generation of aggregate performance results 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1" smtClean="0"/>
                        <a:t>Ongoing </a:t>
                      </a:r>
                      <a:endParaRPr lang="en-US" sz="1600" noProof="1"/>
                    </a:p>
                  </a:txBody>
                  <a:tcPr/>
                </a:tc>
              </a:tr>
              <a:tr h="489339"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02/12/2016 Analysis of performance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1" smtClean="0"/>
                        <a:t>TBD</a:t>
                      </a:r>
                      <a:endParaRPr lang="en-US" sz="1600" noProof="1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082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300</Words>
  <Application>Microsoft Office PowerPoint</Application>
  <PresentationFormat>Widescreen</PresentationFormat>
  <Paragraphs>71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MS Mincho</vt:lpstr>
      <vt:lpstr>Arial</vt:lpstr>
      <vt:lpstr>Calibri</vt:lpstr>
      <vt:lpstr>Calibri Light</vt:lpstr>
      <vt:lpstr>Times New Roman</vt:lpstr>
      <vt:lpstr>Office Theme</vt:lpstr>
      <vt:lpstr>CE3 status HDR Core Experiment 3 on Objective/Subjective  Metrics</vt:lpstr>
      <vt:lpstr>CE3 Mandates (w15796)</vt:lpstr>
      <vt:lpstr>Participants</vt:lpstr>
      <vt:lpstr>Timeline / Status </vt:lpstr>
    </vt:vector>
  </TitlesOfParts>
  <Company>InterDigital Communications, LLC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CE3 status HDR Core Experiment 3 on Objective/Subjective  Metrics</dc:title>
  <dc:creator>Kerofsky, Louis J</dc:creator>
  <cp:lastModifiedBy>Kerofsky, Louis J</cp:lastModifiedBy>
  <cp:revision>9</cp:revision>
  <dcterms:created xsi:type="dcterms:W3CDTF">2016-01-11T18:00:28Z</dcterms:created>
  <dcterms:modified xsi:type="dcterms:W3CDTF">2016-01-11T18:17:27Z</dcterms:modified>
</cp:coreProperties>
</file>