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5" r:id="rId4"/>
    <p:sldId id="267" r:id="rId5"/>
    <p:sldId id="260" r:id="rId6"/>
    <p:sldId id="266" r:id="rId7"/>
    <p:sldId id="261" r:id="rId8"/>
    <p:sldId id="264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3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 latinLnBrk="0">
              <a:defRPr sz="4500" b="1" i="0" baseline="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821068"/>
            <a:ext cx="6858000" cy="1436732"/>
          </a:xfrm>
        </p:spPr>
        <p:txBody>
          <a:bodyPr/>
          <a:lstStyle>
            <a:lvl1pPr marL="0" indent="0" algn="ctr" latinLnBrk="0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142999" y="3509241"/>
            <a:ext cx="6858001" cy="4571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454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1998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293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3964"/>
          </a:xfrm>
        </p:spPr>
        <p:txBody>
          <a:bodyPr>
            <a:normAutofit/>
          </a:bodyPr>
          <a:lstStyle>
            <a:lvl1pPr latinLnBrk="0">
              <a:defRPr sz="3000" b="1" i="0" baseline="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278965"/>
            <a:ext cx="7886700" cy="4897998"/>
          </a:xfrm>
        </p:spPr>
        <p:txBody>
          <a:bodyPr/>
          <a:lstStyle>
            <a:lvl1pPr latinLnBrk="0">
              <a:defRPr/>
            </a:lvl1pPr>
            <a:lvl2pPr latinLnBrk="0">
              <a:defRPr/>
            </a:lvl2pPr>
            <a:lvl3pPr latinLnBrk="0">
              <a:defRPr/>
            </a:lvl3pPr>
            <a:lvl4pPr latinLnBrk="0">
              <a:defRPr/>
            </a:lvl4pPr>
            <a:lvl5pPr latinLnBrk="0"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628650" y="1039091"/>
            <a:ext cx="7886700" cy="4675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5617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 latinLnBrk="0">
              <a:defRPr sz="4500" b="1" i="0" cap="small" baseline="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 latinLnBrk="0">
              <a:buNone/>
              <a:defRPr sz="1800" cap="small" baseline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23888" y="4516757"/>
            <a:ext cx="7886700" cy="4571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8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282203"/>
            <a:ext cx="3886200" cy="4894760"/>
          </a:xfrm>
        </p:spPr>
        <p:txBody>
          <a:bodyPr/>
          <a:lstStyle>
            <a:lvl1pPr latinLnBrk="0">
              <a:defRPr/>
            </a:lvl1pPr>
            <a:lvl2pPr latinLnBrk="0">
              <a:defRPr/>
            </a:lvl2pPr>
            <a:lvl3pPr latinLnBrk="0">
              <a:defRPr/>
            </a:lvl3pPr>
            <a:lvl4pPr latinLnBrk="0">
              <a:defRPr/>
            </a:lvl4pPr>
            <a:lvl5pPr latinLnBrk="0"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282203"/>
            <a:ext cx="3886200" cy="4894760"/>
          </a:xfrm>
        </p:spPr>
        <p:txBody>
          <a:bodyPr/>
          <a:lstStyle>
            <a:lvl1pPr latinLnBrk="0">
              <a:defRPr/>
            </a:lvl1pPr>
            <a:lvl2pPr latinLnBrk="0">
              <a:defRPr/>
            </a:lvl2pPr>
            <a:lvl3pPr latinLnBrk="0">
              <a:defRPr/>
            </a:lvl3pPr>
            <a:lvl4pPr latinLnBrk="0">
              <a:defRPr/>
            </a:lvl4pPr>
            <a:lvl5pPr latinLnBrk="0"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3964"/>
          </a:xfrm>
        </p:spPr>
        <p:txBody>
          <a:bodyPr>
            <a:normAutofit/>
          </a:bodyPr>
          <a:lstStyle>
            <a:lvl1pPr latinLnBrk="0">
              <a:defRPr sz="3000" b="1" i="0" baseline="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628650" y="1039091"/>
            <a:ext cx="7886700" cy="46759"/>
          </a:xfrm>
          <a:prstGeom prst="rect">
            <a:avLst/>
          </a:prstGeom>
          <a:gradFill>
            <a:gsLst>
              <a:gs pos="0">
                <a:srgbClr val="50A5DC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19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2015-10-18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410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012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2015-10-18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734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7780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FD11-E74D-45A4-8422-59AE7449A451}" type="datetimeFigureOut">
              <a:rPr lang="ko-KR" altLang="en-US" smtClean="0"/>
              <a:t>2015-10-18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930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61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366405"/>
            <a:ext cx="7886700" cy="4810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7024022" y="6356351"/>
            <a:ext cx="9112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BFD11-E74D-45A4-8422-59AE7449A451}" type="datetimeFigureOut">
              <a:rPr lang="ko-KR" altLang="en-US" smtClean="0"/>
              <a:t>2015-10-18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109987" y="6356351"/>
            <a:ext cx="1847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103614" y="6356351"/>
            <a:ext cx="9367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D6BC0-CD0D-4358-8B5B-A163B65A2F6A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86" b="14878"/>
          <a:stretch/>
        </p:blipFill>
        <p:spPr>
          <a:xfrm>
            <a:off x="8722519" y="6400803"/>
            <a:ext cx="297195" cy="35004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47440" y="6489030"/>
            <a:ext cx="321620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 latinLnBrk="0"/>
            <a:r>
              <a:rPr lang="en-US" altLang="ko-KR" sz="1200" b="1" strike="noStrike" cap="all" spc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IMAGE PROCESSING</a:t>
            </a:r>
            <a:r>
              <a:rPr lang="en-US" altLang="ko-KR" sz="1200" b="1" strike="noStrike" cap="all" spc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 SYSTEMS LABORATORY</a:t>
            </a:r>
            <a:endParaRPr lang="ko-KR" altLang="en-US" sz="1200" b="1" strike="noStrike" cap="all" spc="0" dirty="0">
              <a:ln>
                <a:noFill/>
              </a:ln>
              <a:solidFill>
                <a:srgbClr val="808080"/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7117227" y="-34358"/>
            <a:ext cx="2026773" cy="33855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 latinLnBrk="0"/>
            <a:r>
              <a:rPr lang="en-US" altLang="ko-KR" sz="1600" b="1" strike="noStrike" cap="small" spc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K</a:t>
            </a:r>
            <a:r>
              <a:rPr lang="en-US" altLang="ko-KR" sz="1400" b="1" strike="noStrike" cap="small" spc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wangwoon</a:t>
            </a:r>
            <a:r>
              <a:rPr lang="en-US" altLang="ko-KR" sz="1600" b="1" strike="noStrike" cap="small" spc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 U</a:t>
            </a:r>
            <a:r>
              <a:rPr lang="en-US" altLang="ko-KR" sz="1400" b="1" strike="noStrike" cap="small" spc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niversity</a:t>
            </a:r>
            <a:endParaRPr lang="ko-KR" altLang="en-US" sz="1400" b="1" strike="noStrike" cap="small" spc="0" baseline="0" dirty="0">
              <a:ln>
                <a:noFill/>
              </a:ln>
              <a:solidFill>
                <a:srgbClr val="808080"/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7892428" y="6298824"/>
            <a:ext cx="928459" cy="5539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 latinLnBrk="0"/>
            <a:r>
              <a:rPr lang="en-US" altLang="ko-KR" sz="3000" b="1" strike="noStrike" cap="all" spc="0" dirty="0" smtClean="0">
                <a:ln>
                  <a:noFill/>
                </a:ln>
                <a:solidFill>
                  <a:srgbClr val="808080"/>
                </a:solidFill>
                <a:effectLst/>
                <a:latin typeface="Trebuchet MS" panose="020B0603020202020204" pitchFamily="34" charset="0"/>
              </a:rPr>
              <a:t>IPSL</a:t>
            </a:r>
            <a:endParaRPr lang="ko-KR" altLang="en-US" sz="3000" b="1" strike="noStrike" cap="all" spc="0" dirty="0">
              <a:ln>
                <a:noFill/>
              </a:ln>
              <a:solidFill>
                <a:srgbClr val="808080"/>
              </a:solidFill>
              <a:effectLst/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42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맑은 고딕" panose="020B0503020000020004" pitchFamily="50" charset="-127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314450" indent="-2857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6.em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en-US" altLang="ko-KR" sz="3200" dirty="0" smtClean="0"/>
              <a:t>[JCTVC-V088]</a:t>
            </a:r>
            <a:br>
              <a:rPr lang="en-US" altLang="ko-KR" sz="3200" dirty="0" smtClean="0"/>
            </a:br>
            <a:r>
              <a:rPr lang="en-US" altLang="ko-KR" sz="3200" dirty="0" smtClean="0"/>
              <a:t>Tile level rate control for multi-core platform</a:t>
            </a:r>
            <a:endParaRPr lang="ko-KR" altLang="en-US" sz="32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b="1" dirty="0" smtClean="0"/>
              <a:t>Ismail Marzuki, </a:t>
            </a:r>
            <a:r>
              <a:rPr lang="en-US" altLang="ko-KR" dirty="0" smtClean="0"/>
              <a:t>Yong-Jo Ahn, </a:t>
            </a:r>
            <a:r>
              <a:rPr lang="en-US" altLang="ko-KR" dirty="0" err="1" smtClean="0"/>
              <a:t>Woong</a:t>
            </a:r>
            <a:r>
              <a:rPr lang="en-US" altLang="ko-KR" dirty="0" smtClean="0"/>
              <a:t> Lim, and Donggyu Sim</a:t>
            </a:r>
          </a:p>
          <a:p>
            <a:r>
              <a:rPr lang="en-US" altLang="ko-KR" b="1" dirty="0" smtClean="0"/>
              <a:t>KWU (Kwangwoon University)</a:t>
            </a:r>
          </a:p>
        </p:txBody>
      </p:sp>
    </p:spTree>
    <p:extLst>
      <p:ext uri="{BB962C8B-B14F-4D97-AF65-F5344CB8AC3E}">
        <p14:creationId xmlns:p14="http://schemas.microsoft.com/office/powerpoint/2010/main" val="13620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R-lambda model was defined for current rate control framework of </a:t>
            </a:r>
            <a:r>
              <a:rPr lang="en-US" altLang="ko-KR" dirty="0" smtClean="0"/>
              <a:t>HM</a:t>
            </a:r>
          </a:p>
          <a:p>
            <a:endParaRPr lang="en-US" altLang="ko-KR" dirty="0"/>
          </a:p>
          <a:p>
            <a:r>
              <a:rPr lang="en-US" altLang="ko-KR" dirty="0"/>
              <a:t>However, the rate control method does not consider the tile level rate control </a:t>
            </a:r>
            <a:r>
              <a:rPr lang="en-US" altLang="ko-KR" dirty="0" smtClean="0"/>
              <a:t>yet</a:t>
            </a:r>
          </a:p>
          <a:p>
            <a:endParaRPr lang="en-US" altLang="ko-KR" dirty="0"/>
          </a:p>
          <a:p>
            <a:r>
              <a:rPr lang="en-US" altLang="ko-KR" dirty="0"/>
              <a:t>Even though the rate control algorithm achieves target bitrates, the tile level rate control should be considered to complete the functionality of tile 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/>
              <a:t>This contribution proposes a tile level rate control for HEVC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2324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Rate control of HEVC reference model (HM)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Multi-level bit </a:t>
            </a:r>
            <a:r>
              <a:rPr lang="en-US" altLang="ko-KR" dirty="0" smtClean="0"/>
              <a:t>allocation for rate control of HM</a:t>
            </a:r>
            <a:endParaRPr lang="en-US" altLang="ko-KR" dirty="0"/>
          </a:p>
          <a:p>
            <a:pPr lvl="1"/>
            <a:r>
              <a:rPr lang="en-US" altLang="ko-KR" dirty="0"/>
              <a:t>GOP-level, Picture-level, CTU-level</a:t>
            </a:r>
          </a:p>
          <a:p>
            <a:pPr lvl="1"/>
            <a:r>
              <a:rPr lang="en-US" altLang="ko-KR" dirty="0"/>
              <a:t>In each level, model parameters are updated after encoding</a:t>
            </a:r>
            <a:endParaRPr lang="ko-KR" altLang="en-US" dirty="0"/>
          </a:p>
          <a:p>
            <a:endParaRPr lang="ko-KR" altLang="en-US" dirty="0"/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802" y="2650610"/>
            <a:ext cx="6250008" cy="328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196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Motivation</a:t>
            </a:r>
          </a:p>
          <a:p>
            <a:pPr lvl="1"/>
            <a:r>
              <a:rPr lang="en-US" altLang="ko-KR" dirty="0"/>
              <a:t>The current R-lambda model rate control of HM is designed without any consideration of the tile level rate control for multi-core platform.</a:t>
            </a:r>
          </a:p>
          <a:p>
            <a:pPr lvl="1"/>
            <a:r>
              <a:rPr lang="en-CA" dirty="0"/>
              <a:t>Practically, tile partition for multicore degrades the video quality</a:t>
            </a:r>
            <a:endParaRPr lang="en-US" altLang="ko-KR" dirty="0"/>
          </a:p>
          <a:p>
            <a:pPr lvl="2"/>
            <a:r>
              <a:rPr lang="en-US" altLang="ko-KR" dirty="0"/>
              <a:t>It might be due to the number of the encoder output bits abnormally changed degrading the video quality</a:t>
            </a:r>
          </a:p>
          <a:p>
            <a:endParaRPr lang="en-US" altLang="ko-KR" dirty="0"/>
          </a:p>
          <a:p>
            <a:r>
              <a:rPr lang="en-US" altLang="ko-KR" dirty="0"/>
              <a:t>The proposed method</a:t>
            </a:r>
          </a:p>
          <a:p>
            <a:pPr lvl="1"/>
            <a:r>
              <a:rPr lang="en-US" altLang="ko-KR" dirty="0"/>
              <a:t>Investigates tile level rate control for multi-core platform for HEVC</a:t>
            </a:r>
          </a:p>
        </p:txBody>
      </p:sp>
    </p:spTree>
    <p:extLst>
      <p:ext uri="{BB962C8B-B14F-4D97-AF65-F5344CB8AC3E}">
        <p14:creationId xmlns:p14="http://schemas.microsoft.com/office/powerpoint/2010/main" val="3436449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Tile level rate control for </a:t>
            </a:r>
            <a:r>
              <a:rPr lang="en-US" altLang="ko-KR" dirty="0" smtClean="0"/>
              <a:t>HEVC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Proposed RC is based on the leaky bucket model same as well</a:t>
            </a:r>
          </a:p>
          <a:p>
            <a:pPr lvl="1"/>
            <a:r>
              <a:rPr lang="en-US" altLang="ko-KR" dirty="0"/>
              <a:t>GOP level</a:t>
            </a:r>
          </a:p>
          <a:p>
            <a:pPr lvl="2"/>
            <a:r>
              <a:rPr lang="en-US" altLang="ko-KR" dirty="0"/>
              <a:t>Budget control for a GOP</a:t>
            </a:r>
          </a:p>
          <a:p>
            <a:pPr lvl="1"/>
            <a:r>
              <a:rPr lang="en-US" altLang="ko-KR" dirty="0" smtClean="0"/>
              <a:t>Picture </a:t>
            </a:r>
            <a:r>
              <a:rPr lang="en-US" altLang="ko-KR" dirty="0"/>
              <a:t>level</a:t>
            </a:r>
          </a:p>
          <a:p>
            <a:pPr lvl="2"/>
            <a:r>
              <a:rPr lang="en-US" altLang="ko-KR" dirty="0"/>
              <a:t>Budget control for a </a:t>
            </a:r>
            <a:r>
              <a:rPr lang="en-US" altLang="ko-KR" dirty="0" smtClean="0"/>
              <a:t>picture</a:t>
            </a:r>
            <a:endParaRPr lang="en-US" altLang="ko-KR" dirty="0"/>
          </a:p>
          <a:p>
            <a:pPr lvl="2"/>
            <a:r>
              <a:rPr lang="en-US" altLang="ko-KR" dirty="0"/>
              <a:t>Decide QP based R-Lambda model</a:t>
            </a:r>
          </a:p>
          <a:p>
            <a:pPr lvl="1"/>
            <a:r>
              <a:rPr lang="en-US" altLang="ko-KR" b="1" dirty="0">
                <a:solidFill>
                  <a:schemeClr val="accent1"/>
                </a:solidFill>
              </a:rPr>
              <a:t>Tile level</a:t>
            </a:r>
          </a:p>
          <a:p>
            <a:pPr lvl="2"/>
            <a:r>
              <a:rPr lang="en-US" altLang="ko-KR" dirty="0">
                <a:solidFill>
                  <a:schemeClr val="accent1"/>
                </a:solidFill>
              </a:rPr>
              <a:t>Budget control for a tile estimated from the frame level</a:t>
            </a:r>
          </a:p>
          <a:p>
            <a:pPr lvl="1"/>
            <a:r>
              <a:rPr lang="en-US" altLang="ko-KR" dirty="0" smtClean="0"/>
              <a:t>Coding tree unit (CTU) level</a:t>
            </a:r>
          </a:p>
          <a:p>
            <a:pPr lvl="2"/>
            <a:r>
              <a:rPr lang="en-US" altLang="ko-KR" dirty="0" smtClean="0"/>
              <a:t>Decide </a:t>
            </a:r>
            <a:r>
              <a:rPr lang="en-US" altLang="ko-KR" dirty="0"/>
              <a:t>QP based R-Lambda model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18915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Block-diagram of the 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700" y="1278965"/>
            <a:ext cx="6257925" cy="510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5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Details of the </a:t>
            </a:r>
            <a:r>
              <a:rPr lang="en-US" altLang="ko-KR" dirty="0" smtClean="0"/>
              <a:t>proposed </a:t>
            </a:r>
            <a:r>
              <a:rPr lang="en-US" altLang="ko-KR" dirty="0" smtClean="0"/>
              <a:t>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For GOP, </a:t>
            </a:r>
            <a:r>
              <a:rPr lang="en-US" altLang="ko-KR" dirty="0" smtClean="0"/>
              <a:t>picture</a:t>
            </a:r>
            <a:r>
              <a:rPr lang="en-US" altLang="ko-KR" dirty="0"/>
              <a:t>, and </a:t>
            </a:r>
            <a:r>
              <a:rPr lang="en-US" altLang="ko-KR" dirty="0" smtClean="0"/>
              <a:t>CTU level bit allocation</a:t>
            </a:r>
            <a:endParaRPr lang="en-US" altLang="ko-KR" dirty="0"/>
          </a:p>
          <a:p>
            <a:pPr lvl="1"/>
            <a:r>
              <a:rPr lang="en-US" altLang="ko-KR" dirty="0"/>
              <a:t>There is no any changing for each </a:t>
            </a:r>
            <a:r>
              <a:rPr lang="en-US" altLang="ko-KR" dirty="0" smtClean="0"/>
              <a:t>level</a:t>
            </a:r>
          </a:p>
          <a:p>
            <a:pPr lvl="1"/>
            <a:r>
              <a:rPr lang="en-US" altLang="ko-KR" dirty="0" smtClean="0"/>
              <a:t>They </a:t>
            </a:r>
            <a:r>
              <a:rPr lang="en-US" altLang="ko-KR" dirty="0"/>
              <a:t>are the same with the current rate control framework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For </a:t>
            </a:r>
            <a:r>
              <a:rPr lang="en-US" altLang="ko-KR" dirty="0" smtClean="0"/>
              <a:t>tile level bit allocation:</a:t>
            </a:r>
            <a:endParaRPr lang="en-US" altLang="ko-KR" dirty="0"/>
          </a:p>
          <a:p>
            <a:pPr lvl="1"/>
            <a:r>
              <a:rPr lang="en-US" altLang="ko-KR" dirty="0"/>
              <a:t>The </a:t>
            </a:r>
            <a:r>
              <a:rPr lang="en-US" altLang="ko-KR" dirty="0" smtClean="0"/>
              <a:t>bit </a:t>
            </a:r>
            <a:r>
              <a:rPr lang="en-US" altLang="ko-KR" dirty="0"/>
              <a:t>allocation of each tile is based on the predetermined weight form the </a:t>
            </a:r>
            <a:r>
              <a:rPr lang="en-US" altLang="ko-KR" dirty="0" smtClean="0"/>
              <a:t>picture level </a:t>
            </a:r>
            <a:r>
              <a:rPr lang="en-US" altLang="ko-KR" dirty="0"/>
              <a:t>rate control</a:t>
            </a:r>
          </a:p>
          <a:p>
            <a:pPr lvl="1"/>
            <a:r>
              <a:rPr lang="en-US" altLang="ko-KR" dirty="0"/>
              <a:t>The target bit of the current tile is determined by:</a:t>
            </a:r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r="43206" b="71483"/>
          <a:stretch/>
        </p:blipFill>
        <p:spPr>
          <a:xfrm>
            <a:off x="444373" y="3923877"/>
            <a:ext cx="1847614" cy="780334"/>
          </a:xfrm>
          <a:prstGeom prst="rect">
            <a:avLst/>
          </a:prstGeom>
        </p:spPr>
      </p:pic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5966894"/>
              </p:ext>
            </p:extLst>
          </p:nvPr>
        </p:nvGraphicFramePr>
        <p:xfrm>
          <a:off x="444373" y="4640250"/>
          <a:ext cx="4470400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Equation" r:id="rId4" imgW="4470120" imgH="1422360" progId="Equation.3">
                  <p:embed/>
                </p:oleObj>
              </mc:Choice>
              <mc:Fallback>
                <p:oleObj name="Equation" r:id="rId4" imgW="4470120" imgH="142236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4373" y="4640250"/>
                        <a:ext cx="4470400" cy="142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그림 8"/>
          <p:cNvPicPr>
            <a:picLocks noChangeAspect="1"/>
          </p:cNvPicPr>
          <p:nvPr/>
        </p:nvPicPr>
        <p:blipFill rotWithShape="1">
          <a:blip r:embed="rId6"/>
          <a:srcRect r="72083" b="74130"/>
          <a:stretch/>
        </p:blipFill>
        <p:spPr>
          <a:xfrm>
            <a:off x="4969650" y="3923877"/>
            <a:ext cx="1693894" cy="595736"/>
          </a:xfrm>
          <a:prstGeom prst="rect">
            <a:avLst/>
          </a:prstGeom>
        </p:spPr>
      </p:pic>
      <p:graphicFrame>
        <p:nvGraphicFramePr>
          <p:cNvPr id="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3231898"/>
              </p:ext>
            </p:extLst>
          </p:nvPr>
        </p:nvGraphicFramePr>
        <p:xfrm>
          <a:off x="4969650" y="4640250"/>
          <a:ext cx="36449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Equation" r:id="rId7" imgW="3644640" imgH="685800" progId="Equation.3">
                  <p:embed/>
                </p:oleObj>
              </mc:Choice>
              <mc:Fallback>
                <p:oleObj name="Equation" r:id="rId7" imgW="3644640" imgH="685800" progId="Equation.3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69650" y="4640250"/>
                        <a:ext cx="36449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5099050" y="5479812"/>
            <a:ext cx="3714072" cy="1122607"/>
            <a:chOff x="4914773" y="5446687"/>
            <a:chExt cx="3714072" cy="1122607"/>
          </a:xfrm>
        </p:grpSpPr>
        <p:pic>
          <p:nvPicPr>
            <p:cNvPr id="10" name="그림 8"/>
            <p:cNvPicPr>
              <a:picLocks noChangeAspect="1"/>
            </p:cNvPicPr>
            <p:nvPr/>
          </p:nvPicPr>
          <p:blipFill rotWithShape="1">
            <a:blip r:embed="rId6"/>
            <a:srcRect t="50389" r="23656"/>
            <a:stretch/>
          </p:blipFill>
          <p:spPr>
            <a:xfrm>
              <a:off x="4914773" y="5446687"/>
              <a:ext cx="3714072" cy="916014"/>
            </a:xfrm>
            <a:prstGeom prst="rect">
              <a:avLst/>
            </a:prstGeom>
          </p:spPr>
        </p:pic>
        <p:pic>
          <p:nvPicPr>
            <p:cNvPr id="11" name="그림 8"/>
            <p:cNvPicPr>
              <a:picLocks noChangeAspect="1"/>
            </p:cNvPicPr>
            <p:nvPr/>
          </p:nvPicPr>
          <p:blipFill rotWithShape="1">
            <a:blip r:embed="rId6"/>
            <a:srcRect l="76473" t="83486"/>
            <a:stretch/>
          </p:blipFill>
          <p:spPr>
            <a:xfrm>
              <a:off x="4969650" y="6264380"/>
              <a:ext cx="1144553" cy="3049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0168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This contribution proposes a tile level rate control for </a:t>
            </a:r>
            <a:r>
              <a:rPr lang="en-US" altLang="ko-KR" dirty="0" smtClean="0"/>
              <a:t>HEVC.</a:t>
            </a:r>
          </a:p>
          <a:p>
            <a:r>
              <a:rPr lang="en-US" altLang="ko-KR" dirty="0" smtClean="0"/>
              <a:t>For </a:t>
            </a:r>
            <a:r>
              <a:rPr lang="en-US" altLang="ko-KR" dirty="0"/>
              <a:t>further </a:t>
            </a:r>
            <a:r>
              <a:rPr lang="en-US" altLang="ko-KR" dirty="0" smtClean="0"/>
              <a:t>works:</a:t>
            </a:r>
          </a:p>
          <a:p>
            <a:pPr lvl="1"/>
            <a:r>
              <a:rPr lang="en-US" altLang="ko-KR" dirty="0" smtClean="0"/>
              <a:t>this </a:t>
            </a:r>
            <a:r>
              <a:rPr lang="en-US" altLang="ko-KR" dirty="0"/>
              <a:t>contribution will be further studied with complete reports and performance evaluations altogether under the common test condition for HEVC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0047064"/>
      </p:ext>
    </p:extLst>
  </p:cSld>
  <p:clrMapOvr>
    <a:masterClrMapping/>
  </p:clrMapOvr>
</p:sld>
</file>

<file path=ppt/theme/theme1.xml><?xml version="1.0" encoding="utf-8"?>
<a:theme xmlns:a="http://schemas.openxmlformats.org/drawingml/2006/main" name="IPS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PSL" id="{D516594D-7D3C-431C-ADCD-BE8DFB60D6EC}" vid="{7CC22B68-203D-4B38-9FF5-3FEA450F67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IPSL</Template>
  <TotalTime>4789</TotalTime>
  <Words>349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맑은 고딕</vt:lpstr>
      <vt:lpstr>Arial</vt:lpstr>
      <vt:lpstr>Trebuchet MS</vt:lpstr>
      <vt:lpstr>Wingdings</vt:lpstr>
      <vt:lpstr>IPSL</vt:lpstr>
      <vt:lpstr>Equation</vt:lpstr>
      <vt:lpstr>[JCTVC-V088] Tile level rate control for multi-core platform</vt:lpstr>
      <vt:lpstr>Introduction</vt:lpstr>
      <vt:lpstr>Rate control of HEVC reference model (HM)</vt:lpstr>
      <vt:lpstr>Motivation</vt:lpstr>
      <vt:lpstr>Tile level rate control for HEVC</vt:lpstr>
      <vt:lpstr>Block-diagram of the proposed method</vt:lpstr>
      <vt:lpstr>Details of the proposed method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[JCTVC-V000]</dc:title>
  <dc:creator>Yongjo Ahn</dc:creator>
  <cp:lastModifiedBy>Ismail M</cp:lastModifiedBy>
  <cp:revision>54</cp:revision>
  <dcterms:created xsi:type="dcterms:W3CDTF">2015-10-08T01:54:42Z</dcterms:created>
  <dcterms:modified xsi:type="dcterms:W3CDTF">2015-10-18T09:51:10Z</dcterms:modified>
</cp:coreProperties>
</file>