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62" r:id="rId4"/>
    <p:sldId id="270" r:id="rId5"/>
    <p:sldId id="258" r:id="rId6"/>
    <p:sldId id="271" r:id="rId7"/>
    <p:sldId id="272" r:id="rId8"/>
    <p:sldId id="264" r:id="rId9"/>
    <p:sldId id="279" r:id="rId10"/>
    <p:sldId id="280" r:id="rId11"/>
    <p:sldId id="278" r:id="rId12"/>
    <p:sldId id="277" r:id="rId13"/>
    <p:sldId id="265" r:id="rId14"/>
    <p:sldId id="269" r:id="rId15"/>
    <p:sldId id="268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3887"/>
  </p:normalViewPr>
  <p:slideViewPr>
    <p:cSldViewPr snapToGrid="0">
      <p:cViewPr>
        <p:scale>
          <a:sx n="111" d="100"/>
          <a:sy n="111" d="100"/>
        </p:scale>
        <p:origin x="1120" y="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1580D-058F-4748-B2FE-9A6764C661CB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11070-093E-F74F-8B12-82EFBBE40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2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01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23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0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8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37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0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46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54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8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0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65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31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1070-093E-F74F-8B12-82EFBBE405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1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 latinLnBrk="0">
              <a:defRPr sz="45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821068"/>
            <a:ext cx="6858000" cy="1436732"/>
          </a:xfrm>
        </p:spPr>
        <p:txBody>
          <a:bodyPr/>
          <a:lstStyle>
            <a:lvl1pPr marL="0" indent="0" algn="ctr" latinLnBrk="0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42999" y="3509241"/>
            <a:ext cx="6858001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199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29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78965"/>
            <a:ext cx="7886700" cy="4897998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61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 latinLnBrk="0">
              <a:defRPr sz="4500" b="1" i="0" cap="small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 latinLnBrk="0">
              <a:buNone/>
              <a:defRPr sz="1800" cap="sm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23888" y="4516757"/>
            <a:ext cx="7886700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9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410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12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34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78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30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366405"/>
            <a:ext cx="7886700" cy="481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024022" y="6356351"/>
            <a:ext cx="911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BFD11-E74D-45A4-8422-59AE7449A451}" type="datetimeFigureOut">
              <a:rPr lang="ko-KR" altLang="en-US" smtClean="0"/>
              <a:t>2015. 10. 16.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09987" y="6356351"/>
            <a:ext cx="1847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03614" y="6356351"/>
            <a:ext cx="936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6" b="14878"/>
          <a:stretch/>
        </p:blipFill>
        <p:spPr>
          <a:xfrm>
            <a:off x="8722519" y="6400803"/>
            <a:ext cx="297195" cy="35004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7440" y="6489030"/>
            <a:ext cx="321620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1200" b="1" strike="noStrike" cap="all" spc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IMAGE PROCESSING</a:t>
            </a:r>
            <a:r>
              <a:rPr lang="en-US" altLang="ko-KR" sz="1200" b="1" strike="noStrike" cap="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SYSTEMS LABORATORY</a:t>
            </a:r>
            <a:endParaRPr lang="ko-KR" altLang="en-US" sz="12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117227" y="-34358"/>
            <a:ext cx="2026773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latinLnBrk="0"/>
            <a:r>
              <a:rPr lang="en-US" altLang="ko-KR" sz="16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K</a:t>
            </a:r>
            <a:r>
              <a:rPr lang="en-US" altLang="ko-KR" sz="14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wangwoon</a:t>
            </a:r>
            <a:r>
              <a:rPr lang="en-US" altLang="ko-KR" sz="16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U</a:t>
            </a:r>
            <a:r>
              <a:rPr lang="en-US" altLang="ko-KR" sz="14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niversity</a:t>
            </a:r>
            <a:endParaRPr lang="ko-KR" altLang="en-US" sz="1400" b="1" strike="noStrike" cap="small" spc="0" baseline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892428" y="6298824"/>
            <a:ext cx="928459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3000" b="1" strike="noStrike" cap="all" spc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IPSL</a:t>
            </a:r>
            <a:endParaRPr lang="ko-KR" altLang="en-US" sz="30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2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맑은 고딕" panose="020B0503020000020004" pitchFamily="50" charset="-127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3200" dirty="0" smtClean="0"/>
              <a:t>[JCTVC-V0078]</a:t>
            </a:r>
            <a:br>
              <a:rPr lang="en-US" altLang="ko-KR" sz="3200" dirty="0" smtClean="0"/>
            </a:br>
            <a:r>
              <a:rPr lang="en-US" altLang="ko-KR" sz="3200" dirty="0" smtClean="0"/>
              <a:t>Improvement of coding efficiency for rate control under the constraint of HRD</a:t>
            </a:r>
            <a:endParaRPr lang="ko-KR" altLang="en-US" sz="3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 smtClean="0"/>
              <a:t>Yong-Jo Ahn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Xiangjian</a:t>
            </a:r>
            <a:r>
              <a:rPr lang="en-US" altLang="ko-KR" dirty="0" smtClean="0"/>
              <a:t> Wu, Donggyu Sim, and </a:t>
            </a:r>
            <a:r>
              <a:rPr lang="en-US" altLang="ko-KR" dirty="0" err="1" smtClean="0"/>
              <a:t>Hochan</a:t>
            </a:r>
            <a:r>
              <a:rPr lang="en-US" altLang="ko-KR" dirty="0" smtClean="0"/>
              <a:t> Ryu</a:t>
            </a:r>
          </a:p>
          <a:p>
            <a:r>
              <a:rPr lang="en-US" altLang="ko-KR" b="1" dirty="0" smtClean="0"/>
              <a:t>KWU (</a:t>
            </a:r>
            <a:r>
              <a:rPr lang="en-US" altLang="ko-KR" b="1" dirty="0" err="1" smtClean="0"/>
              <a:t>Kwangwoon</a:t>
            </a:r>
            <a:r>
              <a:rPr lang="en-US" altLang="ko-KR" b="1" dirty="0" smtClean="0"/>
              <a:t> University)</a:t>
            </a:r>
            <a:r>
              <a:rPr lang="en-US" altLang="ko-KR" dirty="0" smtClean="0"/>
              <a:t>,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Digital Insights Co.</a:t>
            </a:r>
          </a:p>
        </p:txBody>
      </p:sp>
    </p:spTree>
    <p:extLst>
      <p:ext uri="{BB962C8B-B14F-4D97-AF65-F5344CB8AC3E}">
        <p14:creationId xmlns:p14="http://schemas.microsoft.com/office/powerpoint/2010/main" val="1362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871882"/>
            <a:ext cx="7886700" cy="2310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316461"/>
            <a:ext cx="7886700" cy="220405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</a:t>
            </a:r>
            <a:r>
              <a:rPr lang="en-US" altLang="ko-KR" dirty="0"/>
              <a:t>evaluation (scenario 1)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2837" y="3534964"/>
            <a:ext cx="5432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(c) CPB </a:t>
            </a:r>
            <a:r>
              <a:rPr lang="en-US" altLang="ko-KR" sz="1400" b="1" smtClean="0"/>
              <a:t>fullness with </a:t>
            </a:r>
            <a:r>
              <a:rPr lang="en-US" altLang="ko-KR" sz="1400" b="1" dirty="0"/>
              <a:t>the fixed lower bound (</a:t>
            </a:r>
            <a:r>
              <a:rPr lang="en-US" altLang="ko-KR" sz="1400" b="1" dirty="0" smtClean="0"/>
              <a:t>B=0.5R, F=0.9B)</a:t>
            </a:r>
            <a:endParaRPr lang="ko-KR" alt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00276" y="6157022"/>
            <a:ext cx="6577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(b) CPB fullness with the proposed adaptive lower bound(B=0.5R, F=0.9B)</a:t>
            </a:r>
            <a:endParaRPr lang="ko-KR" alt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8759" y="2677010"/>
            <a:ext cx="2517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i="1" dirty="0" smtClean="0"/>
              <a:t>60,216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bits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for I-picture</a:t>
            </a:r>
          </a:p>
          <a:p>
            <a:r>
              <a:rPr lang="en-US" altLang="ko-KR" sz="1600" b="1" i="1" dirty="0" smtClean="0"/>
              <a:t>(30.11dB for Y)</a:t>
            </a:r>
            <a:endParaRPr lang="ko-KR" altLang="en-US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578759" y="4095961"/>
            <a:ext cx="2517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i="1" dirty="0" smtClean="0"/>
              <a:t>65,128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bits for I-picture</a:t>
            </a:r>
          </a:p>
          <a:p>
            <a:r>
              <a:rPr lang="en-US" altLang="ko-KR" sz="1600" b="1" i="1" dirty="0" smtClean="0"/>
              <a:t>(30.72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dB for Y)</a:t>
            </a:r>
            <a:endParaRPr lang="ko-KR" altLang="en-US" sz="1600" b="1" i="1" dirty="0"/>
          </a:p>
        </p:txBody>
      </p:sp>
      <p:sp>
        <p:nvSpPr>
          <p:cNvPr id="13" name="오른쪽 화살표 14"/>
          <p:cNvSpPr/>
          <p:nvPr/>
        </p:nvSpPr>
        <p:spPr>
          <a:xfrm rot="5400000">
            <a:off x="1154168" y="3294775"/>
            <a:ext cx="849183" cy="788154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2"/>
          <p:cNvSpPr/>
          <p:nvPr/>
        </p:nvSpPr>
        <p:spPr>
          <a:xfrm>
            <a:off x="834682" y="1587731"/>
            <a:ext cx="1255629" cy="123272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2"/>
          <p:cNvSpPr/>
          <p:nvPr/>
        </p:nvSpPr>
        <p:spPr>
          <a:xfrm>
            <a:off x="836223" y="4194111"/>
            <a:ext cx="1377946" cy="1352814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15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</a:t>
            </a:r>
            <a:r>
              <a:rPr lang="en-US" altLang="ko-KR" dirty="0"/>
              <a:t>evaluation (scenario 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improves the coding efficiency with 0.15% Y BD-BR gain compared to JCTVC-U0132</a:t>
            </a:r>
          </a:p>
          <a:p>
            <a:pPr lvl="1"/>
            <a:r>
              <a:rPr lang="en-US" altLang="ko-KR" dirty="0"/>
              <a:t>0</a:t>
            </a:r>
            <a:r>
              <a:rPr lang="en-US" altLang="ko-KR" dirty="0" smtClean="0"/>
              <a:t>.58% Y BD-BR loss compared to rate control of HM-16.6 without consideration for the constraint of HRD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Rectangle 9"/>
          <p:cNvSpPr/>
          <p:nvPr/>
        </p:nvSpPr>
        <p:spPr>
          <a:xfrm>
            <a:off x="917356" y="2638132"/>
            <a:ext cx="730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1. </a:t>
            </a:r>
            <a:r>
              <a:rPr lang="en-US" sz="1200" b="1" dirty="0"/>
              <a:t>RD performance of the proposed target bit saturation method compared to rate control of HM without any target bit saturation method (Scenario 1: B=0.5R, F=0.9B) </a:t>
            </a:r>
          </a:p>
        </p:txBody>
      </p:sp>
      <p:sp>
        <p:nvSpPr>
          <p:cNvPr id="7" name="Rectangle 9"/>
          <p:cNvSpPr/>
          <p:nvPr/>
        </p:nvSpPr>
        <p:spPr>
          <a:xfrm>
            <a:off x="917356" y="4585172"/>
            <a:ext cx="730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2. </a:t>
            </a:r>
            <a:r>
              <a:rPr lang="en-US" sz="1200" b="1" dirty="0"/>
              <a:t>RD performance of the proposed target bit saturation method compared to rate control of HM with the target bit saturation using the fixed lower bound (Scenario 1: B=0.5R, F=0.9B)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39950" y="3109553"/>
          <a:ext cx="4864100" cy="123825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</a:tblGrid>
              <a:tr h="152400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Random access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Low-delay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A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2.05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5.01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5.27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1.71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5.18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5.13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2.49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3.18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C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0.73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0.94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D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0.28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1.39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1.44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0.10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0.17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1.48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1.79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0.65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2.30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2.76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Overall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1.05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3.20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3.19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0.10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1.82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2.21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39950" y="5084987"/>
          <a:ext cx="4864100" cy="123825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</a:tblGrid>
              <a:tr h="152400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Random access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Low-delay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A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-0.43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-0.70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-0.57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0.11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0.86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0.79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-0.35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C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-0.30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D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-0.35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-0.49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-0.82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-0.31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-0.52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-1.24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-1.74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Overall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-0.17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-0.09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-0.16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-0.12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-0.22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-0.52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2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</a:t>
            </a:r>
            <a:r>
              <a:rPr lang="en-US" altLang="ko-KR" dirty="0"/>
              <a:t>evaluation (scenario </a:t>
            </a:r>
            <a:r>
              <a:rPr lang="en-US" altLang="ko-KR" dirty="0" smtClean="0"/>
              <a:t>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98807" y="3557206"/>
            <a:ext cx="5746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(a) CPB </a:t>
            </a:r>
            <a:r>
              <a:rPr lang="en-US" altLang="ko-KR" sz="1400" b="1"/>
              <a:t>fullness </a:t>
            </a:r>
            <a:r>
              <a:rPr lang="en-US" altLang="ko-KR" sz="1400" b="1" smtClean="0"/>
              <a:t>without </a:t>
            </a:r>
            <a:r>
              <a:rPr lang="en-US" altLang="ko-KR" sz="1400" b="1" dirty="0"/>
              <a:t>the target bit saturation (B=R, F=0.75B)</a:t>
            </a:r>
            <a:endParaRPr lang="ko-KR" altLang="en-US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938" y="3928132"/>
            <a:ext cx="6459839" cy="2291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938" y="1275666"/>
            <a:ext cx="6459839" cy="2291739"/>
          </a:xfrm>
          <a:prstGeom prst="rect">
            <a:avLst/>
          </a:prstGeom>
        </p:spPr>
      </p:pic>
      <p:sp>
        <p:nvSpPr>
          <p:cNvPr id="13" name="타원 12"/>
          <p:cNvSpPr/>
          <p:nvPr/>
        </p:nvSpPr>
        <p:spPr>
          <a:xfrm>
            <a:off x="2542293" y="2458162"/>
            <a:ext cx="460680" cy="45227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654986" y="3037095"/>
            <a:ext cx="1277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2"/>
                </a:solidFill>
              </a:rPr>
              <a:t>CPB underflow</a:t>
            </a:r>
            <a:endParaRPr lang="ko-KR" altLang="en-US" sz="1200" b="1" i="1" dirty="0">
              <a:solidFill>
                <a:schemeClr val="accent2"/>
              </a:solidFill>
            </a:endParaRPr>
          </a:p>
        </p:txBody>
      </p:sp>
      <p:sp>
        <p:nvSpPr>
          <p:cNvPr id="15" name="타원 12"/>
          <p:cNvSpPr/>
          <p:nvPr/>
        </p:nvSpPr>
        <p:spPr>
          <a:xfrm>
            <a:off x="3293911" y="2554276"/>
            <a:ext cx="701043" cy="45227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2"/>
          <p:cNvSpPr/>
          <p:nvPr/>
        </p:nvSpPr>
        <p:spPr>
          <a:xfrm>
            <a:off x="4523806" y="2532890"/>
            <a:ext cx="641694" cy="491294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2"/>
          <p:cNvSpPr/>
          <p:nvPr/>
        </p:nvSpPr>
        <p:spPr>
          <a:xfrm>
            <a:off x="5580950" y="2458161"/>
            <a:ext cx="840632" cy="578933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2"/>
          <p:cNvSpPr/>
          <p:nvPr/>
        </p:nvSpPr>
        <p:spPr>
          <a:xfrm>
            <a:off x="6686333" y="2393314"/>
            <a:ext cx="608672" cy="578933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421476" y="6196667"/>
            <a:ext cx="6426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(b) CPB fullness </a:t>
            </a:r>
            <a:r>
              <a:rPr lang="en-US" altLang="ko-KR" sz="1400" b="1" smtClean="0"/>
              <a:t>with the </a:t>
            </a:r>
            <a:r>
              <a:rPr lang="en-US" altLang="ko-KR" sz="1400" b="1" dirty="0" smtClean="0"/>
              <a:t>proposed adaptive lower bound(B=R, F=0.75B)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899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</a:t>
            </a:r>
            <a:r>
              <a:rPr lang="en-US" altLang="ko-KR" dirty="0"/>
              <a:t>evaluation (scenario </a:t>
            </a:r>
            <a:r>
              <a:rPr lang="en-US" altLang="ko-KR" dirty="0" smtClean="0"/>
              <a:t>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94037" y="3566327"/>
            <a:ext cx="5281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(c) CPB </a:t>
            </a:r>
            <a:r>
              <a:rPr lang="en-US" altLang="ko-KR" sz="1400" b="1" smtClean="0"/>
              <a:t>fullness with </a:t>
            </a:r>
            <a:r>
              <a:rPr lang="en-US" altLang="ko-KR" sz="1400" b="1" dirty="0" smtClean="0"/>
              <a:t>the fixed lower bound (B=R, F=0.75B)</a:t>
            </a:r>
            <a:endParaRPr lang="ko-KR" alt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1476" y="6196667"/>
            <a:ext cx="6426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(b) CPB fullness </a:t>
            </a:r>
            <a:r>
              <a:rPr lang="en-US" altLang="ko-KR" sz="1400" b="1" smtClean="0"/>
              <a:t>with the </a:t>
            </a:r>
            <a:r>
              <a:rPr lang="en-US" altLang="ko-KR" sz="1400" b="1" dirty="0" smtClean="0"/>
              <a:t>proposed adaptive lower bound(B=R, F=0.75B)</a:t>
            </a:r>
            <a:endParaRPr lang="ko-KR" alt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939" y="1275666"/>
            <a:ext cx="6459839" cy="2291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938" y="3928132"/>
            <a:ext cx="6459839" cy="22917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2198" y="2927524"/>
            <a:ext cx="2636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i="1" dirty="0" smtClean="0"/>
              <a:t>852,200 bits for I-picture</a:t>
            </a:r>
          </a:p>
          <a:p>
            <a:r>
              <a:rPr lang="en-US" altLang="ko-KR" sz="1600" b="1" i="1" dirty="0" smtClean="0"/>
              <a:t>(35.74 dB for Y)</a:t>
            </a:r>
            <a:endParaRPr lang="ko-KR" altLang="en-US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881986" y="4017054"/>
            <a:ext cx="2636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i="1" dirty="0" smtClean="0"/>
              <a:t>939,240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bits for I-</a:t>
            </a:r>
            <a:r>
              <a:rPr lang="en-US" altLang="ko-KR" sz="1600" b="1" i="1" dirty="0" err="1" smtClean="0"/>
              <a:t>pciture</a:t>
            </a:r>
            <a:endParaRPr lang="en-US" altLang="ko-KR" sz="1600" b="1" i="1" dirty="0" smtClean="0"/>
          </a:p>
          <a:p>
            <a:r>
              <a:rPr lang="en-US" altLang="ko-KR" sz="1600" b="1" i="1" dirty="0" smtClean="0"/>
              <a:t>(36.22</a:t>
            </a:r>
            <a:r>
              <a:rPr lang="ko-KR" altLang="en-US" sz="1600" b="1" i="1" dirty="0" smtClean="0"/>
              <a:t> </a:t>
            </a:r>
            <a:r>
              <a:rPr lang="en-US" altLang="ko-KR" sz="1600" b="1" i="1" dirty="0" smtClean="0"/>
              <a:t>dB for Y)</a:t>
            </a:r>
            <a:endParaRPr lang="ko-KR" altLang="en-US" sz="1600" b="1" i="1" dirty="0"/>
          </a:p>
        </p:txBody>
      </p:sp>
      <p:sp>
        <p:nvSpPr>
          <p:cNvPr id="12" name="오른쪽 화살표 14"/>
          <p:cNvSpPr/>
          <p:nvPr/>
        </p:nvSpPr>
        <p:spPr>
          <a:xfrm rot="5400000">
            <a:off x="1154168" y="3294775"/>
            <a:ext cx="849183" cy="788154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2238229" y="1928582"/>
            <a:ext cx="961370" cy="943836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2"/>
          <p:cNvSpPr/>
          <p:nvPr/>
        </p:nvSpPr>
        <p:spPr>
          <a:xfrm>
            <a:off x="2238229" y="4621532"/>
            <a:ext cx="1018526" cy="999950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109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</a:t>
            </a:r>
            <a:r>
              <a:rPr lang="en-US" altLang="ko-KR" dirty="0"/>
              <a:t>evaluation (scenario 2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improves the coding efficiency with 0.02% Y BD-BR gain compared to JCTVC-U0132</a:t>
            </a:r>
          </a:p>
          <a:p>
            <a:pPr lvl="1"/>
            <a:r>
              <a:rPr lang="en-US" altLang="ko-KR" dirty="0" smtClean="0"/>
              <a:t>0.01% Y BD-BR gain compared to rate control of HM-16.6 without consideration for the constraint of HRD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Rectangle 9"/>
          <p:cNvSpPr/>
          <p:nvPr/>
        </p:nvSpPr>
        <p:spPr>
          <a:xfrm>
            <a:off x="917356" y="2638132"/>
            <a:ext cx="730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1. </a:t>
            </a:r>
            <a:r>
              <a:rPr lang="en-US" sz="1200" b="1" dirty="0"/>
              <a:t>RD performance of the proposed target bit saturation method compared to rate control of HM without any target bit saturation method (Scenario </a:t>
            </a:r>
            <a:r>
              <a:rPr lang="en-US" sz="1200" b="1" dirty="0" smtClean="0"/>
              <a:t>2: B=R</a:t>
            </a:r>
            <a:r>
              <a:rPr lang="en-US" sz="1200" b="1" dirty="0"/>
              <a:t>, </a:t>
            </a:r>
            <a:r>
              <a:rPr lang="en-US" sz="1200" b="1" dirty="0" smtClean="0"/>
              <a:t>F=0.75B</a:t>
            </a:r>
            <a:r>
              <a:rPr lang="en-US" sz="1200" b="1" dirty="0"/>
              <a:t>) </a:t>
            </a:r>
          </a:p>
        </p:txBody>
      </p:sp>
      <p:sp>
        <p:nvSpPr>
          <p:cNvPr id="7" name="Rectangle 9"/>
          <p:cNvSpPr/>
          <p:nvPr/>
        </p:nvSpPr>
        <p:spPr>
          <a:xfrm>
            <a:off x="917356" y="4585172"/>
            <a:ext cx="730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2. </a:t>
            </a:r>
            <a:r>
              <a:rPr lang="en-US" sz="1200" b="1" dirty="0"/>
              <a:t>RD performance of the proposed target bit saturation method compared to rate control of HM with the target bit saturation using the fixed lower bound (Scenario </a:t>
            </a:r>
            <a:r>
              <a:rPr lang="en-US" sz="1200" b="1" dirty="0" smtClean="0"/>
              <a:t>2: B=R</a:t>
            </a:r>
            <a:r>
              <a:rPr lang="en-US" sz="1200" b="1" dirty="0"/>
              <a:t>, </a:t>
            </a:r>
            <a:r>
              <a:rPr lang="en-US" sz="1200" b="1" dirty="0" smtClean="0"/>
              <a:t>F=0.75B</a:t>
            </a:r>
            <a:r>
              <a:rPr lang="en-US" sz="1200" b="1" dirty="0"/>
              <a:t>)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850648"/>
              </p:ext>
            </p:extLst>
          </p:nvPr>
        </p:nvGraphicFramePr>
        <p:xfrm>
          <a:off x="2139950" y="5057398"/>
          <a:ext cx="4864100" cy="123825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</a:tblGrid>
              <a:tr h="152400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Random access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Low-delay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A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-0.44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-0.42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0.60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0.18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C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D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0.50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0.61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Overall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0.11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-0.15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-0.27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139950" y="3152775"/>
          <a:ext cx="4864100" cy="1238250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  <a:gridCol w="504825"/>
              </a:tblGrid>
              <a:tr h="152400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Random access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Low-delay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effectLst/>
                        <a:latin typeface="Times New Roman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Y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U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V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ΔE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A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0.85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0.95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B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0.60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0.18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C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-0.21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-0.13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-0.06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D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0.05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0.37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0.50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0.61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Class E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맑은 고딕" charset="0"/>
                        </a:rPr>
                        <a:t> 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-0.08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-0.30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0.23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Overall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0.02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charset="0"/>
                        </a:rPr>
                        <a:t>0.41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-0.03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0.09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effectLst/>
                          <a:latin typeface="Arial" charset="0"/>
                          <a:ea typeface="맑은 고딕" charset="0"/>
                        </a:rPr>
                        <a:t>0.31</a:t>
                      </a:r>
                      <a:endParaRPr lang="ko-KR" sz="110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effectLst/>
                          <a:latin typeface="Arial" charset="0"/>
                          <a:ea typeface="맑은 고딕" charset="0"/>
                        </a:rPr>
                        <a:t>0.00</a:t>
                      </a:r>
                      <a:endParaRPr lang="ko-KR" sz="1100" dirty="0">
                        <a:effectLst/>
                        <a:latin typeface="Times New Roman" charset="0"/>
                        <a:ea typeface="맑은 고딕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3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this contribution, a way to improve usage of CPB and coding efficiency of the target bit saturation method is proposed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To improve coding efficiency, this </a:t>
            </a:r>
            <a:r>
              <a:rPr lang="en-US" altLang="ko-KR" dirty="0"/>
              <a:t>contribution proposes a target bit saturation for each picture using </a:t>
            </a:r>
            <a:r>
              <a:rPr lang="en-US" altLang="ko-KR" dirty="0" smtClean="0"/>
              <a:t>the adaptive </a:t>
            </a:r>
            <a:r>
              <a:rPr lang="en-US" altLang="ko-KR" dirty="0"/>
              <a:t>lower bound instead of </a:t>
            </a:r>
            <a:r>
              <a:rPr lang="en-US" altLang="ko-KR" dirty="0" smtClean="0"/>
              <a:t>the </a:t>
            </a:r>
            <a:r>
              <a:rPr lang="en-US" altLang="ko-KR" dirty="0"/>
              <a:t>fixed </a:t>
            </a:r>
            <a:r>
              <a:rPr lang="en-US" altLang="ko-KR" dirty="0" smtClean="0"/>
              <a:t>one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The proposed method performs target bit saturation under the constraint of HRD with 0.15% BD-BR gain compared to JCTVC-U0132 in the scenario 1</a:t>
            </a:r>
          </a:p>
        </p:txBody>
      </p:sp>
    </p:spTree>
    <p:extLst>
      <p:ext uri="{BB962C8B-B14F-4D97-AF65-F5344CB8AC3E}">
        <p14:creationId xmlns:p14="http://schemas.microsoft.com/office/powerpoint/2010/main" val="15908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To prevent CPB from overflow and underflow, JCTVC-U0132</a:t>
            </a:r>
            <a:r>
              <a:rPr lang="en-US" altLang="ko-KR" dirty="0"/>
              <a:t> </a:t>
            </a:r>
            <a:r>
              <a:rPr lang="en-US" altLang="ko-KR" dirty="0" smtClean="0"/>
              <a:t>proposed a target bit saturation method under the constraint of HRD</a:t>
            </a:r>
          </a:p>
          <a:p>
            <a:pPr lvl="1"/>
            <a:r>
              <a:rPr lang="en-US" altLang="ko-KR" dirty="0" smtClean="0"/>
              <a:t>It was adopted in HM at 21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JCT-VC meeting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The </a:t>
            </a:r>
            <a:r>
              <a:rPr lang="en-US" altLang="ko-KR" dirty="0"/>
              <a:t>proposed method controls the occupancy of CPB between </a:t>
            </a:r>
            <a:r>
              <a:rPr lang="en-US" altLang="ko-KR" b="1" i="1" dirty="0">
                <a:solidFill>
                  <a:schemeClr val="accent1"/>
                </a:solidFill>
              </a:rPr>
              <a:t>10% </a:t>
            </a:r>
            <a:r>
              <a:rPr lang="en-US" altLang="ko-KR" dirty="0"/>
              <a:t>and </a:t>
            </a:r>
            <a:r>
              <a:rPr lang="en-US" altLang="ko-KR" b="1" i="1" dirty="0">
                <a:solidFill>
                  <a:schemeClr val="accent1"/>
                </a:solidFill>
              </a:rPr>
              <a:t>90% </a:t>
            </a:r>
            <a:r>
              <a:rPr lang="en-US" altLang="ko-KR" dirty="0"/>
              <a:t>of the CPB size for lower and upper </a:t>
            </a:r>
            <a:r>
              <a:rPr lang="en-US" altLang="ko-KR" dirty="0" smtClean="0"/>
              <a:t>bounds</a:t>
            </a:r>
            <a:endParaRPr lang="en-US" altLang="ko-KR" b="1" i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33" y="4148889"/>
            <a:ext cx="4052733" cy="135932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224" y="4148889"/>
            <a:ext cx="4027526" cy="13560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6282" y="5520896"/>
            <a:ext cx="208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(a) without target bits saturation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388736" y="5779796"/>
            <a:ext cx="4378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CPB fullness with respect to time index (B=0.5R, F=0.9B)</a:t>
            </a:r>
            <a:endParaRPr lang="ko-KR" alt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2470" y="5512176"/>
            <a:ext cx="19030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(b) with target bits saturation</a:t>
            </a:r>
            <a:endParaRPr lang="ko-KR" altLang="en-US" sz="1000" dirty="0"/>
          </a:p>
        </p:txBody>
      </p:sp>
      <p:sp>
        <p:nvSpPr>
          <p:cNvPr id="11" name="타원 10"/>
          <p:cNvSpPr/>
          <p:nvPr/>
        </p:nvSpPr>
        <p:spPr>
          <a:xfrm>
            <a:off x="3986616" y="4194565"/>
            <a:ext cx="522964" cy="514350"/>
          </a:xfrm>
          <a:prstGeom prst="ellipse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140388" y="4629484"/>
            <a:ext cx="1171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4"/>
                </a:solidFill>
              </a:rPr>
              <a:t>CPB overflow</a:t>
            </a:r>
            <a:endParaRPr lang="ko-KR" altLang="en-US" sz="1200" b="1" i="1" dirty="0">
              <a:solidFill>
                <a:schemeClr val="accent4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919566" y="4757319"/>
            <a:ext cx="522964" cy="514350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28686" y="5071720"/>
            <a:ext cx="1277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2"/>
                </a:solidFill>
              </a:rPr>
              <a:t>CPB underflow</a:t>
            </a:r>
            <a:endParaRPr lang="ko-KR" altLang="en-US" sz="12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795846"/>
            <a:ext cx="5943600" cy="18542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performed target bit saturation with 0.82% BD-BR loss and 0.04% rate control accuracy decrement</a:t>
            </a:r>
          </a:p>
          <a:p>
            <a:pPr lvl="1"/>
            <a:r>
              <a:rPr lang="en-US" dirty="0" smtClean="0"/>
              <a:t>Compared to rate control of HM-16.5 without consideration for the constraint of HRD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4924204"/>
            <a:ext cx="5943600" cy="1854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8596" y="2518847"/>
            <a:ext cx="72268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/>
              <a:t>Table 1. </a:t>
            </a:r>
            <a:r>
              <a:rPr lang="en-US" sz="1200" b="1" dirty="0" smtClean="0"/>
              <a:t>RD </a:t>
            </a:r>
            <a:r>
              <a:rPr lang="en-US" sz="1200" b="1" dirty="0"/>
              <a:t>performance of the proposed target bits saturation method (Random access)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58596" y="4562588"/>
            <a:ext cx="72268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2. RD </a:t>
            </a:r>
            <a:r>
              <a:rPr lang="en-US" sz="1200" b="1" dirty="0"/>
              <a:t>performance of the proposed target bits saturation method </a:t>
            </a:r>
            <a:r>
              <a:rPr lang="en-US" sz="1200" b="1" dirty="0" smtClean="0"/>
              <a:t>(Low-delay B)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429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JCTVC-U0132, the proposed target bit saturation method can successfully prevent the CPB from overflow and underflow</a:t>
            </a:r>
          </a:p>
          <a:p>
            <a:endParaRPr lang="en-US" altLang="ko-KR" dirty="0"/>
          </a:p>
          <a:p>
            <a:r>
              <a:rPr lang="en-US" altLang="ko-KR" dirty="0" smtClean="0"/>
              <a:t>However, some degradations of coding efficiency were observed in particular sequences</a:t>
            </a:r>
          </a:p>
          <a:p>
            <a:pPr lvl="1"/>
            <a:r>
              <a:rPr lang="en-US" altLang="ko-KR" dirty="0" smtClean="0"/>
              <a:t>Traffic, </a:t>
            </a:r>
            <a:r>
              <a:rPr lang="en-US" altLang="ko-KR" dirty="0" err="1" smtClean="0"/>
              <a:t>ParkScene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BQSquare</a:t>
            </a:r>
            <a:endParaRPr lang="ko-KR" altLang="en-US" dirty="0"/>
          </a:p>
        </p:txBody>
      </p:sp>
      <p:graphicFrame>
        <p:nvGraphicFramePr>
          <p:cNvPr id="4" name="내용 개체 틀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937768"/>
              </p:ext>
            </p:extLst>
          </p:nvPr>
        </p:nvGraphicFramePr>
        <p:xfrm>
          <a:off x="628650" y="3809442"/>
          <a:ext cx="7886697" cy="1390155"/>
        </p:xfrm>
        <a:graphic>
          <a:graphicData uri="http://schemas.openxmlformats.org/drawingml/2006/table">
            <a:tbl>
              <a:tblPr/>
              <a:tblGrid>
                <a:gridCol w="367697">
                  <a:extLst>
                    <a:ext uri="{9D8B030D-6E8A-4147-A177-3AD203B41FA5}">
                      <a16:colId xmlns="" xmlns:a16="http://schemas.microsoft.com/office/drawing/2014/main" val="4029647049"/>
                    </a:ext>
                  </a:extLst>
                </a:gridCol>
                <a:gridCol w="660221">
                  <a:extLst>
                    <a:ext uri="{9D8B030D-6E8A-4147-A177-3AD203B41FA5}">
                      <a16:colId xmlns="" xmlns:a16="http://schemas.microsoft.com/office/drawing/2014/main" val="2427510116"/>
                    </a:ext>
                  </a:extLst>
                </a:gridCol>
                <a:gridCol w="348087">
                  <a:extLst>
                    <a:ext uri="{9D8B030D-6E8A-4147-A177-3AD203B41FA5}">
                      <a16:colId xmlns="" xmlns:a16="http://schemas.microsoft.com/office/drawing/2014/main" val="3961886745"/>
                    </a:ext>
                  </a:extLst>
                </a:gridCol>
                <a:gridCol w="437968">
                  <a:extLst>
                    <a:ext uri="{9D8B030D-6E8A-4147-A177-3AD203B41FA5}">
                      <a16:colId xmlns="" xmlns:a16="http://schemas.microsoft.com/office/drawing/2014/main" val="4079164631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2409467071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148677549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415874146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257867818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2408261267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3725755239"/>
                    </a:ext>
                  </a:extLst>
                </a:gridCol>
                <a:gridCol w="130737">
                  <a:extLst>
                    <a:ext uri="{9D8B030D-6E8A-4147-A177-3AD203B41FA5}">
                      <a16:colId xmlns="" xmlns:a16="http://schemas.microsoft.com/office/drawing/2014/main" val="2600356097"/>
                    </a:ext>
                  </a:extLst>
                </a:gridCol>
                <a:gridCol w="437968">
                  <a:extLst>
                    <a:ext uri="{9D8B030D-6E8A-4147-A177-3AD203B41FA5}">
                      <a16:colId xmlns="" xmlns:a16="http://schemas.microsoft.com/office/drawing/2014/main" val="2233501819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1038346982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4212328627"/>
                    </a:ext>
                  </a:extLst>
                </a:gridCol>
                <a:gridCol w="307232">
                  <a:extLst>
                    <a:ext uri="{9D8B030D-6E8A-4147-A177-3AD203B41FA5}">
                      <a16:colId xmlns="" xmlns:a16="http://schemas.microsoft.com/office/drawing/2014/main" val="1864301109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3208419455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3361010634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1351247762"/>
                    </a:ext>
                  </a:extLst>
                </a:gridCol>
                <a:gridCol w="130737">
                  <a:extLst>
                    <a:ext uri="{9D8B030D-6E8A-4147-A177-3AD203B41FA5}">
                      <a16:colId xmlns="" xmlns:a16="http://schemas.microsoft.com/office/drawing/2014/main" val="2058527699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424360533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2390945577"/>
                    </a:ext>
                  </a:extLst>
                </a:gridCol>
                <a:gridCol w="392210">
                  <a:extLst>
                    <a:ext uri="{9D8B030D-6E8A-4147-A177-3AD203B41FA5}">
                      <a16:colId xmlns="" xmlns:a16="http://schemas.microsoft.com/office/drawing/2014/main" val="2963784944"/>
                    </a:ext>
                  </a:extLst>
                </a:gridCol>
              </a:tblGrid>
              <a:tr h="8337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QPISlice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kbps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U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V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 [s]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Dec T [s]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 [h]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kbps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U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V psnr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 [s]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Dec T [s]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 [h]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U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V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9304204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Class A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Traffic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13259.80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41.60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41.55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44.20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12947.81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18.75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3.60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13259.74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41.59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41.55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44.20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12620.82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18.77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8.0%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18.0%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20.4%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8510837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4K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5405.91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39.12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39.90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42.42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10682.09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24.14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2.97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5405.93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38.90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39.61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42.03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10665.64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24.27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2.96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67350937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2562.02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36.50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38.50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40.87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9392.37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15.82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2.61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2562.45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36.12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38.00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40.31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9891.38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15.87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2.75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86432154"/>
                  </a:ext>
                </a:extLst>
              </a:tr>
              <a:tr h="8337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1342.88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33.86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37.43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39.76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8757.29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14.00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2.43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1300.24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33.11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36.62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38.97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9338.26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14.01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2.59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60624303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PeopleOnStreet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33590.43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40.15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45.06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44.79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19074.26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37.65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5.30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33590.73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40.14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45.06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44.79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19050.51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37.48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5.29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0.6%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0.7%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1889199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16180.57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37.18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43.22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43.52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15621.04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29.21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4.34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16179.80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37.18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43.21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43.51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15808.51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29.23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4.39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84273692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8452.64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34.11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41.49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42.17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13387.73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23.30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3.72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8452.72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34.12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41.48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42.16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13476.01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23.62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3.74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432148"/>
                  </a:ext>
                </a:extLst>
              </a:tr>
              <a:tr h="8337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4683.17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31.13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40.05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40.92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11935.72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19.88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3.32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4683.23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31.26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39.97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40.86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12213.31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20.04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3.39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3242341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Nebuta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220617.04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39.43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38.04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59462.36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99.44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16.52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220617.00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39.44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38.04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59093.15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99.02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16.41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3.1%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2.7%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7027947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96189.48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33.61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38.06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36.60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46707.49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85.02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12.97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96189.53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33.61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38.06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36.60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47980.09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85.18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13.33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42124812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30064.06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29.55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36.90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35.52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31382.96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62.49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8.72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30063.96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29.54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36.90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35.53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30244.27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62.53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8.40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89888962"/>
                  </a:ext>
                </a:extLst>
              </a:tr>
              <a:tr h="8337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7065.17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27.88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35.79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34.51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21189.83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40.08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5.89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7064.52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27.89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35.55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34.30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23007.15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40.17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6.39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61428980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SteamLocomotive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23551.96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41.24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46.09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45.76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32423.57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49.02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23551.98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41.24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46.09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45.76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30620.15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49.02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8.51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2.3%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0.3%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0.5%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3833934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6169.28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39.81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45.47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45.25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24415.93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37.48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6.78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6169.17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39.81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45.47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45.25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24127.91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37.66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6.70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03124872"/>
                  </a:ext>
                </a:extLst>
              </a:tr>
              <a:tr h="7847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2547.90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38.55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45.02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44.96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21958.05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32.75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6.10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2547.93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38.47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45.01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44.95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21198.35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32.82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5.89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35674442"/>
                  </a:ext>
                </a:extLst>
              </a:tr>
              <a:tr h="8337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37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1207.71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36.89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44.56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44.63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19219.58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29.14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5.34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1207.55 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36.77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44.60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44.65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20544.52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29.33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5.71 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4905" marR="4905" marT="490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34629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9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Target bit saturation in key pictures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It was observed that conventional rate control algorithm without target bit saturation allocates the target bit for I-pictures (key pictures) as extremely high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349679" y="2753085"/>
            <a:ext cx="8048594" cy="3666379"/>
            <a:chOff x="349679" y="2753085"/>
            <a:chExt cx="8048594" cy="3666379"/>
          </a:xfrm>
        </p:grpSpPr>
        <p:grpSp>
          <p:nvGrpSpPr>
            <p:cNvPr id="4" name="그룹 3"/>
            <p:cNvGrpSpPr/>
            <p:nvPr/>
          </p:nvGrpSpPr>
          <p:grpSpPr>
            <a:xfrm>
              <a:off x="349679" y="2753085"/>
              <a:ext cx="6697493" cy="3666379"/>
              <a:chOff x="349680" y="2753085"/>
              <a:chExt cx="3722309" cy="2037687"/>
            </a:xfrm>
          </p:grpSpPr>
          <p:pic>
            <p:nvPicPr>
              <p:cNvPr id="5" name="그림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9680" y="2753085"/>
                <a:ext cx="3722309" cy="2037687"/>
              </a:xfrm>
              <a:prstGeom prst="rect">
                <a:avLst/>
              </a:prstGeom>
            </p:spPr>
          </p:pic>
          <p:sp>
            <p:nvSpPr>
              <p:cNvPr id="17" name="타원 16"/>
              <p:cNvSpPr/>
              <p:nvPr/>
            </p:nvSpPr>
            <p:spPr>
              <a:xfrm>
                <a:off x="580445" y="3471077"/>
                <a:ext cx="799770" cy="78659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69557" y="3072755"/>
                <a:ext cx="1784246" cy="359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i="1" dirty="0" smtClean="0">
                    <a:solidFill>
                      <a:schemeClr val="accent2"/>
                    </a:solidFill>
                  </a:rPr>
                  <a:t>Coded bits for I-pictures were observed </a:t>
                </a:r>
                <a:br>
                  <a:rPr lang="en-US" altLang="ko-KR" sz="1200" b="1" i="1" dirty="0" smtClean="0">
                    <a:solidFill>
                      <a:schemeClr val="accent2"/>
                    </a:solidFill>
                  </a:rPr>
                </a:br>
                <a:r>
                  <a:rPr lang="en-US" altLang="ko-KR" sz="1200" b="1" i="1" dirty="0" smtClean="0">
                    <a:solidFill>
                      <a:schemeClr val="accent2"/>
                    </a:solidFill>
                  </a:rPr>
                  <a:t>as extremely high without consideration </a:t>
                </a:r>
                <a:br>
                  <a:rPr lang="en-US" altLang="ko-KR" sz="1200" b="1" i="1" dirty="0" smtClean="0">
                    <a:solidFill>
                      <a:schemeClr val="accent2"/>
                    </a:solidFill>
                  </a:rPr>
                </a:br>
                <a:r>
                  <a:rPr lang="en-US" altLang="ko-KR" sz="1200" b="1" i="1" dirty="0" smtClean="0">
                    <a:solidFill>
                      <a:schemeClr val="accent2"/>
                    </a:solidFill>
                  </a:rPr>
                  <a:t>for the constraint of HRD</a:t>
                </a:r>
                <a:endParaRPr lang="ko-KR" altLang="en-US" sz="1200" b="1" i="1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73522" y="4080197"/>
              <a:ext cx="16738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i="1" dirty="0" smtClean="0"/>
                <a:t>1,115,928 bits</a:t>
              </a:r>
            </a:p>
            <a:p>
              <a:r>
                <a:rPr lang="en-US" altLang="ko-KR" sz="1600" b="1" i="1" dirty="0" smtClean="0"/>
                <a:t>(37.12dB for Y)</a:t>
              </a:r>
              <a:endParaRPr lang="ko-KR" altLang="en-US" sz="1600" b="1" i="1" dirty="0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3698425" y="3844020"/>
              <a:ext cx="4699848" cy="2572817"/>
              <a:chOff x="4197127" y="4110072"/>
              <a:chExt cx="3722309" cy="2037687"/>
            </a:xfrm>
          </p:grpSpPr>
          <p:pic>
            <p:nvPicPr>
              <p:cNvPr id="12" name="그림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97127" y="4110072"/>
                <a:ext cx="3722309" cy="2037687"/>
              </a:xfrm>
              <a:prstGeom prst="rect">
                <a:avLst/>
              </a:prstGeom>
            </p:spPr>
          </p:pic>
          <p:sp>
            <p:nvSpPr>
              <p:cNvPr id="20" name="타원 19"/>
              <p:cNvSpPr/>
              <p:nvPr/>
            </p:nvSpPr>
            <p:spPr>
              <a:xfrm>
                <a:off x="4526816" y="5091314"/>
                <a:ext cx="603123" cy="593189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781887" y="4660235"/>
                <a:ext cx="1325704" cy="463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i="1" dirty="0" smtClean="0"/>
                  <a:t>518,664 bits</a:t>
                </a:r>
              </a:p>
              <a:p>
                <a:r>
                  <a:rPr lang="en-US" altLang="ko-KR" sz="1600" b="1" i="1" dirty="0" smtClean="0"/>
                  <a:t>(33.21dB for Y)</a:t>
                </a:r>
                <a:endParaRPr lang="ko-KR" altLang="en-US" sz="1600" b="1" i="1" dirty="0"/>
              </a:p>
            </p:txBody>
          </p:sp>
        </p:grpSp>
        <p:sp>
          <p:nvSpPr>
            <p:cNvPr id="15" name="오른쪽 화살표 14"/>
            <p:cNvSpPr/>
            <p:nvPr/>
          </p:nvSpPr>
          <p:spPr>
            <a:xfrm rot="900000">
              <a:off x="3050378" y="4285814"/>
              <a:ext cx="1444233" cy="788154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082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proposed adaptive lower bound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To improve the coding efficiency of rate control under the constraint of HRD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This contribution proposes a target bit saturation for each picture using an adaptive lower bound instead of a fixed lower bound</a:t>
            </a:r>
            <a:endParaRPr lang="en-US" altLang="ko-KR" dirty="0"/>
          </a:p>
        </p:txBody>
      </p:sp>
      <p:grpSp>
        <p:nvGrpSpPr>
          <p:cNvPr id="38" name="그룹 37"/>
          <p:cNvGrpSpPr/>
          <p:nvPr/>
        </p:nvGrpSpPr>
        <p:grpSpPr>
          <a:xfrm>
            <a:off x="738631" y="3285438"/>
            <a:ext cx="8000006" cy="2941375"/>
            <a:chOff x="738631" y="3285438"/>
            <a:chExt cx="8000006" cy="2941375"/>
          </a:xfrm>
        </p:grpSpPr>
        <p:cxnSp>
          <p:nvCxnSpPr>
            <p:cNvPr id="4" name="직선 화살표 연결선 3"/>
            <p:cNvCxnSpPr/>
            <p:nvPr/>
          </p:nvCxnSpPr>
          <p:spPr>
            <a:xfrm flipV="1">
              <a:off x="2115525" y="328543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직선 화살표 연결선 4"/>
            <p:cNvCxnSpPr/>
            <p:nvPr/>
          </p:nvCxnSpPr>
          <p:spPr>
            <a:xfrm flipV="1">
              <a:off x="2115525" y="587288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직선 연결선 5"/>
            <p:cNvCxnSpPr/>
            <p:nvPr/>
          </p:nvCxnSpPr>
          <p:spPr>
            <a:xfrm flipV="1">
              <a:off x="2115525" y="389672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1793198" y="3651412"/>
              <a:ext cx="536441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V="1">
              <a:off x="3816253" y="4835603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V="1">
              <a:off x="4474081" y="4836392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V="1">
              <a:off x="4474080" y="4646268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V="1">
              <a:off x="5131908" y="4652434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V="1">
              <a:off x="5131906" y="4463099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V="1">
              <a:off x="5789734" y="4463099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5789732" y="4462310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flipV="1">
              <a:off x="6447560" y="4467000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flipH="1">
              <a:off x="3696351" y="6201170"/>
              <a:ext cx="102999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3526996" y="3896726"/>
              <a:ext cx="54635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800173" y="3943452"/>
              <a:ext cx="2360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Re-estimated target bits(</a:t>
              </a:r>
              <a:r>
                <a:rPr lang="en-US" altLang="ko-KR" sz="1200" b="1" i="1" dirty="0" err="1" smtClean="0">
                  <a:solidFill>
                    <a:schemeClr val="accent4"/>
                  </a:solidFill>
                </a:rPr>
                <a:t>tb'</a:t>
              </a:r>
              <a:r>
                <a:rPr lang="en-US" altLang="ko-KR" sz="1200" b="1" i="1" baseline="-25000" dirty="0" err="1" smtClean="0">
                  <a:solidFill>
                    <a:schemeClr val="accent4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):</a:t>
              </a:r>
              <a:endParaRPr lang="ko-KR" altLang="en-US" sz="1200" b="1" i="1" dirty="0">
                <a:solidFill>
                  <a:schemeClr val="accent4"/>
                </a:solidFill>
              </a:endParaRPr>
            </a:p>
          </p:txBody>
        </p:sp>
        <p:cxnSp>
          <p:nvCxnSpPr>
            <p:cNvPr id="19" name="직선 화살표 연결선 18"/>
            <p:cNvCxnSpPr/>
            <p:nvPr/>
          </p:nvCxnSpPr>
          <p:spPr>
            <a:xfrm flipV="1">
              <a:off x="3696351" y="389282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175749" y="4705694"/>
              <a:ext cx="1516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Buffer fullness (F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)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28978" y="587209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61490" y="328883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  <p:cxnSp>
          <p:nvCxnSpPr>
            <p:cNvPr id="23" name="직선 연결선 22"/>
            <p:cNvCxnSpPr/>
            <p:nvPr/>
          </p:nvCxnSpPr>
          <p:spPr>
            <a:xfrm flipV="1">
              <a:off x="3817060" y="5425597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V="1">
              <a:off x="4474888" y="5426386"/>
              <a:ext cx="0" cy="5736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flipV="1">
              <a:off x="4474887" y="5236262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 flipV="1">
              <a:off x="5132715" y="5242428"/>
              <a:ext cx="0" cy="5736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V="1">
              <a:off x="5132713" y="5053093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flipV="1">
              <a:off x="5790541" y="5053093"/>
              <a:ext cx="0" cy="7543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flipV="1">
              <a:off x="5790539" y="5052304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V="1">
              <a:off x="6448367" y="5056994"/>
              <a:ext cx="0" cy="56115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직선 화살표 연결선 30"/>
            <p:cNvCxnSpPr/>
            <p:nvPr/>
          </p:nvCxnSpPr>
          <p:spPr>
            <a:xfrm flipV="1">
              <a:off x="3816253" y="5867023"/>
              <a:ext cx="0" cy="3341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562518" y="5949814"/>
              <a:ext cx="12746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6"/>
                  </a:solidFill>
                </a:rPr>
                <a:t>Underflow bits</a:t>
              </a:r>
              <a:endParaRPr lang="ko-KR" altLang="en-US" sz="1200" b="1" i="1">
                <a:solidFill>
                  <a:schemeClr val="accent6"/>
                </a:solidFill>
              </a:endParaRPr>
            </a:p>
          </p:txBody>
        </p:sp>
        <p:cxnSp>
          <p:nvCxnSpPr>
            <p:cNvPr id="33" name="직선 연결선 32"/>
            <p:cNvCxnSpPr/>
            <p:nvPr/>
          </p:nvCxnSpPr>
          <p:spPr>
            <a:xfrm flipH="1">
              <a:off x="1928957" y="5608014"/>
              <a:ext cx="4994071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887809" y="5354407"/>
              <a:ext cx="18508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5"/>
                  </a:solidFill>
                </a:rPr>
                <a:t>Fixed lower bound </a:t>
              </a:r>
            </a:p>
            <a:p>
              <a:r>
                <a:rPr lang="en-US" altLang="ko-KR" sz="1200" b="1" i="1" dirty="0" smtClean="0">
                  <a:solidFill>
                    <a:schemeClr val="accent5"/>
                  </a:solidFill>
                </a:rPr>
                <a:t>of CPB fullness (Bx0.1)</a:t>
              </a:r>
            </a:p>
          </p:txBody>
        </p:sp>
        <p:cxnSp>
          <p:nvCxnSpPr>
            <p:cNvPr id="35" name="직선 연결선 34"/>
            <p:cNvCxnSpPr/>
            <p:nvPr/>
          </p:nvCxnSpPr>
          <p:spPr>
            <a:xfrm flipV="1">
              <a:off x="3816253" y="3903876"/>
              <a:ext cx="0" cy="22854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직선 화살표 연결선 35"/>
            <p:cNvCxnSpPr/>
            <p:nvPr/>
          </p:nvCxnSpPr>
          <p:spPr>
            <a:xfrm flipV="1">
              <a:off x="3816253" y="3892824"/>
              <a:ext cx="0" cy="17065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38631" y="3508518"/>
              <a:ext cx="10615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CPB size (B)</a:t>
              </a:r>
              <a:endParaRPr lang="ko-KR" altLang="en-US" sz="1200" b="1" i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354086" y="6205738"/>
            <a:ext cx="4897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The fixed lower bound for target bit saturation in </a:t>
            </a:r>
            <a:r>
              <a:rPr lang="en-US" altLang="ko-KR" sz="1200" b="1" i="1" dirty="0" smtClean="0"/>
              <a:t>JCTVC-U0132</a:t>
            </a:r>
            <a:endParaRPr lang="ko-KR" altLang="en-US" sz="1200" b="1" i="1" dirty="0"/>
          </a:p>
        </p:txBody>
      </p:sp>
      <p:graphicFrame>
        <p:nvGraphicFramePr>
          <p:cNvPr id="40" name="개체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175215"/>
              </p:ext>
            </p:extLst>
          </p:nvPr>
        </p:nvGraphicFramePr>
        <p:xfrm>
          <a:off x="3859511" y="4205116"/>
          <a:ext cx="2028213" cy="280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4" imgW="1650960" imgH="228600" progId="Equation.DSMT4">
                  <p:embed/>
                </p:oleObj>
              </mc:Choice>
              <mc:Fallback>
                <p:oleObj name="Equation" r:id="rId4" imgW="1650960" imgH="228600" progId="Equation.DSMT4">
                  <p:embed/>
                  <p:pic>
                    <p:nvPicPr>
                      <p:cNvPr id="19" name="개체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9511" y="4205116"/>
                        <a:ext cx="2028213" cy="2806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91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proposed adaptive lower bound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To determine the </a:t>
            </a:r>
            <a:r>
              <a:rPr lang="en-US" altLang="ko-KR" dirty="0" smtClean="0"/>
              <a:t>proposed adaptive </a:t>
            </a:r>
            <a:r>
              <a:rPr lang="en-US" altLang="ko-KR" dirty="0"/>
              <a:t>lower bound (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ko-KR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dirty="0"/>
              <a:t>) </a:t>
            </a:r>
            <a:r>
              <a:rPr lang="en-US" altLang="ko-KR" dirty="0" smtClean="0"/>
              <a:t>for </a:t>
            </a:r>
            <a:r>
              <a:rPr lang="en-US" altLang="ko-KR" dirty="0"/>
              <a:t>preventing CPB from underflow, target bit for the </a:t>
            </a:r>
            <a:r>
              <a:rPr lang="en-US" altLang="ko-KR" dirty="0" smtClean="0"/>
              <a:t>next coded picture </a:t>
            </a:r>
            <a:r>
              <a:rPr lang="en-US" altLang="ko-KR" dirty="0"/>
              <a:t>is </a:t>
            </a:r>
            <a:r>
              <a:rPr lang="en-US" altLang="ko-KR" dirty="0" smtClean="0"/>
              <a:t>used</a:t>
            </a:r>
          </a:p>
          <a:p>
            <a:pPr lvl="1"/>
            <a:r>
              <a:rPr lang="en-US" altLang="ko-KR" dirty="0" smtClean="0"/>
              <a:t>If the target bit for next coded picture is expected large, lower bound can be set to relatively high</a:t>
            </a:r>
          </a:p>
          <a:p>
            <a:pPr lvl="1"/>
            <a:r>
              <a:rPr lang="en-US" altLang="ko-KR" dirty="0" smtClean="0"/>
              <a:t>Otherwise, lower bound can be set to relatively low</a:t>
            </a:r>
          </a:p>
          <a:p>
            <a:endParaRPr lang="en-US" altLang="ko-KR" dirty="0"/>
          </a:p>
          <a:p>
            <a:r>
              <a:rPr lang="en-US" altLang="ko-KR" dirty="0" smtClean="0"/>
              <a:t>Target bit </a:t>
            </a:r>
            <a:r>
              <a:rPr lang="en-US" altLang="ko-KR" dirty="0"/>
              <a:t>for </a:t>
            </a:r>
            <a:r>
              <a:rPr lang="en-US" altLang="ko-KR" dirty="0" smtClean="0"/>
              <a:t>the </a:t>
            </a:r>
            <a:r>
              <a:rPr lang="en-US" altLang="ko-KR" dirty="0"/>
              <a:t>next coded </a:t>
            </a:r>
            <a:r>
              <a:rPr lang="en-US" altLang="ko-KR" dirty="0" smtClean="0"/>
              <a:t>picture is </a:t>
            </a:r>
            <a:r>
              <a:rPr lang="en-US" altLang="ko-KR" dirty="0"/>
              <a:t>calculated by the conventional R-lambda rate control algorithm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179246"/>
              </p:ext>
            </p:extLst>
          </p:nvPr>
        </p:nvGraphicFramePr>
        <p:xfrm>
          <a:off x="5757123" y="4314940"/>
          <a:ext cx="2096469" cy="701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Equation" r:id="rId4" imgW="1904760" imgH="634680" progId="Equation.DSMT4">
                  <p:embed/>
                </p:oleObj>
              </mc:Choice>
              <mc:Fallback>
                <p:oleObj name="Equation" r:id="rId4" imgW="1904760" imgH="634680" progId="Equation.DSMT4">
                  <p:embed/>
                  <p:pic>
                    <p:nvPicPr>
                      <p:cNvPr id="21" name="개체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123" y="4314940"/>
                        <a:ext cx="2096469" cy="701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237058"/>
              </p:ext>
            </p:extLst>
          </p:nvPr>
        </p:nvGraphicFramePr>
        <p:xfrm>
          <a:off x="2106585" y="4436589"/>
          <a:ext cx="3054350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Equation" r:id="rId6" imgW="1942920" imgH="634680" progId="Equation.DSMT4">
                  <p:embed/>
                </p:oleObj>
              </mc:Choice>
              <mc:Fallback>
                <p:oleObj name="Equation" r:id="rId6" imgW="1942920" imgH="634680" progId="Equation.DSMT4">
                  <p:embed/>
                  <p:pic>
                    <p:nvPicPr>
                      <p:cNvPr id="23" name="개체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6585" y="4436589"/>
                        <a:ext cx="3054350" cy="1001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57123" y="5127085"/>
            <a:ext cx="2382383" cy="938719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lang="en-US" altLang="ko-KR" sz="11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target bit for </a:t>
            </a:r>
            <a:r>
              <a:rPr lang="en-US" altLang="ko-KR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i-th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picture</a:t>
            </a:r>
          </a:p>
          <a:p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r>
              <a:rPr lang="en-US" altLang="ko-KR" sz="11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GOP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target bit for current GOP</a:t>
            </a:r>
          </a:p>
          <a:p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  <a:r>
              <a:rPr lang="en-US" altLang="ko-KR" sz="11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GOP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coded bit of current GOP</a:t>
            </a:r>
          </a:p>
          <a:p>
            <a:r>
              <a:rPr lang="el-GR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ko-KR" sz="11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weighted parameter for </a:t>
            </a:r>
            <a:r>
              <a:rPr lang="en-US" altLang="ko-KR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i-th</a:t>
            </a:r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picture</a:t>
            </a:r>
          </a:p>
          <a:p>
            <a:r>
              <a:rPr lang="en-US" altLang="ko-K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N: number of pictures in GOP</a:t>
            </a:r>
            <a:endParaRPr lang="en-US" altLang="ko-KR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The proposed adaptive lower bound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Condition for underflow:</a:t>
            </a:r>
          </a:p>
          <a:p>
            <a:endParaRPr lang="en-US" altLang="ko-KR" b="1" i="1" dirty="0"/>
          </a:p>
          <a:p>
            <a:r>
              <a:rPr lang="en-US" altLang="ko-KR" dirty="0" smtClean="0"/>
              <a:t>Re-estimated target </a:t>
            </a:r>
            <a:r>
              <a:rPr lang="en-US" altLang="ko-KR" dirty="0"/>
              <a:t>bits </a:t>
            </a:r>
            <a:r>
              <a:rPr lang="en-US" altLang="ko-KR" dirty="0" smtClean="0"/>
              <a:t>(</a:t>
            </a:r>
            <a:r>
              <a:rPr lang="en-US" altLang="ko-K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tb'</a:t>
            </a:r>
            <a:r>
              <a:rPr lang="en-US" altLang="ko-KR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dirty="0"/>
              <a:t>) is </a:t>
            </a:r>
            <a:r>
              <a:rPr lang="en-US" altLang="ko-KR" dirty="0" smtClean="0"/>
              <a:t>set to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	</a:t>
            </a:r>
            <a:endParaRPr lang="en-US" altLang="ko-KR" b="1" i="1" dirty="0"/>
          </a:p>
        </p:txBody>
      </p:sp>
      <p:grpSp>
        <p:nvGrpSpPr>
          <p:cNvPr id="4" name="그룹 3"/>
          <p:cNvGrpSpPr/>
          <p:nvPr/>
        </p:nvGrpSpPr>
        <p:grpSpPr>
          <a:xfrm>
            <a:off x="738631" y="3285438"/>
            <a:ext cx="6418981" cy="2941375"/>
            <a:chOff x="738631" y="3285438"/>
            <a:chExt cx="6418981" cy="2941375"/>
          </a:xfrm>
        </p:grpSpPr>
        <p:cxnSp>
          <p:nvCxnSpPr>
            <p:cNvPr id="5" name="직선 화살표 연결선 4"/>
            <p:cNvCxnSpPr/>
            <p:nvPr/>
          </p:nvCxnSpPr>
          <p:spPr>
            <a:xfrm flipV="1">
              <a:off x="2115525" y="328543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V="1">
              <a:off x="2115525" y="587288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2115525" y="389672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H="1">
              <a:off x="1793198" y="3651412"/>
              <a:ext cx="536441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 flipV="1">
              <a:off x="3816253" y="4541139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V="1">
              <a:off x="4474081" y="4541928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flipV="1">
              <a:off x="4474080" y="4351804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 flipV="1">
              <a:off x="5131908" y="4357970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 flipV="1">
              <a:off x="5131906" y="4168635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flipV="1">
              <a:off x="5789734" y="4168635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flipV="1">
              <a:off x="5789732" y="4167846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flipV="1">
              <a:off x="6447560" y="4172536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>
            <a:xfrm flipH="1">
              <a:off x="3696351" y="6201170"/>
              <a:ext cx="102999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flipH="1">
              <a:off x="3526996" y="3896726"/>
              <a:ext cx="54635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3852338" y="3920934"/>
              <a:ext cx="12867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Re-estimated </a:t>
              </a:r>
            </a:p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target bits(</a:t>
              </a:r>
              <a:r>
                <a:rPr lang="en-US" altLang="ko-KR" sz="1200" b="1" i="1" dirty="0" err="1" smtClean="0">
                  <a:solidFill>
                    <a:schemeClr val="accent4"/>
                  </a:solidFill>
                </a:rPr>
                <a:t>tb'</a:t>
              </a:r>
              <a:r>
                <a:rPr lang="en-US" altLang="ko-KR" sz="1200" b="1" i="1" baseline="-25000" dirty="0" err="1" smtClean="0">
                  <a:solidFill>
                    <a:schemeClr val="accent4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)</a:t>
              </a:r>
              <a:endParaRPr lang="ko-KR" altLang="en-US" sz="1200" b="1" i="1" dirty="0">
                <a:solidFill>
                  <a:schemeClr val="accent4"/>
                </a:solidFill>
              </a:endParaRPr>
            </a:p>
          </p:txBody>
        </p:sp>
        <p:cxnSp>
          <p:nvCxnSpPr>
            <p:cNvPr id="93" name="직선 화살표 연결선 92"/>
            <p:cNvCxnSpPr/>
            <p:nvPr/>
          </p:nvCxnSpPr>
          <p:spPr>
            <a:xfrm flipV="1">
              <a:off x="3696351" y="389282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2175749" y="4705694"/>
              <a:ext cx="1516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Buffer fullness (F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)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128978" y="587209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661490" y="328883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  <p:cxnSp>
          <p:nvCxnSpPr>
            <p:cNvPr id="39" name="직선 연결선 38"/>
            <p:cNvCxnSpPr/>
            <p:nvPr/>
          </p:nvCxnSpPr>
          <p:spPr>
            <a:xfrm flipV="1">
              <a:off x="3817060" y="5425597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 flipV="1">
              <a:off x="4474888" y="5426386"/>
              <a:ext cx="0" cy="5736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flipV="1">
              <a:off x="4474887" y="5236262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직선 연결선 42"/>
            <p:cNvCxnSpPr/>
            <p:nvPr/>
          </p:nvCxnSpPr>
          <p:spPr>
            <a:xfrm flipV="1">
              <a:off x="5132715" y="5242428"/>
              <a:ext cx="0" cy="5736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/>
            <p:nvPr/>
          </p:nvCxnSpPr>
          <p:spPr>
            <a:xfrm flipV="1">
              <a:off x="5132713" y="5053093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 flipV="1">
              <a:off x="5790541" y="5053093"/>
              <a:ext cx="0" cy="7543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직선 연결선 45"/>
            <p:cNvCxnSpPr/>
            <p:nvPr/>
          </p:nvCxnSpPr>
          <p:spPr>
            <a:xfrm flipV="1">
              <a:off x="5790539" y="5052304"/>
              <a:ext cx="657828" cy="7637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직선 연결선 46"/>
            <p:cNvCxnSpPr/>
            <p:nvPr/>
          </p:nvCxnSpPr>
          <p:spPr>
            <a:xfrm flipV="1">
              <a:off x="6448367" y="5056994"/>
              <a:ext cx="0" cy="56115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직선 화살표 연결선 49"/>
            <p:cNvCxnSpPr/>
            <p:nvPr/>
          </p:nvCxnSpPr>
          <p:spPr>
            <a:xfrm flipV="1">
              <a:off x="3816253" y="5867023"/>
              <a:ext cx="0" cy="3341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562518" y="5949814"/>
              <a:ext cx="12746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6"/>
                  </a:solidFill>
                </a:rPr>
                <a:t>Underflow bits</a:t>
              </a:r>
              <a:endParaRPr lang="ko-KR" altLang="en-US" sz="1200" b="1" i="1">
                <a:solidFill>
                  <a:schemeClr val="accent6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825512" y="5336219"/>
              <a:ext cx="18766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5"/>
                  </a:solidFill>
                </a:rPr>
                <a:t>Adaptive lower bound </a:t>
              </a:r>
            </a:p>
            <a:p>
              <a:r>
                <a:rPr lang="en-US" altLang="ko-KR" sz="1200" b="1" i="1" dirty="0" smtClean="0">
                  <a:solidFill>
                    <a:schemeClr val="accent5"/>
                  </a:solidFill>
                </a:rPr>
                <a:t>of CPB fullness (L</a:t>
              </a:r>
              <a:r>
                <a:rPr lang="en-US" altLang="ko-KR" sz="1200" b="1" i="1" baseline="-25000" dirty="0" smtClean="0">
                  <a:solidFill>
                    <a:schemeClr val="accent5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5"/>
                  </a:solidFill>
                </a:rPr>
                <a:t>)</a:t>
              </a:r>
            </a:p>
          </p:txBody>
        </p:sp>
        <p:cxnSp>
          <p:nvCxnSpPr>
            <p:cNvPr id="66" name="직선 연결선 65"/>
            <p:cNvCxnSpPr/>
            <p:nvPr/>
          </p:nvCxnSpPr>
          <p:spPr>
            <a:xfrm flipV="1">
              <a:off x="3816253" y="3903876"/>
              <a:ext cx="0" cy="22854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 flipV="1">
              <a:off x="3816253" y="3892825"/>
              <a:ext cx="0" cy="139486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38631" y="3508518"/>
              <a:ext cx="10615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CPB size (B)</a:t>
              </a:r>
              <a:endParaRPr lang="ko-KR" altLang="en-US" sz="1200" b="1" i="1" dirty="0">
                <a:solidFill>
                  <a:schemeClr val="accent1"/>
                </a:solidFill>
              </a:endParaRPr>
            </a:p>
          </p:txBody>
        </p:sp>
        <p:cxnSp>
          <p:nvCxnSpPr>
            <p:cNvPr id="38" name="직선 연결선 37"/>
            <p:cNvCxnSpPr/>
            <p:nvPr/>
          </p:nvCxnSpPr>
          <p:spPr>
            <a:xfrm flipV="1">
              <a:off x="3816253" y="5287688"/>
              <a:ext cx="0" cy="573644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074"/>
              </p:ext>
            </p:extLst>
          </p:nvPr>
        </p:nvGraphicFramePr>
        <p:xfrm>
          <a:off x="3986213" y="1287463"/>
          <a:ext cx="1262062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Equation" r:id="rId4" imgW="711000" imgH="228600" progId="Equation.DSMT4">
                  <p:embed/>
                </p:oleObj>
              </mc:Choice>
              <mc:Fallback>
                <p:oleObj name="Equation" r:id="rId4" imgW="7110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13" y="1287463"/>
                        <a:ext cx="1262062" cy="40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64726"/>
              </p:ext>
            </p:extLst>
          </p:nvPr>
        </p:nvGraphicFramePr>
        <p:xfrm>
          <a:off x="2995613" y="2578100"/>
          <a:ext cx="25400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Equation" r:id="rId6" imgW="1384200" imgH="228600" progId="Equation.DSMT4">
                  <p:embed/>
                </p:oleObj>
              </mc:Choice>
              <mc:Fallback>
                <p:oleObj name="Equation" r:id="rId6" imgW="138420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2578100"/>
                        <a:ext cx="2540000" cy="417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2278687" y="6205399"/>
            <a:ext cx="4677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The proposed adaptive lower bound for target bit saturation</a:t>
            </a:r>
            <a:endParaRPr lang="ko-KR" alt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21617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274016"/>
            <a:ext cx="7886700" cy="231003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 (scenario 1)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40465" y="3551936"/>
            <a:ext cx="5897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(a) CPB </a:t>
            </a:r>
            <a:r>
              <a:rPr lang="en-US" altLang="ko-KR" sz="1400" b="1" smtClean="0"/>
              <a:t>fullness without </a:t>
            </a:r>
            <a:r>
              <a:rPr lang="en-US" altLang="ko-KR" sz="1400" b="1" dirty="0" smtClean="0"/>
              <a:t>the target bit saturation (B=0.5R, F=0.9B)</a:t>
            </a:r>
            <a:endParaRPr lang="ko-KR" altLang="en-US" sz="1400" b="1" dirty="0"/>
          </a:p>
        </p:txBody>
      </p:sp>
      <p:sp>
        <p:nvSpPr>
          <p:cNvPr id="17" name="타원 12"/>
          <p:cNvSpPr/>
          <p:nvPr/>
        </p:nvSpPr>
        <p:spPr>
          <a:xfrm>
            <a:off x="1754713" y="2524651"/>
            <a:ext cx="815716" cy="61339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162571" y="3124630"/>
            <a:ext cx="1277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2"/>
                </a:solidFill>
              </a:rPr>
              <a:t>CPB underflow</a:t>
            </a:r>
            <a:endParaRPr lang="ko-KR" altLang="en-US" sz="1200" b="1" i="1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00276" y="6157022"/>
            <a:ext cx="6577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(b) CPB fullness with the proposed adaptive lower bound(B=0.5R, F=0.9B)</a:t>
            </a:r>
            <a:endParaRPr lang="ko-KR" altLang="en-US" sz="1400" b="1" dirty="0"/>
          </a:p>
        </p:txBody>
      </p:sp>
      <p:sp>
        <p:nvSpPr>
          <p:cNvPr id="21" name="타원 12"/>
          <p:cNvSpPr/>
          <p:nvPr/>
        </p:nvSpPr>
        <p:spPr>
          <a:xfrm>
            <a:off x="1293668" y="2429031"/>
            <a:ext cx="356024" cy="372121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12"/>
          <p:cNvSpPr/>
          <p:nvPr/>
        </p:nvSpPr>
        <p:spPr>
          <a:xfrm>
            <a:off x="2597742" y="2481315"/>
            <a:ext cx="611611" cy="639264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12"/>
          <p:cNvSpPr/>
          <p:nvPr/>
        </p:nvSpPr>
        <p:spPr>
          <a:xfrm>
            <a:off x="3385273" y="2474529"/>
            <a:ext cx="611611" cy="639264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12"/>
          <p:cNvSpPr/>
          <p:nvPr/>
        </p:nvSpPr>
        <p:spPr>
          <a:xfrm>
            <a:off x="4837365" y="2458157"/>
            <a:ext cx="524821" cy="548550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12"/>
          <p:cNvSpPr/>
          <p:nvPr/>
        </p:nvSpPr>
        <p:spPr>
          <a:xfrm>
            <a:off x="4111319" y="2464433"/>
            <a:ext cx="611611" cy="639264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12"/>
          <p:cNvSpPr/>
          <p:nvPr/>
        </p:nvSpPr>
        <p:spPr>
          <a:xfrm>
            <a:off x="5670980" y="2474529"/>
            <a:ext cx="400233" cy="418329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12"/>
          <p:cNvSpPr/>
          <p:nvPr/>
        </p:nvSpPr>
        <p:spPr>
          <a:xfrm>
            <a:off x="6353288" y="2470783"/>
            <a:ext cx="368023" cy="384663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12"/>
          <p:cNvSpPr/>
          <p:nvPr/>
        </p:nvSpPr>
        <p:spPr>
          <a:xfrm>
            <a:off x="7109270" y="2458157"/>
            <a:ext cx="368023" cy="384663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12"/>
          <p:cNvSpPr/>
          <p:nvPr/>
        </p:nvSpPr>
        <p:spPr>
          <a:xfrm>
            <a:off x="7861262" y="2468942"/>
            <a:ext cx="368023" cy="384663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3871882"/>
            <a:ext cx="7886700" cy="231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S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SL" id="{D516594D-7D3C-431C-ADCD-BE8DFB60D6EC}" vid="{7CC22B68-203D-4B38-9FF5-3FEA450F67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</Template>
  <TotalTime>5365</TotalTime>
  <Words>1620</Words>
  <Application>Microsoft Macintosh PowerPoint</Application>
  <PresentationFormat>On-screen Show (4:3)</PresentationFormat>
  <Paragraphs>703</Paragraphs>
  <Slides>15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</vt:lpstr>
      <vt:lpstr>맑은 고딕</vt:lpstr>
      <vt:lpstr>IPSL</vt:lpstr>
      <vt:lpstr>Equation</vt:lpstr>
      <vt:lpstr>[JCTVC-V0078] Improvement of coding efficiency for rate control under the constraint of HRD</vt:lpstr>
      <vt:lpstr>Introduction</vt:lpstr>
      <vt:lpstr>Introduction</vt:lpstr>
      <vt:lpstr>Motivation</vt:lpstr>
      <vt:lpstr>Target bit saturation in key pictures</vt:lpstr>
      <vt:lpstr>The proposed adaptive lower bound</vt:lpstr>
      <vt:lpstr>The proposed adaptive lower bound</vt:lpstr>
      <vt:lpstr>The proposed adaptive lower bound</vt:lpstr>
      <vt:lpstr>Performance evaluation (scenario 1)</vt:lpstr>
      <vt:lpstr>Performance evaluation (scenario 1)</vt:lpstr>
      <vt:lpstr>Performance evaluation (scenario 1)</vt:lpstr>
      <vt:lpstr>Performance evaluation (scenario 2)</vt:lpstr>
      <vt:lpstr>Performance evaluation (scenario 2)</vt:lpstr>
      <vt:lpstr>Performance evaluation (scenario 2)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[JCTVC-V000]</dc:title>
  <dc:creator>Yongjo Ahn</dc:creator>
  <cp:lastModifiedBy>Yongjo Ahn</cp:lastModifiedBy>
  <cp:revision>80</cp:revision>
  <dcterms:created xsi:type="dcterms:W3CDTF">2015-10-08T01:54:42Z</dcterms:created>
  <dcterms:modified xsi:type="dcterms:W3CDTF">2015-10-16T20:30:51Z</dcterms:modified>
</cp:coreProperties>
</file>