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8"/>
  </p:notesMasterIdLst>
  <p:handoutMasterIdLst>
    <p:handoutMasterId r:id="rId9"/>
  </p:handoutMasterIdLst>
  <p:sldIdLst>
    <p:sldId id="535" r:id="rId2"/>
    <p:sldId id="586" r:id="rId3"/>
    <p:sldId id="560" r:id="rId4"/>
    <p:sldId id="587" r:id="rId5"/>
    <p:sldId id="567" r:id="rId6"/>
    <p:sldId id="537" r:id="rId7"/>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1" autoAdjust="0"/>
    <p:restoredTop sz="78597" autoAdjust="0"/>
  </p:normalViewPr>
  <p:slideViewPr>
    <p:cSldViewPr snapToObjects="1" showGuides="1">
      <p:cViewPr>
        <p:scale>
          <a:sx n="112" d="100"/>
          <a:sy n="112" d="100"/>
        </p:scale>
        <p:origin x="444" y="-1572"/>
      </p:cViewPr>
      <p:guideLst>
        <p:guide orient="horz" pos="2160"/>
        <p:guide pos="2880"/>
      </p:guideLst>
    </p:cSldViewPr>
  </p:slideViewPr>
  <p:outlineViewPr>
    <p:cViewPr>
      <p:scale>
        <a:sx n="33" d="100"/>
        <a:sy n="33" d="100"/>
      </p:scale>
      <p:origin x="0" y="-2592"/>
    </p:cViewPr>
  </p:outlineViewPr>
  <p:notesTextViewPr>
    <p:cViewPr>
      <p:scale>
        <a:sx n="100" d="100"/>
        <a:sy n="100" d="100"/>
      </p:scale>
      <p:origin x="0" y="0"/>
    </p:cViewPr>
  </p:notesTextViewPr>
  <p:notesViewPr>
    <p:cSldViewPr snapToObjects="1" showGuides="1">
      <p:cViewPr varScale="1">
        <p:scale>
          <a:sx n="49" d="100"/>
          <a:sy n="49" d="100"/>
        </p:scale>
        <p:origin x="-3048" y="-102"/>
      </p:cViewPr>
      <p:guideLst>
        <p:guide orient="horz" pos="3130"/>
        <p:guide pos="2143"/>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extLst>
      <p:ext uri="{BB962C8B-B14F-4D97-AF65-F5344CB8AC3E}">
        <p14:creationId xmlns:p14="http://schemas.microsoft.com/office/powerpoint/2010/main" val="2790344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GB" altLang="zh-CN" sz="1200" b="0" kern="1200" dirty="0" err="1" smtClean="0">
                <a:solidFill>
                  <a:schemeClr val="tx1"/>
                </a:solidFill>
                <a:effectLst/>
                <a:latin typeface="Arial" charset="0"/>
                <a:ea typeface="ＭＳ Ｐゴシック" charset="-128"/>
                <a:cs typeface="+mn-cs"/>
              </a:rPr>
              <a:t>monochrome_palette_flag</a:t>
            </a:r>
            <a:r>
              <a:rPr kumimoji="1" lang="en-GB" altLang="zh-CN" sz="1200" b="0" kern="1200" dirty="0" smtClean="0">
                <a:solidFill>
                  <a:schemeClr val="tx1"/>
                </a:solidFill>
                <a:effectLst/>
                <a:latin typeface="Arial" charset="0"/>
                <a:ea typeface="ＭＳ Ｐゴシック" charset="-128"/>
                <a:cs typeface="+mn-cs"/>
              </a:rPr>
              <a:t> (defined in</a:t>
            </a:r>
            <a:r>
              <a:rPr kumimoji="1" lang="en-GB" altLang="zh-CN" sz="1200" b="0" kern="1200" baseline="0" dirty="0" smtClean="0">
                <a:solidFill>
                  <a:schemeClr val="tx1"/>
                </a:solidFill>
                <a:effectLst/>
                <a:latin typeface="Arial" charset="0"/>
                <a:ea typeface="ＭＳ Ｐゴシック" charset="-128"/>
                <a:cs typeface="+mn-cs"/>
              </a:rPr>
              <a:t> </a:t>
            </a:r>
            <a:r>
              <a:rPr kumimoji="1" lang="en-CA" altLang="zh-CN" sz="1200" b="1" kern="1200" dirty="0" err="1" smtClean="0">
                <a:solidFill>
                  <a:schemeClr val="tx1"/>
                </a:solidFill>
                <a:effectLst/>
                <a:latin typeface="Arial" charset="0"/>
                <a:ea typeface="ＭＳ Ｐゴシック" charset="-128"/>
                <a:cs typeface="+mn-cs"/>
              </a:rPr>
              <a:t>pps_scc_extension</a:t>
            </a:r>
            <a:r>
              <a:rPr kumimoji="1" lang="en-CA" altLang="zh-CN" sz="1200" b="1" kern="1200" dirty="0" smtClean="0">
                <a:solidFill>
                  <a:schemeClr val="tx1"/>
                </a:solidFill>
                <a:effectLst/>
                <a:latin typeface="Arial" charset="0"/>
                <a:ea typeface="ＭＳ Ｐゴシック" charset="-128"/>
                <a:cs typeface="+mn-cs"/>
              </a:rPr>
              <a:t>( </a:t>
            </a:r>
            <a:r>
              <a:rPr kumimoji="1" lang="en-CA" altLang="zh-CN" sz="1200" b="0" kern="1200" dirty="0" smtClean="0">
                <a:solidFill>
                  <a:schemeClr val="tx1"/>
                </a:solidFill>
                <a:effectLst/>
                <a:latin typeface="Arial" charset="0"/>
                <a:ea typeface="ＭＳ Ｐゴシック" charset="-128"/>
                <a:cs typeface="+mn-cs"/>
              </a:rPr>
              <a:t>)</a:t>
            </a:r>
            <a:r>
              <a:rPr kumimoji="1" lang="en-GB" altLang="zh-CN" sz="1200" b="0" kern="1200" dirty="0" smtClean="0">
                <a:solidFill>
                  <a:schemeClr val="tx1"/>
                </a:solidFill>
                <a:effectLst/>
                <a:latin typeface="Arial" charset="0"/>
                <a:ea typeface="ＭＳ Ｐゴシック" charset="-128"/>
                <a:cs typeface="+mn-cs"/>
              </a:rPr>
              <a:t>), in </a:t>
            </a:r>
            <a:r>
              <a:rPr kumimoji="1" lang="en-GB" altLang="zh-CN" sz="1200" b="1" kern="1200" dirty="0" smtClean="0">
                <a:solidFill>
                  <a:schemeClr val="tx1"/>
                </a:solidFill>
                <a:effectLst/>
                <a:latin typeface="Arial" charset="0"/>
                <a:ea typeface="ＭＳ Ｐゴシック" charset="-128"/>
                <a:cs typeface="+mn-cs"/>
              </a:rPr>
              <a:t>SCM5.2 no coding process</a:t>
            </a:r>
            <a:r>
              <a:rPr kumimoji="1" lang="en-GB" altLang="zh-CN" sz="1200" b="1" kern="1200" baseline="0" dirty="0" smtClean="0">
                <a:solidFill>
                  <a:schemeClr val="tx1"/>
                </a:solidFill>
                <a:effectLst/>
                <a:latin typeface="Arial" charset="0"/>
                <a:ea typeface="ＭＳ Ｐゴシック" charset="-128"/>
                <a:cs typeface="+mn-cs"/>
              </a:rPr>
              <a:t> </a:t>
            </a:r>
            <a:r>
              <a:rPr kumimoji="1" lang="en-GB" altLang="zh-CN" sz="1200" b="0" kern="1200" dirty="0" smtClean="0">
                <a:solidFill>
                  <a:schemeClr val="tx1"/>
                </a:solidFill>
                <a:effectLst/>
                <a:latin typeface="Arial" charset="0"/>
                <a:ea typeface="ＭＳ Ｐゴシック" charset="-128"/>
                <a:cs typeface="+mn-cs"/>
              </a:rPr>
              <a:t>about “</a:t>
            </a:r>
            <a:r>
              <a:rPr kumimoji="1" lang="en-GB" altLang="zh-CN" sz="1200" b="0" kern="1200" dirty="0" err="1" smtClean="0">
                <a:solidFill>
                  <a:schemeClr val="tx1"/>
                </a:solidFill>
                <a:effectLst/>
                <a:latin typeface="Arial" charset="0"/>
                <a:ea typeface="ＭＳ Ｐゴシック" charset="-128"/>
                <a:cs typeface="+mn-cs"/>
              </a:rPr>
              <a:t>monochrome_palette_flag</a:t>
            </a:r>
            <a:r>
              <a:rPr kumimoji="1" lang="en-GB" altLang="zh-CN" sz="1200" b="0" kern="1200" dirty="0" smtClean="0">
                <a:solidFill>
                  <a:schemeClr val="tx1"/>
                </a:solidFill>
                <a:effectLst/>
                <a:latin typeface="Arial" charset="0"/>
                <a:ea typeface="ＭＳ Ｐゴシック" charset="-128"/>
                <a:cs typeface="+mn-cs"/>
              </a:rPr>
              <a:t> “</a:t>
            </a:r>
          </a:p>
          <a:p>
            <a:r>
              <a:rPr kumimoji="1" lang="en-GB" altLang="zh-CN" sz="1200" b="0" kern="1200" baseline="0" dirty="0" smtClean="0">
                <a:solidFill>
                  <a:schemeClr val="tx1"/>
                </a:solidFill>
                <a:effectLst/>
                <a:latin typeface="Arial" charset="0"/>
                <a:ea typeface="ＭＳ Ｐゴシック" charset="-128"/>
                <a:cs typeface="+mn-cs"/>
              </a:rPr>
              <a:t> </a:t>
            </a:r>
            <a:endParaRPr kumimoji="1" lang="en-US" altLang="zh-CN" sz="1200" b="0" strike="noStrike" kern="1200" dirty="0" smtClean="0">
              <a:solidFill>
                <a:schemeClr val="tx1"/>
              </a:solidFill>
              <a:effectLst/>
              <a:latin typeface="Arial" charset="0"/>
              <a:ea typeface="ＭＳ Ｐゴシック" charset="-128"/>
              <a:cs typeface="+mn-cs"/>
            </a:endParaRPr>
          </a:p>
          <a:p>
            <a:r>
              <a:rPr kumimoji="1" lang="en-US" altLang="zh-CN" sz="1200" strike="noStrike" kern="1200" dirty="0" err="1" smtClean="0">
                <a:solidFill>
                  <a:schemeClr val="tx1"/>
                </a:solidFill>
                <a:effectLst/>
                <a:latin typeface="Arial" charset="0"/>
                <a:ea typeface="ＭＳ Ｐゴシック" charset="-128"/>
                <a:cs typeface="+mn-cs"/>
              </a:rPr>
              <a:t>BitDepthEntryY</a:t>
            </a:r>
            <a:r>
              <a:rPr kumimoji="1" lang="en-US" altLang="zh-CN" sz="1200" strike="noStrike" kern="1200" dirty="0" smtClean="0">
                <a:solidFill>
                  <a:schemeClr val="tx1"/>
                </a:solidFill>
                <a:effectLst/>
                <a:latin typeface="Arial" charset="0"/>
                <a:ea typeface="ＭＳ Ｐゴシック" charset="-128"/>
                <a:cs typeface="+mn-cs"/>
              </a:rPr>
              <a:t> = 8 + luma_bit_depth_entry_minus8  (defined in </a:t>
            </a:r>
            <a:r>
              <a:rPr kumimoji="1" lang="en-CA" altLang="zh-CN" sz="1200" b="1" kern="1200" dirty="0" err="1" smtClean="0">
                <a:solidFill>
                  <a:schemeClr val="tx1"/>
                </a:solidFill>
                <a:effectLst/>
                <a:latin typeface="Arial" charset="0"/>
                <a:ea typeface="ＭＳ Ｐゴシック" charset="-128"/>
                <a:cs typeface="+mn-cs"/>
              </a:rPr>
              <a:t>pps_scc_extension</a:t>
            </a:r>
            <a:r>
              <a:rPr kumimoji="1" lang="en-CA" altLang="zh-CN" sz="1200" b="1" kern="1200" dirty="0" smtClean="0">
                <a:solidFill>
                  <a:schemeClr val="tx1"/>
                </a:solidFill>
                <a:effectLst/>
                <a:latin typeface="Arial" charset="0"/>
                <a:ea typeface="ＭＳ Ｐゴシック" charset="-128"/>
                <a:cs typeface="+mn-cs"/>
              </a:rPr>
              <a:t>( )</a:t>
            </a:r>
            <a:r>
              <a:rPr kumimoji="1" lang="en-US" altLang="zh-CN" sz="1200" strike="noStrike" kern="1200" dirty="0" smtClean="0">
                <a:solidFill>
                  <a:schemeClr val="tx1"/>
                </a:solidFill>
                <a:effectLst/>
                <a:latin typeface="Arial" charset="0"/>
                <a:ea typeface="ＭＳ Ｐゴシック" charset="-128"/>
                <a:cs typeface="+mn-cs"/>
              </a:rPr>
              <a:t>);</a:t>
            </a:r>
          </a:p>
          <a:p>
            <a:r>
              <a:rPr lang="en-CA" altLang="zh-CN" dirty="0" err="1" smtClean="0"/>
              <a:t>BitDepthY</a:t>
            </a:r>
            <a:r>
              <a:rPr lang="en-CA" altLang="zh-CN" dirty="0" smtClean="0"/>
              <a:t>  </a:t>
            </a:r>
            <a:r>
              <a:rPr kumimoji="1" lang="en-GB" altLang="zh-CN" sz="1200" kern="1200" dirty="0" smtClean="0">
                <a:solidFill>
                  <a:schemeClr val="tx1"/>
                </a:solidFill>
                <a:effectLst/>
                <a:latin typeface="Arial" charset="0"/>
                <a:ea typeface="ＭＳ Ｐゴシック" charset="-128"/>
                <a:cs typeface="+mn-cs"/>
              </a:rPr>
              <a:t>= 8 + bit_depth_luma_minus8  (defined in </a:t>
            </a:r>
            <a:r>
              <a:rPr kumimoji="1" lang="en-GB" altLang="zh-CN" sz="1200" b="1" kern="1200" dirty="0" err="1" smtClean="0">
                <a:solidFill>
                  <a:schemeClr val="tx1"/>
                </a:solidFill>
                <a:effectLst/>
                <a:latin typeface="Arial" charset="0"/>
                <a:ea typeface="ＭＳ Ｐゴシック" charset="-128"/>
                <a:cs typeface="+mn-cs"/>
              </a:rPr>
              <a:t>seq_parameter_set_rbsp</a:t>
            </a:r>
            <a:r>
              <a:rPr kumimoji="1" lang="en-GB" altLang="zh-CN" sz="1200" b="1" kern="1200" dirty="0" smtClean="0">
                <a:solidFill>
                  <a:schemeClr val="tx1"/>
                </a:solidFill>
                <a:effectLst/>
                <a:latin typeface="Arial" charset="0"/>
                <a:ea typeface="ＭＳ Ｐゴシック" charset="-128"/>
                <a:cs typeface="+mn-cs"/>
              </a:rPr>
              <a:t>( ) </a:t>
            </a:r>
            <a:r>
              <a:rPr kumimoji="1" lang="en-GB" altLang="zh-CN" sz="1200" kern="1200" dirty="0" smtClean="0">
                <a:solidFill>
                  <a:schemeClr val="tx1"/>
                </a:solidFill>
                <a:effectLst/>
                <a:latin typeface="Arial" charset="0"/>
                <a:ea typeface="ＭＳ Ｐゴシック" charset="-128"/>
                <a:cs typeface="+mn-cs"/>
              </a:rPr>
              <a:t>)	</a:t>
            </a:r>
            <a:endParaRPr lang="zh-CN" altLang="en-US" strike="noStrike" dirty="0"/>
          </a:p>
        </p:txBody>
      </p:sp>
      <p:sp>
        <p:nvSpPr>
          <p:cNvPr id="4" name="页脚占位符 3"/>
          <p:cNvSpPr>
            <a:spLocks noGrp="1"/>
          </p:cNvSpPr>
          <p:nvPr>
            <p:ph type="ftr" sz="quarter" idx="10"/>
          </p:nvPr>
        </p:nvSpPr>
        <p:spPr/>
        <p:txBody>
          <a:bodyPr/>
          <a:lstStyle/>
          <a:p>
            <a:r>
              <a:rPr lang="en-US" altLang="ja-JP" smtClean="0"/>
              <a:t>Copyright 2010 FUJITSU LIMITED</a:t>
            </a:r>
            <a:endParaRPr lang="en-US" altLang="ja-JP"/>
          </a:p>
        </p:txBody>
      </p:sp>
      <p:sp>
        <p:nvSpPr>
          <p:cNvPr id="5" name="灯片编号占位符 4"/>
          <p:cNvSpPr>
            <a:spLocks noGrp="1"/>
          </p:cNvSpPr>
          <p:nvPr>
            <p:ph type="sldNum" sz="quarter" idx="11"/>
          </p:nvPr>
        </p:nvSpPr>
        <p:spPr/>
        <p:txBody>
          <a:bodyPr/>
          <a:lstStyle/>
          <a:p>
            <a:fld id="{171BD361-8DDC-4131-96F5-E1D49744631B}" type="slidenum">
              <a:rPr lang="en-US" altLang="ja-JP" smtClean="0"/>
              <a:pPr/>
              <a:t>1</a:t>
            </a:fld>
            <a:endParaRPr lang="en-US" altLang="ja-JP"/>
          </a:p>
        </p:txBody>
      </p:sp>
    </p:spTree>
    <p:extLst>
      <p:ext uri="{BB962C8B-B14F-4D97-AF65-F5344CB8AC3E}">
        <p14:creationId xmlns:p14="http://schemas.microsoft.com/office/powerpoint/2010/main" val="630204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Related part of draft need to be changed as shown</a:t>
            </a:r>
            <a:r>
              <a:rPr lang="en-US" altLang="zh-CN" baseline="0" dirty="0" smtClean="0"/>
              <a:t> in contribution document.</a:t>
            </a:r>
          </a:p>
          <a:p>
            <a:r>
              <a:rPr lang="en-US" altLang="zh-CN" baseline="0" dirty="0" smtClean="0"/>
              <a:t>Keep </a:t>
            </a:r>
            <a:r>
              <a:rPr lang="en-US" altLang="zh-CN" baseline="0" dirty="0" err="1" smtClean="0"/>
              <a:t>monochrome_palette_flag</a:t>
            </a:r>
            <a:r>
              <a:rPr lang="en-US" altLang="zh-CN" baseline="0" dirty="0" smtClean="0"/>
              <a:t> in order to further use of monochrome palette initialization;</a:t>
            </a:r>
          </a:p>
          <a:p>
            <a:pPr marL="0" marR="0" indent="0" algn="l" defTabSz="914400" rtl="0" eaLnBrk="1" fontAlgn="base" latinLnBrk="0" hangingPunct="1">
              <a:lnSpc>
                <a:spcPct val="100000"/>
              </a:lnSpc>
              <a:spcBef>
                <a:spcPct val="30000"/>
              </a:spcBef>
              <a:spcAft>
                <a:spcPct val="0"/>
              </a:spcAft>
              <a:buClrTx/>
              <a:buSzTx/>
              <a:buFontTx/>
              <a:buNone/>
              <a:tabLst/>
              <a:defRPr/>
            </a:pPr>
            <a:r>
              <a:rPr lang="en-US" altLang="zh-CN" baseline="0" dirty="0" smtClean="0"/>
              <a:t>Keep luma_bit_depth_entry_minus8  in order to further use of palette initialization with different bit-depth from palette coding process or from other coding modes ;</a:t>
            </a:r>
          </a:p>
          <a:p>
            <a:endParaRPr lang="zh-CN" altLang="en-US" dirty="0"/>
          </a:p>
        </p:txBody>
      </p:sp>
      <p:sp>
        <p:nvSpPr>
          <p:cNvPr id="4" name="页脚占位符 3"/>
          <p:cNvSpPr>
            <a:spLocks noGrp="1"/>
          </p:cNvSpPr>
          <p:nvPr>
            <p:ph type="ftr" sz="quarter" idx="10"/>
          </p:nvPr>
        </p:nvSpPr>
        <p:spPr/>
        <p:txBody>
          <a:bodyPr/>
          <a:lstStyle/>
          <a:p>
            <a:r>
              <a:rPr lang="en-US" altLang="ja-JP" smtClean="0"/>
              <a:t>Copyright 2010 FUJITSU LIMITED</a:t>
            </a:r>
            <a:endParaRPr lang="en-US" altLang="ja-JP"/>
          </a:p>
        </p:txBody>
      </p:sp>
      <p:sp>
        <p:nvSpPr>
          <p:cNvPr id="5" name="灯片编号占位符 4"/>
          <p:cNvSpPr>
            <a:spLocks noGrp="1"/>
          </p:cNvSpPr>
          <p:nvPr>
            <p:ph type="sldNum" sz="quarter" idx="11"/>
          </p:nvPr>
        </p:nvSpPr>
        <p:spPr/>
        <p:txBody>
          <a:bodyPr/>
          <a:lstStyle/>
          <a:p>
            <a:fld id="{171BD361-8DDC-4131-96F5-E1D49744631B}" type="slidenum">
              <a:rPr lang="en-US" altLang="ja-JP" smtClean="0"/>
              <a:pPr/>
              <a:t>2</a:t>
            </a:fld>
            <a:endParaRPr lang="en-US" altLang="ja-JP"/>
          </a:p>
        </p:txBody>
      </p:sp>
    </p:spTree>
    <p:extLst>
      <p:ext uri="{BB962C8B-B14F-4D97-AF65-F5344CB8AC3E}">
        <p14:creationId xmlns:p14="http://schemas.microsoft.com/office/powerpoint/2010/main" val="4107825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Related part of draft need to be changed as shown</a:t>
            </a:r>
            <a:r>
              <a:rPr lang="en-US" altLang="zh-CN" baseline="0" dirty="0" smtClean="0"/>
              <a:t> in contribution document.</a:t>
            </a:r>
          </a:p>
          <a:p>
            <a:endParaRPr lang="zh-CN" altLang="en-US" dirty="0"/>
          </a:p>
        </p:txBody>
      </p:sp>
      <p:sp>
        <p:nvSpPr>
          <p:cNvPr id="4" name="页脚占位符 3"/>
          <p:cNvSpPr>
            <a:spLocks noGrp="1"/>
          </p:cNvSpPr>
          <p:nvPr>
            <p:ph type="ftr" sz="quarter" idx="10"/>
          </p:nvPr>
        </p:nvSpPr>
        <p:spPr/>
        <p:txBody>
          <a:bodyPr/>
          <a:lstStyle/>
          <a:p>
            <a:r>
              <a:rPr lang="en-US" altLang="ja-JP" smtClean="0"/>
              <a:t>Copyright 2010 FUJITSU LIMITED</a:t>
            </a:r>
            <a:endParaRPr lang="en-US" altLang="ja-JP"/>
          </a:p>
        </p:txBody>
      </p:sp>
      <p:sp>
        <p:nvSpPr>
          <p:cNvPr id="5" name="灯片编号占位符 4"/>
          <p:cNvSpPr>
            <a:spLocks noGrp="1"/>
          </p:cNvSpPr>
          <p:nvPr>
            <p:ph type="sldNum" sz="quarter" idx="11"/>
          </p:nvPr>
        </p:nvSpPr>
        <p:spPr/>
        <p:txBody>
          <a:bodyPr/>
          <a:lstStyle/>
          <a:p>
            <a:fld id="{171BD361-8DDC-4131-96F5-E1D49744631B}" type="slidenum">
              <a:rPr lang="en-US" altLang="ja-JP" smtClean="0"/>
              <a:pPr/>
              <a:t>3</a:t>
            </a:fld>
            <a:endParaRPr lang="en-US" altLang="ja-JP"/>
          </a:p>
        </p:txBody>
      </p:sp>
    </p:spTree>
    <p:extLst>
      <p:ext uri="{BB962C8B-B14F-4D97-AF65-F5344CB8AC3E}">
        <p14:creationId xmlns:p14="http://schemas.microsoft.com/office/powerpoint/2010/main" val="37587797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2013 FUJITSU LABORATORIES LTD.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2015 FUJITSU R&amp;D CENTER.</a:t>
            </a:r>
            <a:endParaRPr lang="de-DE" altLang="ja-JP" dirty="0"/>
          </a:p>
        </p:txBody>
      </p:sp>
      <p:sp>
        <p:nvSpPr>
          <p:cNvPr id="6"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t>JCTVC- V0068</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
        <p:nvSpPr>
          <p:cNvPr id="5"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t>JCTVC-V0068</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2013 FUJITSU LABORATORIES LTD.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2015 </a:t>
            </a:r>
            <a:r>
              <a:rPr lang="de-DE" altLang="ja-JP" dirty="0"/>
              <a:t>FUJITSU </a:t>
            </a:r>
            <a:r>
              <a:rPr lang="de-DE" altLang="ja-JP" dirty="0" smtClean="0"/>
              <a:t>R&amp;D CENTER.</a:t>
            </a:r>
            <a:endParaRPr lang="de-DE" altLang="ja-JP" dirty="0"/>
          </a:p>
        </p:txBody>
      </p:sp>
      <p:sp>
        <p:nvSpPr>
          <p:cNvPr id="551938" name="Rectangle 2"/>
          <p:cNvSpPr>
            <a:spLocks noGrp="1" noChangeArrowheads="1"/>
          </p:cNvSpPr>
          <p:nvPr>
            <p:ph type="ctrTitle"/>
          </p:nvPr>
        </p:nvSpPr>
        <p:spPr/>
        <p:txBody>
          <a:bodyPr/>
          <a:lstStyle/>
          <a:p>
            <a:r>
              <a:rPr lang="en-CA" altLang="zh-CN" sz="4000" dirty="0"/>
              <a:t>On palette predictor initialization of Screen Content </a:t>
            </a:r>
            <a:r>
              <a:rPr lang="en-CA" altLang="zh-CN" sz="4000" dirty="0" smtClean="0"/>
              <a:t>Coding</a:t>
            </a:r>
            <a:br>
              <a:rPr lang="en-CA" altLang="zh-CN" sz="4000" dirty="0" smtClean="0"/>
            </a:br>
            <a:r>
              <a:rPr lang="zh-CN" altLang="zh-CN" sz="4000" dirty="0"/>
              <a:t/>
            </a:r>
            <a:br>
              <a:rPr lang="zh-CN" altLang="zh-CN" sz="4000" dirty="0"/>
            </a:br>
            <a:r>
              <a:rPr lang="en-US" altLang="ja-JP" sz="4000" dirty="0" smtClean="0"/>
              <a:t>JCTVC-V0068</a:t>
            </a:r>
            <a:endParaRPr lang="en-US" altLang="ja-JP" sz="4000" dirty="0"/>
          </a:p>
        </p:txBody>
      </p:sp>
      <p:sp>
        <p:nvSpPr>
          <p:cNvPr id="551939" name="Rectangle 3"/>
          <p:cNvSpPr>
            <a:spLocks noGrp="1" noChangeArrowheads="1"/>
          </p:cNvSpPr>
          <p:nvPr>
            <p:ph type="subTitle" idx="1"/>
            <p:custDataLst>
              <p:tags r:id="rId1"/>
            </p:custDataLst>
          </p:nvPr>
        </p:nvSpPr>
        <p:spPr/>
        <p:txBody>
          <a:bodyPr/>
          <a:lstStyle/>
          <a:p>
            <a:pPr hangingPunct="0"/>
            <a:r>
              <a:rPr lang="en-CA" altLang="zh-CN" dirty="0"/>
              <a:t>Jiangli Ye </a:t>
            </a:r>
            <a:r>
              <a:rPr lang="en-CA" altLang="zh-CN" dirty="0" smtClean="0"/>
              <a:t>,</a:t>
            </a:r>
            <a:r>
              <a:rPr lang="en-CA" altLang="zh-CN" dirty="0" err="1" smtClean="0"/>
              <a:t>Jianqing</a:t>
            </a:r>
            <a:r>
              <a:rPr lang="en-CA" altLang="zh-CN" dirty="0" smtClean="0"/>
              <a:t> Zhu</a:t>
            </a:r>
            <a:r>
              <a:rPr lang="en-US" altLang="zh-CN" dirty="0" smtClean="0"/>
              <a:t>, </a:t>
            </a:r>
            <a:r>
              <a:rPr lang="en-CA" altLang="zh-CN" dirty="0" err="1" smtClean="0"/>
              <a:t>Kimihiko</a:t>
            </a:r>
            <a:r>
              <a:rPr lang="en-CA" altLang="zh-CN" dirty="0" smtClean="0"/>
              <a:t> </a:t>
            </a:r>
            <a:r>
              <a:rPr lang="en-CA" altLang="zh-CN" dirty="0"/>
              <a:t>Kazui</a:t>
            </a:r>
            <a:endParaRPr lang="zh-CN" altLang="zh-CN" dirty="0"/>
          </a:p>
          <a:p>
            <a:r>
              <a:rPr lang="en-US" altLang="ja-JP" dirty="0" smtClean="0"/>
              <a:t>Fujitsu R&amp;D Center Co., Ltd</a:t>
            </a:r>
          </a:p>
          <a:p>
            <a:endParaRPr lang="en-US" altLang="ja-JP" dirty="0" smtClean="0"/>
          </a:p>
          <a:p>
            <a:r>
              <a:rPr lang="en-US" altLang="zh-CN" dirty="0"/>
              <a:t>22nd Meeting: </a:t>
            </a:r>
            <a:r>
              <a:rPr lang="en-CA" altLang="zh-CN" dirty="0"/>
              <a:t>Geneva, CH, 15–21 Oct. 2015</a:t>
            </a:r>
            <a:endParaRPr lang="en-US" altLang="ja-JP"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Introduction</a:t>
            </a:r>
            <a:endParaRPr lang="zh-CN" altLang="en-US" dirty="0"/>
          </a:p>
        </p:txBody>
      </p:sp>
      <p:sp>
        <p:nvSpPr>
          <p:cNvPr id="3" name="内容占位符 2"/>
          <p:cNvSpPr>
            <a:spLocks noGrp="1"/>
          </p:cNvSpPr>
          <p:nvPr>
            <p:ph idx="1"/>
          </p:nvPr>
        </p:nvSpPr>
        <p:spPr>
          <a:xfrm>
            <a:off x="-508" y="692696"/>
            <a:ext cx="8786813" cy="5592763"/>
          </a:xfrm>
        </p:spPr>
        <p:txBody>
          <a:bodyPr/>
          <a:lstStyle/>
          <a:p>
            <a:pPr lvl="0"/>
            <a:r>
              <a:rPr lang="en-US" altLang="zh-CN" dirty="0" smtClean="0"/>
              <a:t>In current spec, palette predictor is initialized both in SPS and PPS</a:t>
            </a:r>
          </a:p>
          <a:p>
            <a:r>
              <a:rPr lang="en-US" altLang="zh-CN" dirty="0" smtClean="0"/>
              <a:t>There is constraint of component number flag and bit-depth </a:t>
            </a:r>
          </a:p>
          <a:p>
            <a:pPr lvl="1" hangingPunct="0"/>
            <a:r>
              <a:rPr lang="en-CA" altLang="zh-CN" dirty="0" err="1" smtClean="0"/>
              <a:t>monochrome_palette_flag</a:t>
            </a:r>
            <a:r>
              <a:rPr lang="en-CA" altLang="zh-CN" dirty="0" smtClean="0"/>
              <a:t> = 1</a:t>
            </a:r>
            <a:r>
              <a:rPr lang="en-CA" altLang="zh-CN" dirty="0"/>
              <a:t>, </a:t>
            </a:r>
            <a:r>
              <a:rPr lang="en-CA" altLang="zh-CN" dirty="0" err="1" smtClean="0"/>
              <a:t>chroma_format_idc</a:t>
            </a:r>
            <a:r>
              <a:rPr lang="en-CA" altLang="zh-CN" dirty="0" smtClean="0"/>
              <a:t> </a:t>
            </a:r>
            <a:r>
              <a:rPr lang="en-CA" altLang="zh-CN" dirty="0"/>
              <a:t>shall be equal to </a:t>
            </a:r>
            <a:r>
              <a:rPr lang="en-CA" altLang="zh-CN" dirty="0" smtClean="0"/>
              <a:t>0</a:t>
            </a:r>
            <a:endParaRPr lang="zh-CN" altLang="zh-CN" dirty="0"/>
          </a:p>
          <a:p>
            <a:pPr lvl="1" hangingPunct="0"/>
            <a:r>
              <a:rPr lang="en-CA" altLang="zh-CN" dirty="0" err="1" smtClean="0"/>
              <a:t>monochrome_palette_flag</a:t>
            </a:r>
            <a:r>
              <a:rPr lang="en-CA" altLang="zh-CN" dirty="0" smtClean="0"/>
              <a:t> </a:t>
            </a:r>
            <a:r>
              <a:rPr lang="en-CA" altLang="zh-CN" dirty="0"/>
              <a:t>=</a:t>
            </a:r>
            <a:r>
              <a:rPr lang="en-CA" altLang="zh-CN" dirty="0" smtClean="0"/>
              <a:t> </a:t>
            </a:r>
            <a:r>
              <a:rPr lang="en-CA" altLang="zh-CN" dirty="0"/>
              <a:t>0, </a:t>
            </a:r>
            <a:r>
              <a:rPr lang="en-CA" altLang="zh-CN" dirty="0" err="1" smtClean="0"/>
              <a:t>chroma_format_idc</a:t>
            </a:r>
            <a:r>
              <a:rPr lang="en-CA" altLang="zh-CN" dirty="0" smtClean="0"/>
              <a:t> shall &gt; 0</a:t>
            </a:r>
          </a:p>
          <a:p>
            <a:pPr lvl="1" hangingPunct="0"/>
            <a:r>
              <a:rPr lang="en-CA" altLang="zh-CN" dirty="0" err="1" smtClean="0"/>
              <a:t>BitDepthEntryY</a:t>
            </a:r>
            <a:r>
              <a:rPr lang="en-CA" altLang="zh-CN" dirty="0" smtClean="0"/>
              <a:t>(PPS) </a:t>
            </a:r>
            <a:r>
              <a:rPr lang="en-CA" altLang="zh-CN" dirty="0"/>
              <a:t>shall be equal to the </a:t>
            </a:r>
            <a:r>
              <a:rPr lang="en-CA" altLang="zh-CN" dirty="0" err="1"/>
              <a:t>BitDepthY</a:t>
            </a:r>
            <a:r>
              <a:rPr lang="en-CA" altLang="zh-CN" dirty="0"/>
              <a:t> of the SPS referred to by this </a:t>
            </a:r>
            <a:r>
              <a:rPr lang="en-CA" altLang="zh-CN" dirty="0" smtClean="0"/>
              <a:t>PPS</a:t>
            </a:r>
            <a:endParaRPr lang="en-CA" altLang="zh-CN" strike="sngStrike" dirty="0" smtClean="0"/>
          </a:p>
          <a:p>
            <a:pPr lvl="1" hangingPunct="0"/>
            <a:r>
              <a:rPr lang="en-CA" altLang="zh-CN" dirty="0" err="1" smtClean="0"/>
              <a:t>BitDepthEntryC</a:t>
            </a:r>
            <a:r>
              <a:rPr lang="en-CA" altLang="zh-CN" dirty="0" smtClean="0"/>
              <a:t>(PPS) </a:t>
            </a:r>
            <a:r>
              <a:rPr lang="en-CA" altLang="zh-CN" dirty="0"/>
              <a:t>shall be equal to </a:t>
            </a:r>
            <a:r>
              <a:rPr lang="en-CA" altLang="zh-CN" dirty="0" err="1"/>
              <a:t>BitDepthC</a:t>
            </a:r>
            <a:r>
              <a:rPr lang="en-CA" altLang="zh-CN" dirty="0"/>
              <a:t> of the SPS referred to by this </a:t>
            </a:r>
            <a:r>
              <a:rPr lang="en-CA" altLang="zh-CN" dirty="0" smtClean="0"/>
              <a:t>PPS</a:t>
            </a:r>
          </a:p>
          <a:p>
            <a:pPr hangingPunct="0"/>
            <a:r>
              <a:rPr lang="en-CA" altLang="zh-CN" dirty="0" smtClean="0"/>
              <a:t>There is redundancy definition of parameters in PPS</a:t>
            </a:r>
          </a:p>
          <a:p>
            <a:pPr lvl="1" hangingPunct="0"/>
            <a:endParaRPr lang="zh-CN" altLang="zh-CN" dirty="0"/>
          </a:p>
          <a:p>
            <a:pPr lvl="1"/>
            <a:endParaRPr lang="en-US" altLang="zh-CN" dirty="0" smtClean="0"/>
          </a:p>
          <a:p>
            <a:endParaRPr lang="en-US" altLang="zh-CN" dirty="0"/>
          </a:p>
          <a:p>
            <a:pPr lvl="0"/>
            <a:endParaRPr lang="en-US" altLang="zh-CN" dirty="0" smtClean="0"/>
          </a:p>
          <a:p>
            <a:pPr marL="0" lvl="0" indent="0">
              <a:buNone/>
            </a:pP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39FFBC13-1392-4106-A838-CFD860C2156F}" type="slidenum">
              <a:rPr lang="de-DE" altLang="ja-JP" smtClean="0"/>
              <a:pPr/>
              <a:t>1</a:t>
            </a:fld>
            <a:endParaRPr lang="de-DE" altLang="ja-JP"/>
          </a:p>
        </p:txBody>
      </p:sp>
      <p:sp>
        <p:nvSpPr>
          <p:cNvPr id="5" name="页脚占位符 4"/>
          <p:cNvSpPr>
            <a:spLocks noGrp="1"/>
          </p:cNvSpPr>
          <p:nvPr>
            <p:ph type="ftr" sz="quarter" idx="11"/>
          </p:nvPr>
        </p:nvSpPr>
        <p:spPr/>
        <p:txBody>
          <a:bodyPr/>
          <a:lstStyle/>
          <a:p>
            <a:r>
              <a:rPr lang="de-DE" altLang="ja-JP" dirty="0" smtClean="0"/>
              <a:t>Copyright 2015 FUJITSU R&amp;D CENTER.</a:t>
            </a:r>
            <a:endParaRPr lang="de-DE" altLang="ja-JP" dirty="0"/>
          </a:p>
        </p:txBody>
      </p:sp>
    </p:spTree>
    <p:extLst>
      <p:ext uri="{BB962C8B-B14F-4D97-AF65-F5344CB8AC3E}">
        <p14:creationId xmlns:p14="http://schemas.microsoft.com/office/powerpoint/2010/main" val="3685061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a:t>
            </a:r>
            <a:r>
              <a:rPr kumimoji="1" lang="en-US" altLang="ja-JP" dirty="0" smtClean="0"/>
              <a:t>roposed change of syntax – method1</a:t>
            </a:r>
            <a:endParaRPr kumimoji="1" lang="ja-JP" altLang="en-US" dirty="0"/>
          </a:p>
        </p:txBody>
      </p:sp>
      <p:sp>
        <p:nvSpPr>
          <p:cNvPr id="3" name="コンテンツ プレースホルダー 2"/>
          <p:cNvSpPr>
            <a:spLocks noGrp="1"/>
          </p:cNvSpPr>
          <p:nvPr>
            <p:ph idx="1"/>
          </p:nvPr>
        </p:nvSpPr>
        <p:spPr>
          <a:xfrm>
            <a:off x="-508" y="692696"/>
            <a:ext cx="8786813" cy="5592763"/>
          </a:xfrm>
        </p:spPr>
        <p:txBody>
          <a:bodyPr/>
          <a:lstStyle/>
          <a:p>
            <a:r>
              <a:rPr lang="en-US" altLang="zh-CN" sz="2000" dirty="0" smtClean="0"/>
              <a:t>Move </a:t>
            </a:r>
            <a:r>
              <a:rPr lang="en-CA" altLang="zh-CN" sz="2000" i="1" dirty="0" err="1" smtClean="0"/>
              <a:t>monochrome_palette_flag</a:t>
            </a:r>
            <a:r>
              <a:rPr lang="en-CA" altLang="zh-CN" sz="2000" dirty="0" smtClean="0"/>
              <a:t>, </a:t>
            </a:r>
            <a:r>
              <a:rPr lang="en-US" altLang="zh-CN" sz="2000" i="1" kern="1200" dirty="0" smtClean="0">
                <a:solidFill>
                  <a:schemeClr val="tx1"/>
                </a:solidFill>
                <a:latin typeface="Arial" charset="0"/>
                <a:ea typeface="ＭＳ Ｐゴシック" charset="-128"/>
              </a:rPr>
              <a:t>luma_bit_depth_entry_minus8</a:t>
            </a:r>
            <a:r>
              <a:rPr lang="en-US" altLang="zh-CN" sz="2000" kern="1200" dirty="0" smtClean="0">
                <a:solidFill>
                  <a:schemeClr val="tx1"/>
                </a:solidFill>
                <a:latin typeface="Arial" charset="0"/>
                <a:ea typeface="ＭＳ Ｐゴシック" charset="-128"/>
              </a:rPr>
              <a:t>, </a:t>
            </a:r>
            <a:r>
              <a:rPr lang="en-US" altLang="zh-CN" sz="2000" i="1" kern="1200" dirty="0" err="1" smtClean="0">
                <a:solidFill>
                  <a:schemeClr val="tx1"/>
                </a:solidFill>
                <a:latin typeface="Arial" charset="0"/>
                <a:ea typeface="ＭＳ Ｐゴシック" charset="-128"/>
              </a:rPr>
              <a:t>chroma</a:t>
            </a:r>
            <a:r>
              <a:rPr lang="en-US" altLang="zh-CN" sz="2000" i="1" kern="1200" dirty="0" smtClean="0">
                <a:solidFill>
                  <a:schemeClr val="tx1"/>
                </a:solidFill>
                <a:latin typeface="Arial" charset="0"/>
                <a:ea typeface="ＭＳ Ｐゴシック" charset="-128"/>
              </a:rPr>
              <a:t> _bit_depth_entry_minus8</a:t>
            </a:r>
            <a:r>
              <a:rPr lang="en-US" altLang="zh-CN" sz="2000" kern="1200" dirty="0" smtClean="0">
                <a:solidFill>
                  <a:schemeClr val="tx1"/>
                </a:solidFill>
                <a:latin typeface="Arial" charset="0"/>
                <a:ea typeface="ＭＳ Ｐゴシック" charset="-128"/>
              </a:rPr>
              <a:t> from PPS to SPS</a:t>
            </a:r>
            <a:endParaRPr lang="en-US" altLang="zh-CN" sz="2000" dirty="0" smtClean="0"/>
          </a:p>
        </p:txBody>
      </p:sp>
      <p:sp>
        <p:nvSpPr>
          <p:cNvPr id="5" name="フッター プレースホルダー 4"/>
          <p:cNvSpPr>
            <a:spLocks noGrp="1"/>
          </p:cNvSpPr>
          <p:nvPr>
            <p:ph type="ftr" sz="quarter" idx="11"/>
          </p:nvPr>
        </p:nvSpPr>
        <p:spPr/>
        <p:txBody>
          <a:bodyPr/>
          <a:lstStyle/>
          <a:p>
            <a:r>
              <a:rPr lang="de-DE" altLang="ja-JP" dirty="0"/>
              <a:t>Copyright 2015 FUJITSU R&amp;D CENTER</a:t>
            </a:r>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2</a:t>
            </a:fld>
            <a:endParaRPr lang="de-DE" altLang="ja-JP"/>
          </a:p>
        </p:txBody>
      </p:sp>
      <p:graphicFrame>
        <p:nvGraphicFramePr>
          <p:cNvPr id="6" name="表格 5"/>
          <p:cNvGraphicFramePr>
            <a:graphicFrameLocks noGrp="1"/>
          </p:cNvGraphicFramePr>
          <p:nvPr>
            <p:extLst>
              <p:ext uri="{D42A27DB-BD31-4B8C-83A1-F6EECF244321}">
                <p14:modId xmlns:p14="http://schemas.microsoft.com/office/powerpoint/2010/main" val="3640625347"/>
              </p:ext>
            </p:extLst>
          </p:nvPr>
        </p:nvGraphicFramePr>
        <p:xfrm>
          <a:off x="184072" y="1376772"/>
          <a:ext cx="6224132" cy="2540434"/>
        </p:xfrm>
        <a:graphic>
          <a:graphicData uri="http://schemas.openxmlformats.org/drawingml/2006/table">
            <a:tbl>
              <a:tblPr firstRow="1" firstCol="1" bandRow="1">
                <a:tableStyleId>{3C2FFA5D-87B4-456A-9821-1D502468CF0F}</a:tableStyleId>
              </a:tblPr>
              <a:tblGrid>
                <a:gridCol w="5288028"/>
                <a:gridCol w="936104"/>
              </a:tblGrid>
              <a:tr h="182389">
                <a:tc>
                  <a:txBody>
                    <a:bodyPr/>
                    <a:lstStyle/>
                    <a:p>
                      <a:pPr fontAlgn="auto"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100" b="0" dirty="0" err="1">
                          <a:solidFill>
                            <a:schemeClr val="tx1"/>
                          </a:solidFill>
                          <a:effectLst/>
                        </a:rPr>
                        <a:t>sps_scc_extension</a:t>
                      </a:r>
                      <a:r>
                        <a:rPr lang="en-US" sz="1100" b="0" dirty="0">
                          <a:solidFill>
                            <a:schemeClr val="tx1"/>
                          </a:solidFill>
                          <a:effectLst/>
                        </a:rPr>
                        <a:t>( ) {</a:t>
                      </a:r>
                      <a:endParaRPr lang="zh-CN" sz="1100" b="0" dirty="0">
                        <a:solidFill>
                          <a:schemeClr val="tx1"/>
                        </a:solidFill>
                        <a:effectLst/>
                        <a:latin typeface="Times New Roman" panose="02020603050405020304" pitchFamily="18" charset="0"/>
                        <a:ea typeface="宋体" panose="02010600030101010101" pitchFamily="2" charset="-122"/>
                      </a:endParaRPr>
                    </a:p>
                  </a:txBody>
                  <a:tcPr marL="68580" marR="68580" marT="0" marB="0"/>
                </a:tc>
                <a:tc>
                  <a:txBody>
                    <a:bodyPr/>
                    <a:lstStyle/>
                    <a:p>
                      <a:pPr fontAlgn="auto" hangingPunct="0">
                        <a:spcBef>
                          <a:spcPts val="100"/>
                        </a:spcBef>
                        <a:spcAft>
                          <a:spcPts val="200"/>
                        </a:spcAft>
                        <a:tabLst>
                          <a:tab pos="228600" algn="l"/>
                          <a:tab pos="457200" algn="l"/>
                          <a:tab pos="685800" algn="l"/>
                          <a:tab pos="914400" algn="l"/>
                        </a:tabLst>
                      </a:pPr>
                      <a:r>
                        <a:rPr lang="en-US" sz="1100" b="0" dirty="0">
                          <a:solidFill>
                            <a:schemeClr val="tx1"/>
                          </a:solidFill>
                          <a:effectLst/>
                        </a:rPr>
                        <a:t>Descriptor</a:t>
                      </a:r>
                      <a:endParaRPr lang="zh-CN" sz="1100" b="0" dirty="0">
                        <a:solidFill>
                          <a:schemeClr val="tx1"/>
                        </a:solidFill>
                        <a:effectLst/>
                        <a:latin typeface="Times New Roman" panose="02020603050405020304" pitchFamily="18" charset="0"/>
                        <a:ea typeface="宋体" panose="02010600030101010101" pitchFamily="2" charset="-122"/>
                      </a:endParaRPr>
                    </a:p>
                  </a:txBody>
                  <a:tcPr marL="68580" marR="68580" marT="0" marB="0"/>
                </a:tc>
              </a:tr>
              <a:tr h="182389">
                <a:tc>
                  <a:txBody>
                    <a:bodyPr/>
                    <a:lstStyle/>
                    <a:p>
                      <a:pPr fontAlgn="auto" hangingPunct="0">
                        <a:spcBef>
                          <a:spcPts val="1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100" b="0">
                          <a:effectLst/>
                        </a:rPr>
                        <a:t>	……</a:t>
                      </a:r>
                      <a:endParaRPr lang="zh-CN" sz="1100" b="0">
                        <a:solidFill>
                          <a:schemeClr val="tx1"/>
                        </a:solidFill>
                        <a:effectLst/>
                        <a:latin typeface="Times New Roman" panose="02020603050405020304" pitchFamily="18" charset="0"/>
                        <a:ea typeface="宋体" panose="02010600030101010101" pitchFamily="2" charset="-122"/>
                      </a:endParaRPr>
                    </a:p>
                  </a:txBody>
                  <a:tcPr marL="68580" marR="68580" marT="0" marB="0"/>
                </a:tc>
                <a:tc>
                  <a:txBody>
                    <a:bodyPr/>
                    <a:lstStyle/>
                    <a:p>
                      <a:pPr algn="ctr" fontAlgn="auto" hangingPunct="0">
                        <a:spcBef>
                          <a:spcPts val="100"/>
                        </a:spcBef>
                        <a:spcAft>
                          <a:spcPts val="200"/>
                        </a:spcAft>
                        <a:tabLst>
                          <a:tab pos="228600" algn="l"/>
                          <a:tab pos="457200" algn="l"/>
                          <a:tab pos="685800" algn="l"/>
                          <a:tab pos="914400" algn="l"/>
                        </a:tabLst>
                      </a:pPr>
                      <a:r>
                        <a:rPr lang="en-US" sz="1100" b="0">
                          <a:effectLst/>
                        </a:rPr>
                        <a:t>u(1)</a:t>
                      </a:r>
                      <a:endParaRPr lang="zh-CN" sz="1100" b="0">
                        <a:solidFill>
                          <a:schemeClr val="tx1"/>
                        </a:solidFill>
                        <a:effectLst/>
                        <a:latin typeface="Times New Roman" panose="02020603050405020304" pitchFamily="18" charset="0"/>
                        <a:ea typeface="宋体" panose="02010600030101010101" pitchFamily="2" charset="-122"/>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rPr>
                        <a:t>		sps_palette_predictor_initializer_present_flag</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b="0">
                          <a:effectLst/>
                        </a:rPr>
                        <a:t>u(1)</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rPr>
                        <a:t>		if( sps_palette_predictor_initializer_present_flag ) {</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b="0">
                          <a:effectLst/>
                        </a:rPr>
                        <a:t> </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rPr>
                        <a:t>		</a:t>
                      </a:r>
                      <a:r>
                        <a:rPr lang="en-GB" sz="1100" b="0">
                          <a:effectLst/>
                          <a:highlight>
                            <a:srgbClr val="FFFF00"/>
                          </a:highlight>
                        </a:rPr>
                        <a:t>monochrome_palette_flag</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b="0">
                          <a:effectLst/>
                        </a:rPr>
                        <a:t>u(1)</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dirty="0">
                          <a:effectLst/>
                          <a:highlight>
                            <a:srgbClr val="FFFF00"/>
                          </a:highlight>
                        </a:rPr>
                        <a:t>		luma_bit_depth_entry_minus8</a:t>
                      </a:r>
                      <a:endParaRPr lang="zh-CN" sz="1100" b="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b="0">
                          <a:effectLst/>
                        </a:rPr>
                        <a:t>ue(v)</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highlight>
                            <a:srgbClr val="FFFF00"/>
                          </a:highlight>
                        </a:rPr>
                        <a:t>		if( !monochrome_palette_flag )</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b="0">
                          <a:effectLst/>
                        </a:rPr>
                        <a:t> </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highlight>
                            <a:srgbClr val="FFFF00"/>
                          </a:highlight>
                        </a:rPr>
                        <a:t>			chroma_bit_depth_entry_minus8</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b="0">
                          <a:effectLst/>
                        </a:rPr>
                        <a:t>ue(v)</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rPr>
                        <a:t>			sps_num_palette_predictor_initializer_minus1</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b="0">
                          <a:effectLst/>
                        </a:rPr>
                        <a:t>ue(v)</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331616">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dirty="0">
                          <a:effectLst/>
                        </a:rPr>
                        <a:t>			</a:t>
                      </a:r>
                      <a:r>
                        <a:rPr lang="en-GB" sz="1100" b="0" dirty="0" err="1">
                          <a:effectLst/>
                        </a:rPr>
                        <a:t>numComps</a:t>
                      </a:r>
                      <a:r>
                        <a:rPr lang="en-GB" sz="1100" b="0" dirty="0">
                          <a:effectLst/>
                        </a:rPr>
                        <a:t> = (</a:t>
                      </a:r>
                      <a:r>
                        <a:rPr lang="en-GB" sz="1100" b="0" strike="sngStrike" dirty="0" err="1">
                          <a:effectLst/>
                          <a:highlight>
                            <a:srgbClr val="FFFF00"/>
                          </a:highlight>
                        </a:rPr>
                        <a:t>chroma_format_idc</a:t>
                      </a:r>
                      <a:r>
                        <a:rPr lang="en-GB" sz="1100" b="0" strike="sngStrike" dirty="0">
                          <a:effectLst/>
                          <a:highlight>
                            <a:srgbClr val="FFFF00"/>
                          </a:highlight>
                        </a:rPr>
                        <a:t>  = =  0</a:t>
                      </a:r>
                      <a:r>
                        <a:rPr lang="en-GB" sz="1100" b="0" dirty="0">
                          <a:effectLst/>
                        </a:rPr>
                        <a:t>  </a:t>
                      </a:r>
                      <a:r>
                        <a:rPr lang="en-GB" sz="1100" b="0" dirty="0" err="1">
                          <a:effectLst/>
                          <a:highlight>
                            <a:srgbClr val="FFFF00"/>
                          </a:highlight>
                        </a:rPr>
                        <a:t>monochrome_palette_flag</a:t>
                      </a:r>
                      <a:r>
                        <a:rPr lang="en-GB" sz="1100" b="0" dirty="0">
                          <a:effectLst/>
                        </a:rPr>
                        <a:t>) ? 1 : 3</a:t>
                      </a:r>
                      <a:endParaRPr lang="zh-CN" sz="1100" b="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b="0">
                          <a:effectLst/>
                        </a:rPr>
                        <a:t> </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rPr>
                        <a:t>			for( comp = 0; comp &lt; numComps; comp++ )</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b="0">
                          <a:effectLst/>
                        </a:rPr>
                        <a:t> </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a:effectLst/>
                        </a:rPr>
                        <a:t>				for( i = 0; i &lt;= sps_num_palette_predictor_initializer_minus1; i++ )</a:t>
                      </a:r>
                      <a:endParaRPr lang="zh-CN" sz="1100" b="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b="0">
                          <a:effectLst/>
                        </a:rPr>
                        <a:t> </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dirty="0">
                          <a:effectLst/>
                        </a:rPr>
                        <a:t>					</a:t>
                      </a:r>
                      <a:r>
                        <a:rPr lang="en-GB" sz="1100" b="0" dirty="0" err="1">
                          <a:effectLst/>
                        </a:rPr>
                        <a:t>sps_palette_predictor_initializers</a:t>
                      </a:r>
                      <a:r>
                        <a:rPr lang="en-GB" sz="1100" b="0" dirty="0">
                          <a:effectLst/>
                        </a:rPr>
                        <a:t>[</a:t>
                      </a:r>
                      <a:r>
                        <a:rPr lang="en-CA" sz="1100" b="0" dirty="0">
                          <a:effectLst/>
                        </a:rPr>
                        <a:t> </a:t>
                      </a:r>
                      <a:r>
                        <a:rPr lang="en-GB" sz="1100" b="0" dirty="0">
                          <a:effectLst/>
                        </a:rPr>
                        <a:t>comp</a:t>
                      </a:r>
                      <a:r>
                        <a:rPr lang="en-CA" sz="1100" b="0" dirty="0">
                          <a:effectLst/>
                        </a:rPr>
                        <a:t> </a:t>
                      </a:r>
                      <a:r>
                        <a:rPr lang="en-GB" sz="1100" b="0" dirty="0">
                          <a:effectLst/>
                        </a:rPr>
                        <a:t>][</a:t>
                      </a:r>
                      <a:r>
                        <a:rPr lang="en-CA" sz="1100" b="0" dirty="0">
                          <a:effectLst/>
                        </a:rPr>
                        <a:t> </a:t>
                      </a:r>
                      <a:r>
                        <a:rPr lang="en-GB" sz="1100" b="0" dirty="0" err="1">
                          <a:effectLst/>
                        </a:rPr>
                        <a:t>i</a:t>
                      </a:r>
                      <a:r>
                        <a:rPr lang="en-CA" sz="1100" b="0" dirty="0">
                          <a:effectLst/>
                        </a:rPr>
                        <a:t> </a:t>
                      </a:r>
                      <a:r>
                        <a:rPr lang="en-GB" sz="1100" b="0" dirty="0">
                          <a:effectLst/>
                        </a:rPr>
                        <a:t>]</a:t>
                      </a:r>
                      <a:endParaRPr lang="zh-CN" sz="1100" b="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b="0">
                          <a:effectLst/>
                        </a:rPr>
                        <a:t>u(v)</a:t>
                      </a:r>
                      <a:endParaRPr lang="zh-CN" sz="1100" b="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580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dirty="0">
                          <a:effectLst/>
                        </a:rPr>
                        <a:t>		}</a:t>
                      </a:r>
                      <a:endParaRPr lang="zh-CN" sz="1100" b="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b="0" dirty="0">
                          <a:effectLst/>
                        </a:rPr>
                        <a:t> </a:t>
                      </a:r>
                      <a:endParaRPr lang="zh-CN" sz="1100" b="0" dirty="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bl>
          </a:graphicData>
        </a:graphic>
      </p:graphicFrame>
      <p:sp>
        <p:nvSpPr>
          <p:cNvPr id="11" name="Rectangle 1"/>
          <p:cNvSpPr>
            <a:spLocks noChangeArrowheads="1"/>
          </p:cNvSpPr>
          <p:nvPr/>
        </p:nvSpPr>
        <p:spPr bwMode="auto">
          <a:xfrm>
            <a:off x="503389" y="425629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表格 11"/>
          <p:cNvGraphicFramePr>
            <a:graphicFrameLocks noGrp="1"/>
          </p:cNvGraphicFramePr>
          <p:nvPr>
            <p:extLst>
              <p:ext uri="{D42A27DB-BD31-4B8C-83A1-F6EECF244321}">
                <p14:modId xmlns:p14="http://schemas.microsoft.com/office/powerpoint/2010/main" val="1333825307"/>
              </p:ext>
            </p:extLst>
          </p:nvPr>
        </p:nvGraphicFramePr>
        <p:xfrm>
          <a:off x="184072" y="4041068"/>
          <a:ext cx="6224132" cy="2514600"/>
        </p:xfrm>
        <a:graphic>
          <a:graphicData uri="http://schemas.openxmlformats.org/drawingml/2006/table">
            <a:tbl>
              <a:tblPr>
                <a:tableStyleId>{3C2FFA5D-87B4-456A-9821-1D502468CF0F}</a:tableStyleId>
              </a:tblPr>
              <a:tblGrid>
                <a:gridCol w="5252024"/>
                <a:gridCol w="972108"/>
              </a:tblGrid>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kumimoji="1" lang="en-CA" sz="1100" kern="1200" dirty="0" err="1">
                          <a:effectLst/>
                        </a:rPr>
                        <a:t>pps_scc_extension</a:t>
                      </a:r>
                      <a:r>
                        <a:rPr lang="en-CA" sz="1100" dirty="0">
                          <a:effectLst/>
                        </a:rPr>
                        <a:t>( ) {</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just" hangingPunct="0">
                        <a:spcBef>
                          <a:spcPts val="100"/>
                        </a:spcBef>
                        <a:spcAft>
                          <a:spcPts val="200"/>
                        </a:spcAft>
                      </a:pPr>
                      <a:r>
                        <a:rPr lang="en-CA" sz="1100">
                          <a:effectLst/>
                        </a:rPr>
                        <a:t>Descriptor</a:t>
                      </a:r>
                      <a:endParaRPr lang="zh-CN" sz="1100" b="1">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CA" sz="1100" dirty="0">
                          <a:effectLst/>
                        </a:rPr>
                        <a:t>……</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a:effectLst/>
                        </a:rPr>
                        <a:t>u(1)</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a:t>
                      </a:r>
                      <a:r>
                        <a:rPr lang="en-GB" sz="1100" dirty="0" err="1">
                          <a:effectLst/>
                        </a:rPr>
                        <a:t>pps_palette_predictor_initializer_present_flag</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u(1)</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if( </a:t>
                      </a:r>
                      <a:r>
                        <a:rPr lang="en-GB" sz="1100" dirty="0" err="1">
                          <a:effectLst/>
                        </a:rPr>
                        <a:t>pps_palette_predictor_initializer_present_flag</a:t>
                      </a:r>
                      <a:r>
                        <a:rPr lang="en-GB" sz="1100" dirty="0">
                          <a:effectLst/>
                        </a:rPr>
                        <a:t> ) {</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a:effectLst/>
                        </a:rPr>
                        <a:t> </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strike="sngStrike" dirty="0">
                          <a:effectLst/>
                        </a:rPr>
                        <a:t>		</a:t>
                      </a:r>
                      <a:r>
                        <a:rPr lang="en-GB" sz="1100" b="0" strike="sngStrike" dirty="0" err="1">
                          <a:effectLst/>
                          <a:highlight>
                            <a:srgbClr val="FFFF00"/>
                          </a:highlight>
                        </a:rPr>
                        <a:t>monochrome_palette_flag</a:t>
                      </a:r>
                      <a:endParaRPr lang="zh-CN" sz="1100" b="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u(1)</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strike="sngStrike" dirty="0">
                          <a:effectLst/>
                          <a:highlight>
                            <a:srgbClr val="FFFF00"/>
                          </a:highlight>
                        </a:rPr>
                        <a:t>		luma_bit_depth_entry_minus8</a:t>
                      </a:r>
                      <a:endParaRPr lang="zh-CN" sz="1100" b="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ue(v)</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strike="sngStrike" dirty="0">
                          <a:effectLst/>
                          <a:highlight>
                            <a:srgbClr val="FFFF00"/>
                          </a:highlight>
                        </a:rPr>
                        <a:t>		if( !</a:t>
                      </a:r>
                      <a:r>
                        <a:rPr lang="en-GB" sz="1100" b="0" strike="sngStrike" dirty="0" err="1">
                          <a:effectLst/>
                          <a:highlight>
                            <a:srgbClr val="FFFF00"/>
                          </a:highlight>
                        </a:rPr>
                        <a:t>monochrome_palette_flag</a:t>
                      </a:r>
                      <a:r>
                        <a:rPr lang="en-GB" sz="1100" b="0" strike="sngStrike" dirty="0">
                          <a:effectLst/>
                          <a:highlight>
                            <a:srgbClr val="FFFF00"/>
                          </a:highlight>
                        </a:rPr>
                        <a:t> )</a:t>
                      </a:r>
                      <a:endParaRPr lang="zh-CN" sz="1100" b="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 </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b="0" strike="sngStrike" dirty="0">
                          <a:effectLst/>
                          <a:highlight>
                            <a:srgbClr val="FFFF00"/>
                          </a:highlight>
                        </a:rPr>
                        <a:t>			chroma_bit_depth_entry_minus8</a:t>
                      </a:r>
                      <a:endParaRPr lang="zh-CN" sz="1100" b="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ue(v)</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pps_num_palette_predictor_initializer_minus1</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ue(v)</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a:t>
                      </a:r>
                      <a:r>
                        <a:rPr lang="en-GB" sz="1100" dirty="0" err="1">
                          <a:effectLst/>
                        </a:rPr>
                        <a:t>numComps</a:t>
                      </a:r>
                      <a:r>
                        <a:rPr lang="en-GB" sz="1100" dirty="0">
                          <a:effectLst/>
                        </a:rPr>
                        <a:t> = </a:t>
                      </a:r>
                      <a:r>
                        <a:rPr lang="en-GB" sz="1100" dirty="0" err="1">
                          <a:effectLst/>
                        </a:rPr>
                        <a:t>monochrome_palette_flag</a:t>
                      </a:r>
                      <a:r>
                        <a:rPr lang="en-GB" sz="1100" dirty="0">
                          <a:effectLst/>
                        </a:rPr>
                        <a:t> ? 1</a:t>
                      </a:r>
                      <a:r>
                        <a:rPr lang="en-CA" sz="1100" dirty="0">
                          <a:effectLst/>
                        </a:rPr>
                        <a:t> </a:t>
                      </a:r>
                      <a:r>
                        <a:rPr lang="en-GB" sz="1100" dirty="0">
                          <a:effectLst/>
                        </a:rPr>
                        <a:t>:</a:t>
                      </a:r>
                      <a:r>
                        <a:rPr lang="en-CA" sz="1100" dirty="0">
                          <a:effectLst/>
                        </a:rPr>
                        <a:t> </a:t>
                      </a:r>
                      <a:r>
                        <a:rPr lang="en-GB" sz="1100" dirty="0">
                          <a:effectLst/>
                        </a:rPr>
                        <a:t>3</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 </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for( comp = 0; comp &lt; </a:t>
                      </a:r>
                      <a:r>
                        <a:rPr lang="en-GB" sz="1100" dirty="0" err="1">
                          <a:effectLst/>
                        </a:rPr>
                        <a:t>numComps</a:t>
                      </a:r>
                      <a:r>
                        <a:rPr lang="en-GB" sz="1100" dirty="0">
                          <a:effectLst/>
                        </a:rPr>
                        <a:t>; comp++ )</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 </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for( </a:t>
                      </a:r>
                      <a:r>
                        <a:rPr lang="en-GB" sz="1100" dirty="0" err="1">
                          <a:effectLst/>
                        </a:rPr>
                        <a:t>i</a:t>
                      </a:r>
                      <a:r>
                        <a:rPr lang="en-GB" sz="1100" dirty="0">
                          <a:effectLst/>
                        </a:rPr>
                        <a:t> = 0; </a:t>
                      </a:r>
                      <a:r>
                        <a:rPr lang="en-GB" sz="1100" dirty="0" err="1">
                          <a:effectLst/>
                        </a:rPr>
                        <a:t>i</a:t>
                      </a:r>
                      <a:r>
                        <a:rPr lang="en-GB" sz="1100" dirty="0">
                          <a:effectLst/>
                        </a:rPr>
                        <a:t> &lt;= pps_num_palette_predictor_initializer_minus1; </a:t>
                      </a:r>
                      <a:r>
                        <a:rPr lang="en-GB" sz="1100" dirty="0" err="1">
                          <a:effectLst/>
                        </a:rPr>
                        <a:t>i</a:t>
                      </a:r>
                      <a:r>
                        <a:rPr lang="en-GB" sz="1100" dirty="0">
                          <a:effectLst/>
                        </a:rPr>
                        <a:t>++ )</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a:effectLst/>
                        </a:rPr>
                        <a:t> </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a:t>
                      </a:r>
                      <a:r>
                        <a:rPr lang="en-GB" sz="1100" dirty="0" err="1">
                          <a:effectLst/>
                        </a:rPr>
                        <a:t>pps_palette_predictor_initializers</a:t>
                      </a:r>
                      <a:r>
                        <a:rPr lang="en-GB" sz="1100" dirty="0">
                          <a:effectLst/>
                        </a:rPr>
                        <a:t>[</a:t>
                      </a:r>
                      <a:r>
                        <a:rPr lang="en-CA" sz="1100" dirty="0">
                          <a:effectLst/>
                        </a:rPr>
                        <a:t> </a:t>
                      </a:r>
                      <a:r>
                        <a:rPr lang="en-GB" sz="1100" dirty="0">
                          <a:effectLst/>
                        </a:rPr>
                        <a:t>comp</a:t>
                      </a:r>
                      <a:r>
                        <a:rPr lang="en-CA" sz="1100" dirty="0">
                          <a:effectLst/>
                        </a:rPr>
                        <a:t> </a:t>
                      </a:r>
                      <a:r>
                        <a:rPr lang="en-GB" sz="1100" dirty="0">
                          <a:effectLst/>
                        </a:rPr>
                        <a:t>][</a:t>
                      </a:r>
                      <a:r>
                        <a:rPr lang="en-CA" sz="1100" dirty="0">
                          <a:effectLst/>
                        </a:rPr>
                        <a:t> </a:t>
                      </a:r>
                      <a:r>
                        <a:rPr lang="en-GB" sz="1100" dirty="0" err="1">
                          <a:effectLst/>
                        </a:rPr>
                        <a:t>i</a:t>
                      </a:r>
                      <a:r>
                        <a:rPr lang="en-CA" sz="1100" dirty="0">
                          <a:effectLst/>
                        </a:rPr>
                        <a:t> </a:t>
                      </a:r>
                      <a:r>
                        <a:rPr lang="en-GB" sz="1100" dirty="0">
                          <a:effectLst/>
                        </a:rPr>
                        <a:t>]</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100">
                          <a:effectLst/>
                        </a:rPr>
                        <a:t>u(v)</a:t>
                      </a:r>
                      <a:endParaRPr lang="zh-CN" sz="11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100" dirty="0">
                          <a:effectLst/>
                        </a:rPr>
                        <a:t>	}</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dirty="0">
                          <a:effectLst/>
                        </a:rPr>
                        <a:t> </a:t>
                      </a:r>
                      <a:endParaRPr lang="zh-CN" sz="1100" dirty="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160818">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CA" sz="1100" dirty="0">
                          <a:effectLst/>
                        </a:rPr>
                        <a:t>}</a:t>
                      </a:r>
                      <a:endParaRPr lang="zh-CN" sz="11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100" dirty="0">
                          <a:effectLst/>
                        </a:rPr>
                        <a:t> </a:t>
                      </a:r>
                      <a:endParaRPr lang="zh-CN" sz="1100" dirty="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bl>
          </a:graphicData>
        </a:graphic>
      </p:graphicFrame>
    </p:spTree>
    <p:extLst>
      <p:ext uri="{BB962C8B-B14F-4D97-AF65-F5344CB8AC3E}">
        <p14:creationId xmlns:p14="http://schemas.microsoft.com/office/powerpoint/2010/main" val="118576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a:t>
            </a:r>
            <a:r>
              <a:rPr kumimoji="1" lang="en-US" altLang="ja-JP" dirty="0" smtClean="0"/>
              <a:t>roposed change of syntax – method2</a:t>
            </a:r>
            <a:endParaRPr kumimoji="1" lang="ja-JP" altLang="en-US" dirty="0"/>
          </a:p>
        </p:txBody>
      </p:sp>
      <p:sp>
        <p:nvSpPr>
          <p:cNvPr id="3" name="コンテンツ プレースホルダー 2"/>
          <p:cNvSpPr>
            <a:spLocks noGrp="1"/>
          </p:cNvSpPr>
          <p:nvPr>
            <p:ph idx="1"/>
          </p:nvPr>
        </p:nvSpPr>
        <p:spPr>
          <a:xfrm>
            <a:off x="-508" y="692696"/>
            <a:ext cx="8786813" cy="5592763"/>
          </a:xfrm>
        </p:spPr>
        <p:txBody>
          <a:bodyPr/>
          <a:lstStyle/>
          <a:p>
            <a:r>
              <a:rPr lang="en-US" altLang="zh-CN" sz="2000" dirty="0" smtClean="0"/>
              <a:t>Remove </a:t>
            </a:r>
            <a:r>
              <a:rPr lang="en-US" altLang="zh-CN" sz="2000" i="1" dirty="0" err="1" smtClean="0"/>
              <a:t>monochrome_palette_flag</a:t>
            </a:r>
            <a:r>
              <a:rPr lang="en-US" altLang="zh-CN" sz="2000" dirty="0" smtClean="0"/>
              <a:t>, </a:t>
            </a:r>
            <a:r>
              <a:rPr lang="en-US" altLang="zh-CN" sz="2000" i="1" kern="1200" dirty="0" smtClean="0">
                <a:solidFill>
                  <a:schemeClr val="tx1"/>
                </a:solidFill>
                <a:latin typeface="Arial" charset="0"/>
                <a:ea typeface="ＭＳ Ｐゴシック" charset="-128"/>
              </a:rPr>
              <a:t>luma_bit_depth_entry_minus8</a:t>
            </a:r>
            <a:r>
              <a:rPr lang="en-US" altLang="zh-CN" sz="2000" kern="1200" dirty="0" smtClean="0">
                <a:solidFill>
                  <a:schemeClr val="tx1"/>
                </a:solidFill>
                <a:latin typeface="Arial" charset="0"/>
                <a:ea typeface="ＭＳ Ｐゴシック" charset="-128"/>
              </a:rPr>
              <a:t>, </a:t>
            </a:r>
            <a:r>
              <a:rPr lang="en-US" altLang="zh-CN" sz="2000" i="1" kern="1200" dirty="0" err="1" smtClean="0">
                <a:solidFill>
                  <a:schemeClr val="tx1"/>
                </a:solidFill>
                <a:latin typeface="Arial" charset="0"/>
                <a:ea typeface="ＭＳ Ｐゴシック" charset="-128"/>
              </a:rPr>
              <a:t>chroma</a:t>
            </a:r>
            <a:r>
              <a:rPr lang="en-US" altLang="zh-CN" sz="2000" i="1" kern="1200" dirty="0" smtClean="0">
                <a:solidFill>
                  <a:schemeClr val="tx1"/>
                </a:solidFill>
                <a:latin typeface="Arial" charset="0"/>
                <a:ea typeface="ＭＳ Ｐゴシック" charset="-128"/>
              </a:rPr>
              <a:t> _bit_depth_entry_minus8</a:t>
            </a:r>
            <a:r>
              <a:rPr lang="en-US" altLang="zh-CN" sz="2000" kern="1200" dirty="0" smtClean="0">
                <a:solidFill>
                  <a:schemeClr val="tx1"/>
                </a:solidFill>
                <a:latin typeface="Arial" charset="0"/>
                <a:ea typeface="ＭＳ Ｐゴシック" charset="-128"/>
              </a:rPr>
              <a:t> from PPS</a:t>
            </a:r>
            <a:endParaRPr lang="en-US" altLang="zh-CN" sz="2000" dirty="0" smtClean="0"/>
          </a:p>
        </p:txBody>
      </p:sp>
      <p:sp>
        <p:nvSpPr>
          <p:cNvPr id="5" name="フッター プレースホルダー 4"/>
          <p:cNvSpPr>
            <a:spLocks noGrp="1"/>
          </p:cNvSpPr>
          <p:nvPr>
            <p:ph type="ftr" sz="quarter" idx="11"/>
          </p:nvPr>
        </p:nvSpPr>
        <p:spPr/>
        <p:txBody>
          <a:bodyPr/>
          <a:lstStyle/>
          <a:p>
            <a:r>
              <a:rPr lang="de-DE" altLang="ja-JP" dirty="0"/>
              <a:t>Copyright 2015 FUJITSU R&amp;D CENTER</a:t>
            </a:r>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3</a:t>
            </a:fld>
            <a:endParaRPr lang="de-DE" altLang="ja-JP"/>
          </a:p>
        </p:txBody>
      </p:sp>
      <p:sp>
        <p:nvSpPr>
          <p:cNvPr id="11" name="Rectangle 1"/>
          <p:cNvSpPr>
            <a:spLocks noChangeArrowheads="1"/>
          </p:cNvSpPr>
          <p:nvPr/>
        </p:nvSpPr>
        <p:spPr bwMode="auto">
          <a:xfrm>
            <a:off x="503389" y="425629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表格 11"/>
          <p:cNvGraphicFramePr>
            <a:graphicFrameLocks noGrp="1"/>
          </p:cNvGraphicFramePr>
          <p:nvPr>
            <p:extLst>
              <p:ext uri="{D42A27DB-BD31-4B8C-83A1-F6EECF244321}">
                <p14:modId xmlns:p14="http://schemas.microsoft.com/office/powerpoint/2010/main" val="2510390072"/>
              </p:ext>
            </p:extLst>
          </p:nvPr>
        </p:nvGraphicFramePr>
        <p:xfrm>
          <a:off x="386702" y="1520788"/>
          <a:ext cx="7965718" cy="4140465"/>
        </p:xfrm>
        <a:graphic>
          <a:graphicData uri="http://schemas.openxmlformats.org/drawingml/2006/table">
            <a:tbl>
              <a:tblPr>
                <a:tableStyleId>{3C2FFA5D-87B4-456A-9821-1D502468CF0F}</a:tableStyleId>
              </a:tblPr>
              <a:tblGrid>
                <a:gridCol w="6824194"/>
                <a:gridCol w="1141524"/>
              </a:tblGrid>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kumimoji="1" lang="en-CA" sz="1600" kern="1200" dirty="0" err="1">
                          <a:effectLst/>
                        </a:rPr>
                        <a:t>pps_scc_extension</a:t>
                      </a:r>
                      <a:r>
                        <a:rPr lang="en-CA" sz="1600" dirty="0">
                          <a:effectLst/>
                        </a:rPr>
                        <a:t>( ) {</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just" hangingPunct="0">
                        <a:spcBef>
                          <a:spcPts val="100"/>
                        </a:spcBef>
                        <a:spcAft>
                          <a:spcPts val="200"/>
                        </a:spcAft>
                      </a:pPr>
                      <a:r>
                        <a:rPr lang="en-CA" sz="1600">
                          <a:effectLst/>
                        </a:rPr>
                        <a:t>Descriptor</a:t>
                      </a:r>
                      <a:endParaRPr lang="zh-CN" sz="1600" b="1">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CA" sz="1600" dirty="0">
                          <a:effectLst/>
                        </a:rPr>
                        <a:t>……</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600">
                          <a:effectLst/>
                        </a:rPr>
                        <a:t>u(1)</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dirty="0" err="1">
                          <a:effectLst/>
                        </a:rPr>
                        <a:t>pps_palette_predictor_initializer_present_flag</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u(1)</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if( </a:t>
                      </a:r>
                      <a:r>
                        <a:rPr lang="en-GB" sz="1600" dirty="0" err="1">
                          <a:effectLst/>
                        </a:rPr>
                        <a:t>pps_palette_predictor_initializer_present_flag</a:t>
                      </a:r>
                      <a:r>
                        <a:rPr lang="en-GB" sz="1600" dirty="0">
                          <a:effectLst/>
                        </a:rPr>
                        <a:t> ) {</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600">
                          <a:effectLst/>
                        </a:rPr>
                        <a:t> </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strike="sngStrike" dirty="0">
                          <a:effectLst/>
                        </a:rPr>
                        <a:t>		</a:t>
                      </a:r>
                      <a:r>
                        <a:rPr lang="en-GB" sz="1600" strike="sngStrike" dirty="0" err="1">
                          <a:effectLst/>
                          <a:highlight>
                            <a:srgbClr val="FFFF00"/>
                          </a:highlight>
                        </a:rPr>
                        <a:t>monochrome_palette_flag</a:t>
                      </a:r>
                      <a:endParaRPr lang="zh-CN" sz="160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u(1)</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strike="sngStrike" dirty="0">
                          <a:effectLst/>
                          <a:highlight>
                            <a:srgbClr val="FFFF00"/>
                          </a:highlight>
                        </a:rPr>
                        <a:t>		luma_bit_depth_entry_minus8</a:t>
                      </a:r>
                      <a:endParaRPr lang="zh-CN" sz="160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ue(v)</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strike="sngStrike" dirty="0">
                          <a:effectLst/>
                          <a:highlight>
                            <a:srgbClr val="FFFF00"/>
                          </a:highlight>
                        </a:rPr>
                        <a:t>		if( !</a:t>
                      </a:r>
                      <a:r>
                        <a:rPr lang="en-GB" sz="1600" strike="sngStrike" dirty="0" err="1">
                          <a:effectLst/>
                          <a:highlight>
                            <a:srgbClr val="FFFF00"/>
                          </a:highlight>
                        </a:rPr>
                        <a:t>monochrome_palette_flag</a:t>
                      </a:r>
                      <a:r>
                        <a:rPr lang="en-GB" sz="1600" strike="sngStrike" dirty="0">
                          <a:effectLst/>
                          <a:highlight>
                            <a:srgbClr val="FFFF00"/>
                          </a:highlight>
                        </a:rPr>
                        <a:t> )</a:t>
                      </a:r>
                      <a:endParaRPr lang="zh-CN" sz="160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 </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strike="sngStrike" dirty="0">
                          <a:effectLst/>
                          <a:highlight>
                            <a:srgbClr val="FFFF00"/>
                          </a:highlight>
                        </a:rPr>
                        <a:t>			chroma_bit_depth_entry_minus8</a:t>
                      </a:r>
                      <a:endParaRPr lang="zh-CN" sz="1600" strike="sngStrike"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ue(v)</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pps_num_palette_predictor_initializer_minus1</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ue(v)</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dirty="0" err="1">
                          <a:effectLst/>
                        </a:rPr>
                        <a:t>numComps</a:t>
                      </a:r>
                      <a:r>
                        <a:rPr lang="en-GB" sz="1600" dirty="0">
                          <a:effectLst/>
                        </a:rPr>
                        <a:t> = </a:t>
                      </a:r>
                      <a:r>
                        <a:rPr lang="en-GB" sz="1600" dirty="0" err="1">
                          <a:effectLst/>
                        </a:rPr>
                        <a:t>monochrome_palette_flag</a:t>
                      </a:r>
                      <a:r>
                        <a:rPr lang="en-GB" sz="1600" dirty="0">
                          <a:effectLst/>
                        </a:rPr>
                        <a:t> ? 1</a:t>
                      </a:r>
                      <a:r>
                        <a:rPr lang="en-CA" sz="1600" dirty="0">
                          <a:effectLst/>
                        </a:rPr>
                        <a:t> </a:t>
                      </a:r>
                      <a:r>
                        <a:rPr lang="en-GB" sz="1600" dirty="0">
                          <a:effectLst/>
                        </a:rPr>
                        <a:t>:</a:t>
                      </a:r>
                      <a:r>
                        <a:rPr lang="en-CA" sz="1600" dirty="0">
                          <a:effectLst/>
                        </a:rPr>
                        <a:t> </a:t>
                      </a:r>
                      <a:r>
                        <a:rPr lang="en-GB" sz="1600" dirty="0">
                          <a:effectLst/>
                        </a:rPr>
                        <a:t>3</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 </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for( comp = 0; comp &lt; </a:t>
                      </a:r>
                      <a:r>
                        <a:rPr lang="en-GB" sz="1600" dirty="0" err="1">
                          <a:effectLst/>
                        </a:rPr>
                        <a:t>numComps</a:t>
                      </a:r>
                      <a:r>
                        <a:rPr lang="en-GB" sz="1600" dirty="0">
                          <a:effectLst/>
                        </a:rPr>
                        <a:t>; comp++ )</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 </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for( </a:t>
                      </a:r>
                      <a:r>
                        <a:rPr lang="en-GB" sz="1600" dirty="0" err="1">
                          <a:effectLst/>
                        </a:rPr>
                        <a:t>i</a:t>
                      </a:r>
                      <a:r>
                        <a:rPr lang="en-GB" sz="1600" dirty="0">
                          <a:effectLst/>
                        </a:rPr>
                        <a:t> = 0; </a:t>
                      </a:r>
                      <a:r>
                        <a:rPr lang="en-GB" sz="1600" dirty="0" err="1">
                          <a:effectLst/>
                        </a:rPr>
                        <a:t>i</a:t>
                      </a:r>
                      <a:r>
                        <a:rPr lang="en-GB" sz="1600" dirty="0">
                          <a:effectLst/>
                        </a:rPr>
                        <a:t> &lt;= pps_num_palette_predictor_initializer_minus1; </a:t>
                      </a:r>
                      <a:r>
                        <a:rPr lang="en-GB" sz="1600" dirty="0" err="1">
                          <a:effectLst/>
                        </a:rPr>
                        <a:t>i</a:t>
                      </a:r>
                      <a:r>
                        <a:rPr lang="en-GB" sz="1600" dirty="0">
                          <a:effectLst/>
                        </a:rPr>
                        <a:t>++ )</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600">
                          <a:effectLst/>
                        </a:rPr>
                        <a:t> </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r>
                        <a:rPr lang="en-GB" sz="1600" dirty="0" err="1">
                          <a:effectLst/>
                        </a:rPr>
                        <a:t>pps_palette_predictor_initializers</a:t>
                      </a:r>
                      <a:r>
                        <a:rPr lang="en-GB" sz="1600" dirty="0">
                          <a:effectLst/>
                        </a:rPr>
                        <a:t>[</a:t>
                      </a:r>
                      <a:r>
                        <a:rPr lang="en-CA" sz="1600" dirty="0">
                          <a:effectLst/>
                        </a:rPr>
                        <a:t> </a:t>
                      </a:r>
                      <a:r>
                        <a:rPr lang="en-GB" sz="1600" dirty="0">
                          <a:effectLst/>
                        </a:rPr>
                        <a:t>comp</a:t>
                      </a:r>
                      <a:r>
                        <a:rPr lang="en-CA" sz="1600" dirty="0">
                          <a:effectLst/>
                        </a:rPr>
                        <a:t> </a:t>
                      </a:r>
                      <a:r>
                        <a:rPr lang="en-GB" sz="1600" dirty="0">
                          <a:effectLst/>
                        </a:rPr>
                        <a:t>][</a:t>
                      </a:r>
                      <a:r>
                        <a:rPr lang="en-CA" sz="1600" dirty="0">
                          <a:effectLst/>
                        </a:rPr>
                        <a:t> </a:t>
                      </a:r>
                      <a:r>
                        <a:rPr lang="en-GB" sz="1600" dirty="0" err="1">
                          <a:effectLst/>
                        </a:rPr>
                        <a:t>i</a:t>
                      </a:r>
                      <a:r>
                        <a:rPr lang="en-CA" sz="1600" dirty="0">
                          <a:effectLst/>
                        </a:rPr>
                        <a:t> </a:t>
                      </a:r>
                      <a:r>
                        <a:rPr lang="en-GB" sz="1600" dirty="0">
                          <a:effectLst/>
                        </a:rPr>
                        <a:t>]</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GB" sz="1600">
                          <a:effectLst/>
                        </a:rPr>
                        <a:t>u(v)</a:t>
                      </a:r>
                      <a:endParaRPr lang="zh-CN" sz="160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rPr>
                        <a:t>	}</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600" dirty="0">
                          <a:effectLst/>
                        </a:rPr>
                        <a:t> </a:t>
                      </a:r>
                      <a:endParaRPr lang="zh-CN" sz="1600" dirty="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r h="276031">
                <a:tc>
                  <a:txBody>
                    <a:bodyPr/>
                    <a:lstStyle/>
                    <a:p>
                      <a:pPr hangingPunct="0">
                        <a:spcBef>
                          <a:spcPts val="100"/>
                        </a:spcBef>
                        <a:spcAft>
                          <a:spcPts val="200"/>
                        </a:spcAft>
                        <a:tabLst>
                          <a:tab pos="137160" algn="l"/>
                          <a:tab pos="274320" algn="l"/>
                          <a:tab pos="411480" algn="l"/>
                          <a:tab pos="548640" algn="l"/>
                          <a:tab pos="685800" algn="l"/>
                          <a:tab pos="822960" algn="l"/>
                          <a:tab pos="960120" algn="l"/>
                          <a:tab pos="1097280" algn="l"/>
                          <a:tab pos="1234440" algn="l"/>
                          <a:tab pos="1371600" algn="l"/>
                        </a:tabLst>
                      </a:pPr>
                      <a:r>
                        <a:rPr lang="en-CA" sz="1600" dirty="0">
                          <a:effectLst/>
                        </a:rPr>
                        <a:t>}</a:t>
                      </a:r>
                      <a:endParaRPr lang="zh-CN" sz="1600" dirty="0">
                        <a:solidFill>
                          <a:schemeClr val="tx1"/>
                        </a:solidFill>
                        <a:effectLst/>
                        <a:latin typeface="Times" panose="02020603050405020304" pitchFamily="18" charset="0"/>
                        <a:ea typeface="Malgun Gothic" panose="020B0503020000020004" pitchFamily="34" charset="-127"/>
                        <a:cs typeface="Times New Roman" panose="02020603050405020304" pitchFamily="18" charset="0"/>
                      </a:endParaRPr>
                    </a:p>
                  </a:txBody>
                  <a:tcPr marL="68580" marR="68580" marT="0" marB="0"/>
                </a:tc>
                <a:tc>
                  <a:txBody>
                    <a:bodyPr/>
                    <a:lstStyle/>
                    <a:p>
                      <a:pPr algn="ctr" hangingPunct="0">
                        <a:spcBef>
                          <a:spcPts val="100"/>
                        </a:spcBef>
                        <a:spcAft>
                          <a:spcPts val="200"/>
                        </a:spcAft>
                      </a:pPr>
                      <a:r>
                        <a:rPr lang="en-CA" sz="1600" dirty="0">
                          <a:effectLst/>
                        </a:rPr>
                        <a:t> </a:t>
                      </a:r>
                      <a:endParaRPr lang="zh-CN" sz="1600" dirty="0">
                        <a:solidFill>
                          <a:schemeClr val="tx1"/>
                        </a:solidFill>
                        <a:effectLst/>
                        <a:latin typeface="Times New Roman" panose="02020603050405020304" pitchFamily="18" charset="0"/>
                        <a:ea typeface="Malgun Gothic" panose="020B0503020000020004" pitchFamily="34" charset="-127"/>
                      </a:endParaRPr>
                    </a:p>
                  </a:txBody>
                  <a:tcPr marL="68580" marR="68580" marT="0" marB="0"/>
                </a:tc>
              </a:tr>
            </a:tbl>
          </a:graphicData>
        </a:graphic>
      </p:graphicFrame>
    </p:spTree>
    <p:extLst>
      <p:ext uri="{BB962C8B-B14F-4D97-AF65-F5344CB8AC3E}">
        <p14:creationId xmlns:p14="http://schemas.microsoft.com/office/powerpoint/2010/main" val="3428413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Conclusion</a:t>
            </a:r>
            <a:endParaRPr lang="zh-CN" altLang="en-US" dirty="0"/>
          </a:p>
        </p:txBody>
      </p:sp>
      <p:sp>
        <p:nvSpPr>
          <p:cNvPr id="3" name="内容占位符 2"/>
          <p:cNvSpPr>
            <a:spLocks noGrp="1"/>
          </p:cNvSpPr>
          <p:nvPr>
            <p:ph idx="1"/>
          </p:nvPr>
        </p:nvSpPr>
        <p:spPr>
          <a:xfrm>
            <a:off x="-508" y="692696"/>
            <a:ext cx="8786813" cy="5592763"/>
          </a:xfrm>
        </p:spPr>
        <p:txBody>
          <a:bodyPr/>
          <a:lstStyle/>
          <a:p>
            <a:pPr hangingPunct="0"/>
            <a:r>
              <a:rPr lang="en-CA" altLang="zh-CN" dirty="0"/>
              <a:t>The proposed </a:t>
            </a:r>
            <a:r>
              <a:rPr lang="en-CA" altLang="zh-CN" dirty="0" smtClean="0"/>
              <a:t>two methods </a:t>
            </a:r>
            <a:r>
              <a:rPr lang="en-CA" altLang="zh-CN" dirty="0"/>
              <a:t>remove the redundancy coding of  bit-depth in PPS palette initialization, and clean up the syntax elements in PPS and SPS. </a:t>
            </a:r>
            <a:endParaRPr lang="en-CA" altLang="zh-CN" dirty="0" smtClean="0"/>
          </a:p>
          <a:p>
            <a:pPr hangingPunct="0"/>
            <a:r>
              <a:rPr lang="en-CA" altLang="zh-CN" dirty="0" smtClean="0"/>
              <a:t>It </a:t>
            </a:r>
            <a:r>
              <a:rPr lang="en-CA" altLang="zh-CN" dirty="0"/>
              <a:t>is recommended to include either of the proposed method to the Screen Content Coding working draft 5.</a:t>
            </a:r>
            <a:endParaRPr lang="zh-CN" altLang="zh-CN" dirty="0"/>
          </a:p>
          <a:p>
            <a:pPr marL="0" indent="0">
              <a:buNone/>
            </a:pP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39FFBC13-1392-4106-A838-CFD860C2156F}" type="slidenum">
              <a:rPr lang="de-DE" altLang="ja-JP" smtClean="0"/>
              <a:pPr/>
              <a:t>4</a:t>
            </a:fld>
            <a:endParaRPr lang="de-DE" altLang="ja-JP"/>
          </a:p>
        </p:txBody>
      </p:sp>
      <p:sp>
        <p:nvSpPr>
          <p:cNvPr id="5" name="页脚占位符 4"/>
          <p:cNvSpPr>
            <a:spLocks noGrp="1"/>
          </p:cNvSpPr>
          <p:nvPr>
            <p:ph type="ftr" sz="quarter" idx="11"/>
          </p:nvPr>
        </p:nvSpPr>
        <p:spPr/>
        <p:txBody>
          <a:bodyPr/>
          <a:lstStyle/>
          <a:p>
            <a:r>
              <a:rPr lang="de-DE" altLang="ja-JP"/>
              <a:t>Copyright 2015 FUJITSU R&amp;D CENTER</a:t>
            </a:r>
            <a:endParaRPr lang="de-DE"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9273" name="スライド番号プレースホルダー 649272"/>
          <p:cNvSpPr>
            <a:spLocks noGrp="1"/>
          </p:cNvSpPr>
          <p:nvPr>
            <p:ph type="sldNum" sz="quarter" idx="10"/>
          </p:nvPr>
        </p:nvSpPr>
        <p:spPr/>
        <p:txBody>
          <a:bodyPr/>
          <a:lstStyle/>
          <a:p>
            <a:fld id="{39FFBC13-1392-4106-A838-CFD860C2156F}" type="slidenum">
              <a:rPr lang="de-DE" altLang="ja-JP" smtClean="0"/>
              <a:pPr/>
              <a:t>5</a:t>
            </a:fld>
            <a:endParaRPr lang="de-DE" altLang="ja-JP"/>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373</Words>
  <Application>Microsoft Office PowerPoint</Application>
  <PresentationFormat>全屏显示(4:3)</PresentationFormat>
  <Paragraphs>139</Paragraphs>
  <Slides>6</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Malgun Gothic</vt:lpstr>
      <vt:lpstr>ＭＳ Ｐゴシック</vt:lpstr>
      <vt:lpstr>宋体</vt:lpstr>
      <vt:lpstr>Arial</vt:lpstr>
      <vt:lpstr>Times</vt:lpstr>
      <vt:lpstr>Times New Roman</vt:lpstr>
      <vt:lpstr>Wingdings</vt:lpstr>
      <vt:lpstr>presentation_e_r</vt:lpstr>
      <vt:lpstr>On palette predictor initialization of Screen Content Coding  JCTVC-V0068</vt:lpstr>
      <vt:lpstr>Introduction</vt:lpstr>
      <vt:lpstr>Proposed change of syntax – method1</vt:lpstr>
      <vt:lpstr>Proposed change of syntax – method2</vt:lpstr>
      <vt:lpstr>Conclusion</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2015-10-15T05:11:56Z</dcterms:modified>
</cp:coreProperties>
</file>