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06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2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  <p:sldMasterId id="2147483766" r:id="rId9"/>
  </p:sldMasterIdLst>
  <p:notesMasterIdLst>
    <p:notesMasterId r:id="rId21"/>
  </p:notesMasterIdLst>
  <p:handoutMasterIdLst>
    <p:handoutMasterId r:id="rId22"/>
  </p:handoutMasterIdLst>
  <p:sldIdLst>
    <p:sldId id="323" r:id="rId10"/>
    <p:sldId id="311" r:id="rId11"/>
    <p:sldId id="346" r:id="rId12"/>
    <p:sldId id="345" r:id="rId13"/>
    <p:sldId id="347" r:id="rId14"/>
    <p:sldId id="335" r:id="rId15"/>
    <p:sldId id="349" r:id="rId16"/>
    <p:sldId id="350" r:id="rId17"/>
    <p:sldId id="338" r:id="rId18"/>
    <p:sldId id="351" r:id="rId19"/>
    <p:sldId id="315" r:id="rId2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佈景主題樣式 1 - 輔色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1" d="100"/>
          <a:sy n="91" d="100"/>
        </p:scale>
        <p:origin x="-38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3</a:t>
            </a:fld>
            <a:endParaRPr lang="zh-TW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hangingPunct="0"/>
            <a:r>
              <a:rPr lang="en-GB" altLang="zh-TW" dirty="0" smtClean="0"/>
              <a:t>After parsing the </a:t>
            </a:r>
            <a:r>
              <a:rPr lang="en-CA" altLang="zh-TW" dirty="0" smtClean="0"/>
              <a:t>coefficients of the Y-TB, the coefficient data are passed to the IQ/IT stage</a:t>
            </a:r>
          </a:p>
          <a:p>
            <a:pPr lvl="1" hangingPunct="0"/>
            <a:r>
              <a:rPr lang="en-CA" altLang="zh-TW" dirty="0" smtClean="0"/>
              <a:t>The coefficient buffer </a:t>
            </a:r>
            <a:r>
              <a:rPr lang="en-GB" altLang="zh-TW" dirty="0" smtClean="0"/>
              <a:t>can store the </a:t>
            </a:r>
            <a:r>
              <a:rPr lang="en-CA" altLang="zh-TW" dirty="0" smtClean="0"/>
              <a:t>coefficients of the following U-TB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2FF867-5013-4724-9852-CBE4FC2DAEAF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0BB51F0C-F399-4436-BF89-3E6FA5DFA616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1D8483F-2AEC-493A-87D7-91E64872B5E6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33967C5-DBAB-49AE-AFA6-03553EFC0346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E75548AC-1244-4678-B6D2-14403F2CBB6F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8942C8C-8297-4E6B-8FDE-46C0318707AF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D68A80D-9AB3-4444-B34D-76B597945087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FB608765-8FB6-46E5-87E9-52D577730225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44047298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6E12B528-A581-4A34-A3DD-EBE25B4F0933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073BB2-A700-454C-817F-F02362F750BE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/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8"/>
          <p:cNvSpPr>
            <a:spLocks noChangeArrowheads="1"/>
          </p:cNvSpPr>
          <p:nvPr userDrawn="1"/>
        </p:nvSpPr>
        <p:spPr bwMode="auto">
          <a:xfrm>
            <a:off x="7567613" y="44624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JCTVC-V0058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3594100" y="3835403"/>
            <a:ext cx="5092700" cy="1058330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rgbClr val="F3821E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8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37233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10" name="Picture 9" descr="pattern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t="67407"/>
          <a:stretch/>
        </p:blipFill>
        <p:spPr>
          <a:xfrm>
            <a:off x="0" y="4893733"/>
            <a:ext cx="9144000" cy="196426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End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agline-logo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0667" y="2484967"/>
            <a:ext cx="4064000" cy="1762760"/>
          </a:xfrm>
          <a:prstGeom prst="rect">
            <a:avLst/>
          </a:prstGeom>
        </p:spPr>
      </p:pic>
      <p:sp>
        <p:nvSpPr>
          <p:cNvPr id="11" name="Text Box 8"/>
          <p:cNvSpPr txBox="1">
            <a:spLocks noChangeArrowheads="1"/>
          </p:cNvSpPr>
          <p:nvPr/>
        </p:nvSpPr>
        <p:spPr bwMode="auto">
          <a:xfrm>
            <a:off x="2962011" y="6226175"/>
            <a:ext cx="2881312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sz="1000" dirty="0">
                <a:solidFill>
                  <a:srgbClr val="999A94"/>
                </a:solidFill>
                <a:ea typeface="SimHei" charset="0"/>
                <a:cs typeface="SimHei" charset="0"/>
              </a:rPr>
              <a:t>Copyright © MediaTek</a:t>
            </a:r>
            <a:r>
              <a:rPr lang="en-US" altLang="zh-TW" sz="1000" dirty="0">
                <a:solidFill>
                  <a:srgbClr val="999A94"/>
                </a:solidFill>
                <a:ea typeface="SimHei" charset="0"/>
                <a:cs typeface="SimHei" charset="0"/>
              </a:rPr>
              <a:t> Inc. </a:t>
            </a:r>
            <a:r>
              <a:rPr lang="en-US" sz="1000" dirty="0">
                <a:solidFill>
                  <a:srgbClr val="999A94"/>
                </a:solidFill>
                <a:ea typeface="SimHei" charset="0"/>
                <a:cs typeface="SimHei" charset="0"/>
              </a:rPr>
              <a:t>All rights reserved</a:t>
            </a:r>
            <a:r>
              <a:rPr lang="en-US" altLang="zh-TW" sz="1000" dirty="0">
                <a:solidFill>
                  <a:srgbClr val="999A94"/>
                </a:solidFill>
                <a:ea typeface="SimHei" charset="0"/>
                <a:cs typeface="SimHei" charset="0"/>
              </a:rPr>
              <a:t>.</a:t>
            </a:r>
            <a:endParaRPr lang="en-US" sz="1000" dirty="0">
              <a:solidFill>
                <a:srgbClr val="999A94"/>
              </a:solidFill>
              <a:ea typeface="SimHei" charset="0"/>
              <a:cs typeface="SimHei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12943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32000"/>
            <a:ext cx="8229600" cy="1269800"/>
          </a:xfrm>
        </p:spPr>
        <p:txBody>
          <a:bodyPr tIns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490F213-42D8-4B78-AFB9-91544E10485E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200" y="1866900"/>
            <a:ext cx="8229600" cy="4289426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3000" b="1" cap="all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ABA2CE34-E4F0-4D8E-83DE-E8A9A5A19889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59119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slideLayout" Target="../slideLayouts/slideLayout95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3.xml"/><Relationship Id="rId13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98.xml"/><Relationship Id="rId7" Type="http://schemas.openxmlformats.org/officeDocument/2006/relationships/slideLayout" Target="../slideLayouts/slideLayout102.xml"/><Relationship Id="rId12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97.xml"/><Relationship Id="rId1" Type="http://schemas.openxmlformats.org/officeDocument/2006/relationships/slideLayout" Target="../slideLayouts/slideLayout96.xml"/><Relationship Id="rId6" Type="http://schemas.openxmlformats.org/officeDocument/2006/relationships/slideLayout" Target="../slideLayouts/slideLayout101.xml"/><Relationship Id="rId11" Type="http://schemas.openxmlformats.org/officeDocument/2006/relationships/slideLayout" Target="../slideLayouts/slideLayout106.xml"/><Relationship Id="rId5" Type="http://schemas.openxmlformats.org/officeDocument/2006/relationships/slideLayout" Target="../slideLayouts/slideLayout100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9.xml"/><Relationship Id="rId9" Type="http://schemas.openxmlformats.org/officeDocument/2006/relationships/slideLayout" Target="../slideLayouts/slideLayout104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2015/10/14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2015/10/14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  <p:sldLayoutId id="2147483765" r:id="rId13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AB2985F7-2045-4DE1-A844-FCA66F086378}" type="datetime1">
              <a:rPr lang="zh-TW" altLang="en-US" smtClean="0">
                <a:solidFill>
                  <a:srgbClr val="999A94"/>
                </a:solidFill>
              </a:rPr>
              <a:pPr/>
              <a:t>2015/10/14</a:t>
            </a:fld>
            <a:endParaRPr lang="zh-TW" altLang="en-US">
              <a:solidFill>
                <a:srgbClr val="999A94"/>
              </a:solidFill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endParaRPr lang="zh-TW" altLang="en-US" dirty="0">
              <a:solidFill>
                <a:srgbClr val="999A94"/>
              </a:solidFill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‹#›</a:t>
            </a:fld>
            <a:endParaRPr lang="zh-TW" altLang="en-US">
              <a:solidFill>
                <a:srgbClr val="F39A1E"/>
              </a:solidFill>
            </a:endParaRPr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69BE28"/>
                </a:solidFill>
              </a:rPr>
              <a:t>INTERNAL USE</a:t>
            </a:r>
            <a:endParaRPr lang="en-US" altLang="zh-TW" sz="800" b="1" dirty="0">
              <a:solidFill>
                <a:srgbClr val="69BE28"/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Lucida Grande"/>
        <a:buChar char="▪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▪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8083550" y="6278563"/>
            <a:ext cx="1060450" cy="365125"/>
          </a:xfrm>
        </p:spPr>
        <p:txBody>
          <a:bodyPr/>
          <a:lstStyle/>
          <a:p>
            <a:fld id="{FFB793C6-5198-443E-B716-099788FC84AE}" type="slidenum">
              <a:rPr lang="zh-TW" altLang="en-US" smtClean="0">
                <a:solidFill>
                  <a:srgbClr val="F39A1E"/>
                </a:solidFill>
              </a:rPr>
              <a:pPr/>
              <a:t>1</a:t>
            </a:fld>
            <a:endParaRPr lang="zh-TW" altLang="en-US">
              <a:solidFill>
                <a:srgbClr val="F39A1E"/>
              </a:solidFill>
            </a:endParaRPr>
          </a:p>
        </p:txBody>
      </p:sp>
      <p:sp>
        <p:nvSpPr>
          <p:cNvPr id="8" name="副標題 7"/>
          <p:cNvSpPr>
            <a:spLocks noGrp="1"/>
          </p:cNvSpPr>
          <p:nvPr>
            <p:ph type="subTitle" idx="1"/>
          </p:nvPr>
        </p:nvSpPr>
        <p:spPr>
          <a:xfrm>
            <a:off x="899592" y="4005063"/>
            <a:ext cx="7992888" cy="888669"/>
          </a:xfrm>
        </p:spPr>
        <p:txBody>
          <a:bodyPr>
            <a:normAutofit/>
          </a:bodyPr>
          <a:lstStyle/>
          <a:p>
            <a:pPr algn="ctr"/>
            <a:r>
              <a:rPr lang="en-GB" dirty="0" smtClean="0">
                <a:solidFill>
                  <a:schemeClr val="accent6">
                    <a:lumMod val="50000"/>
                  </a:schemeClr>
                </a:solidFill>
              </a:rPr>
              <a:t>Tzu-Der Chuang</a:t>
            </a:r>
            <a:r>
              <a:rPr lang="en-GB" altLang="zh-TW" dirty="0" smtClean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en-GB" altLang="zh-TW" u="sng" dirty="0" smtClean="0">
                <a:solidFill>
                  <a:schemeClr val="accent6">
                    <a:lumMod val="50000"/>
                  </a:schemeClr>
                </a:solidFill>
              </a:rPr>
              <a:t>Xiaozhong Xu</a:t>
            </a:r>
            <a:r>
              <a:rPr lang="en-GB" altLang="zh-TW" dirty="0" smtClean="0">
                <a:solidFill>
                  <a:schemeClr val="accent6">
                    <a:lumMod val="50000"/>
                  </a:schemeClr>
                </a:solidFill>
              </a:rPr>
              <a:t>, Shan Liu, </a:t>
            </a:r>
            <a:br>
              <a:rPr lang="en-GB" altLang="zh-TW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altLang="zh-TW" dirty="0" smtClean="0">
                <a:solidFill>
                  <a:schemeClr val="accent6">
                    <a:lumMod val="50000"/>
                  </a:schemeClr>
                </a:solidFill>
              </a:rPr>
              <a:t>Ching-Yeh Chen, Yu-Wen Huang, Shawmin Lei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9" name="標題 8"/>
          <p:cNvSpPr>
            <a:spLocks noGrp="1"/>
          </p:cNvSpPr>
          <p:nvPr>
            <p:ph type="title"/>
          </p:nvPr>
        </p:nvSpPr>
        <p:spPr>
          <a:xfrm>
            <a:off x="467544" y="2086493"/>
            <a:ext cx="8219256" cy="1918571"/>
          </a:xfrm>
        </p:spPr>
        <p:txBody>
          <a:bodyPr>
            <a:noAutofit/>
          </a:bodyPr>
          <a:lstStyle/>
          <a:p>
            <a:pPr lvl="0" algn="ctr"/>
            <a:r>
              <a:rPr lang="en-GB" altLang="zh-TW" sz="4800" dirty="0" smtClean="0"/>
              <a:t>JCTVC-V0058: </a:t>
            </a:r>
            <a:br>
              <a:rPr lang="en-GB" altLang="zh-TW" sz="4800" dirty="0" smtClean="0"/>
            </a:br>
            <a:r>
              <a:rPr lang="en-GB" altLang="zh-TW" sz="4800" dirty="0" smtClean="0"/>
              <a:t>Intra block copy constraints for non-444 video</a:t>
            </a:r>
            <a:endParaRPr lang="en-US" sz="48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602287" y="6033159"/>
            <a:ext cx="3541713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solidFill>
                  <a:srgbClr val="353630"/>
                </a:solidFill>
                <a:ea typeface="SimHei" pitchFamily="2" charset="-122"/>
              </a:rPr>
              <a:t>22</a:t>
            </a:r>
            <a:r>
              <a:rPr lang="en-US" altLang="zh-TW" sz="1400" baseline="30000" dirty="0" smtClean="0">
                <a:solidFill>
                  <a:srgbClr val="353630"/>
                </a:solidFill>
                <a:ea typeface="SimHei" pitchFamily="2" charset="-122"/>
              </a:rPr>
              <a:t>nd</a:t>
            </a:r>
            <a:r>
              <a:rPr lang="en-US" altLang="zh-TW" sz="1400" dirty="0" smtClean="0">
                <a:solidFill>
                  <a:srgbClr val="353630"/>
                </a:solidFill>
                <a:ea typeface="SimHei" pitchFamily="2" charset="-122"/>
              </a:rPr>
              <a:t> </a:t>
            </a:r>
            <a:r>
              <a:rPr lang="en-US" altLang="zh-TW" sz="1400" dirty="0" smtClean="0">
                <a:solidFill>
                  <a:srgbClr val="353630"/>
                </a:solidFill>
                <a:ea typeface="SimHei" pitchFamily="2" charset="-122"/>
              </a:rPr>
              <a:t>JCT-VC </a:t>
            </a:r>
            <a:r>
              <a:rPr lang="en-US" altLang="zh-TW" sz="1400" dirty="0">
                <a:solidFill>
                  <a:srgbClr val="353630"/>
                </a:solidFill>
                <a:ea typeface="SimHei" pitchFamily="2" charset="-122"/>
              </a:rPr>
              <a:t>Meeting in </a:t>
            </a:r>
            <a:r>
              <a:rPr lang="en-GB" sz="1400" dirty="0" smtClean="0"/>
              <a:t>Geneva</a:t>
            </a:r>
            <a:endParaRPr lang="en-US" altLang="zh-TW" sz="1400" dirty="0">
              <a:solidFill>
                <a:srgbClr val="353630"/>
              </a:solidFill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GB" sz="1400" dirty="0" smtClean="0"/>
              <a:t>15–21 Oct. 2015</a:t>
            </a:r>
            <a:endParaRPr lang="en-US" altLang="zh-TW" sz="1400" dirty="0">
              <a:solidFill>
                <a:srgbClr val="353630"/>
              </a:solidFill>
              <a:ea typeface="SimHei" pitchFamily="2" charset="-122"/>
            </a:endParaRPr>
          </a:p>
        </p:txBody>
      </p:sp>
      <p:sp>
        <p:nvSpPr>
          <p:cNvPr id="13" name="Rectangle 8"/>
          <p:cNvSpPr>
            <a:spLocks noChangeArrowheads="1"/>
          </p:cNvSpPr>
          <p:nvPr/>
        </p:nvSpPr>
        <p:spPr bwMode="auto">
          <a:xfrm>
            <a:off x="7567613" y="168275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JCTVC-V0058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Lossless 420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9008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Anchor: </a:t>
            </a:r>
            <a:r>
              <a:rPr lang="en-CA" sz="2800" dirty="0" smtClean="0"/>
              <a:t>SCM-5.2, Full-frame IBC</a:t>
            </a:r>
            <a:endParaRPr lang="en-US" sz="2800" dirty="0" smtClean="0"/>
          </a:p>
          <a:p>
            <a:r>
              <a:rPr lang="en-US" sz="2800" dirty="0" smtClean="0"/>
              <a:t>Test: Proposed </a:t>
            </a:r>
            <a:r>
              <a:rPr lang="en-GB" sz="2800" dirty="0" smtClean="0"/>
              <a:t>encoder constraints</a:t>
            </a:r>
            <a:endParaRPr lang="en-GB" altLang="zh-TW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251520" y="292494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Method-1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51520" y="4581128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Method-2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7750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388" y="2778621"/>
            <a:ext cx="90392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750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388" y="4434805"/>
            <a:ext cx="9039225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3888432"/>
          </a:xfrm>
        </p:spPr>
        <p:txBody>
          <a:bodyPr>
            <a:normAutofit fontScale="85000" lnSpcReduction="20000"/>
          </a:bodyPr>
          <a:lstStyle/>
          <a:p>
            <a:r>
              <a:rPr lang="en-CA" altLang="zh-TW" dirty="0" smtClean="0"/>
              <a:t>The memory patterns of 16x1, 32x1, 16x2, 32x2 blocks are need to be considered when the multiple burst DDR/DDR2 SDRAMs are used</a:t>
            </a:r>
          </a:p>
          <a:p>
            <a:pPr lvl="1"/>
            <a:r>
              <a:rPr lang="en-CA" altLang="zh-TW" dirty="0" smtClean="0"/>
              <a:t>In non-444 video, the required bandwidth of 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with fractional MV is larger than the worst case bandwidth in HEVC </a:t>
            </a:r>
            <a:endParaRPr lang="en-US" altLang="zh-TW" dirty="0" smtClean="0"/>
          </a:p>
          <a:p>
            <a:r>
              <a:rPr lang="en-US" altLang="zh-TW" dirty="0" smtClean="0"/>
              <a:t>Two encoder constraints are proposed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altLang="zh-TW" dirty="0" smtClean="0"/>
              <a:t>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is only allowed when MV-x and MV-y are both integer MVs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altLang="zh-TW" dirty="0" smtClean="0"/>
              <a:t>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is only allowed when MV-y is integer MV</a:t>
            </a:r>
            <a:endParaRPr lang="en-GB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23528" y="5295096"/>
          <a:ext cx="864096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1152128"/>
                <a:gridCol w="1152128"/>
                <a:gridCol w="1152128"/>
              </a:tblGrid>
              <a:tr h="213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Lossy</a:t>
                      </a:r>
                      <a:r>
                        <a:rPr lang="en-US" sz="2000" dirty="0" smtClean="0"/>
                        <a:t> coding BD-rate in TGM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AI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RA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LB</a:t>
                      </a:r>
                      <a:endParaRPr lang="en-US" sz="2000" dirty="0"/>
                    </a:p>
                  </a:txBody>
                  <a:tcPr anchor="ctr"/>
                </a:tc>
              </a:tr>
              <a:tr h="345289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Method-1, allow 4x8 PU with Int. MV-x and Int.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MV-y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0.4%</a:t>
                      </a:r>
                    </a:p>
                  </a:txBody>
                  <a:tcPr anchor="ctr"/>
                </a:tc>
              </a:tr>
              <a:tr h="200048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Method-2,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 4x8 PU with  Int.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MV-y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0.1%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Overview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363272" cy="3917115"/>
          </a:xfrm>
        </p:spPr>
        <p:txBody>
          <a:bodyPr>
            <a:normAutofit fontScale="77500" lnSpcReduction="20000"/>
          </a:bodyPr>
          <a:lstStyle/>
          <a:p>
            <a:r>
              <a:rPr lang="en-CA" altLang="zh-TW" dirty="0" smtClean="0"/>
              <a:t>In practical video codec architecture, the multiple burst DDR/DDR2 SDRAMs are usually used to store the reference pictures</a:t>
            </a:r>
          </a:p>
          <a:p>
            <a:pPr lvl="1"/>
            <a:r>
              <a:rPr lang="en-CA" altLang="zh-TW" dirty="0" smtClean="0"/>
              <a:t>The memory patterns of 16x1, 32x1, 16x2, 32x2 blocks are need to be considered</a:t>
            </a:r>
          </a:p>
          <a:p>
            <a:pPr lvl="1"/>
            <a:r>
              <a:rPr lang="en-CA" altLang="zh-TW" dirty="0" smtClean="0"/>
              <a:t>In non-444 video, the required bandwidth of 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with fractional MV is larger than the worst case bandwidth in HEVC </a:t>
            </a:r>
            <a:endParaRPr lang="en-US" altLang="zh-TW" dirty="0" smtClean="0"/>
          </a:p>
          <a:p>
            <a:r>
              <a:rPr lang="en-US" altLang="zh-TW" dirty="0" smtClean="0"/>
              <a:t>Two encoder constraints are proposed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altLang="zh-TW" dirty="0" smtClean="0"/>
              <a:t>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is </a:t>
            </a:r>
            <a:r>
              <a:rPr lang="en-CA" altLang="zh-TW" dirty="0" smtClean="0"/>
              <a:t>allowed only when </a:t>
            </a:r>
            <a:r>
              <a:rPr lang="en-CA" altLang="zh-TW" dirty="0" smtClean="0"/>
              <a:t>MV-x and MV-y are both integer MVs 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CA" altLang="zh-TW" dirty="0" smtClean="0"/>
              <a:t>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is </a:t>
            </a:r>
            <a:r>
              <a:rPr lang="en-CA" altLang="zh-TW" dirty="0" smtClean="0"/>
              <a:t>allowed </a:t>
            </a:r>
            <a:r>
              <a:rPr lang="en-CA" altLang="zh-TW" dirty="0" smtClean="0"/>
              <a:t>only when </a:t>
            </a:r>
            <a:r>
              <a:rPr lang="en-CA" altLang="zh-TW" dirty="0" smtClean="0"/>
              <a:t>MV-y is integer MV</a:t>
            </a:r>
            <a:endParaRPr lang="en-GB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23528" y="5583128"/>
          <a:ext cx="8640960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4576"/>
                <a:gridCol w="1152128"/>
                <a:gridCol w="1152128"/>
                <a:gridCol w="1152128"/>
              </a:tblGrid>
              <a:tr h="21375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 smtClean="0"/>
                        <a:t>Lossy</a:t>
                      </a:r>
                      <a:r>
                        <a:rPr lang="en-US" sz="2000" dirty="0" smtClean="0"/>
                        <a:t> coding BD-rate in TGM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AI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RA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LB</a:t>
                      </a:r>
                      <a:endParaRPr lang="en-US" sz="2000" dirty="0"/>
                    </a:p>
                  </a:txBody>
                  <a:tcPr anchor="ctr"/>
                </a:tc>
              </a:tr>
              <a:tr h="345289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Method-1, allow 4x8 PU with Int. MV-x and Int.</a:t>
                      </a: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MV-y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0.0%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0.2%</a:t>
                      </a:r>
                      <a:endParaRPr lang="en-US" sz="2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0.4%</a:t>
                      </a:r>
                    </a:p>
                  </a:txBody>
                  <a:tcPr anchor="ctr"/>
                </a:tc>
              </a:tr>
              <a:tr h="200048">
                <a:tc>
                  <a:txBody>
                    <a:bodyPr/>
                    <a:lstStyle/>
                    <a:p>
                      <a:pPr algn="l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Method-2, </a:t>
                      </a:r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allow 4x8 PU with  Int.</a:t>
                      </a:r>
                      <a:r>
                        <a:rPr lang="en-US" altLang="zh-TW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MV-y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0.0%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0.1%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0.3%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Additional Memory Bandwidth Requirement for IntraBC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hangingPunct="0"/>
            <a:r>
              <a:rPr lang="en-CA" dirty="0" smtClean="0"/>
              <a:t>In </a:t>
            </a:r>
            <a:r>
              <a:rPr lang="en-CA" dirty="0" err="1" smtClean="0"/>
              <a:t>IntraBC</a:t>
            </a:r>
            <a:r>
              <a:rPr lang="en-CA" dirty="0" smtClean="0"/>
              <a:t>, the </a:t>
            </a:r>
            <a:r>
              <a:rPr lang="en-US" dirty="0" smtClean="0"/>
              <a:t>unfiltered reconstructed pixels (before </a:t>
            </a:r>
            <a:r>
              <a:rPr lang="en-US" dirty="0" err="1" smtClean="0"/>
              <a:t>deblocking</a:t>
            </a:r>
            <a:r>
              <a:rPr lang="en-US" dirty="0" smtClean="0"/>
              <a:t>) of the current picture are used to predict the current PU</a:t>
            </a:r>
          </a:p>
          <a:p>
            <a:pPr hangingPunct="0"/>
            <a:r>
              <a:rPr lang="en-US" dirty="0" smtClean="0"/>
              <a:t>The unfiltered reconstructed pixels need to be outputted to DRAM which increases the worst case memory bandwidth in SCC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Memory Bandwidth Calculation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3701091"/>
          </a:xfrm>
        </p:spPr>
        <p:txBody>
          <a:bodyPr>
            <a:normAutofit/>
          </a:bodyPr>
          <a:lstStyle/>
          <a:p>
            <a:r>
              <a:rPr lang="en-US" altLang="zh-TW" dirty="0" smtClean="0"/>
              <a:t>The bandwidth per pixel is calculated by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r>
              <a:rPr lang="en-US" altLang="zh-TW" dirty="0" smtClean="0"/>
              <a:t>In 4:2:0 chroma format, the chroma is considered to be interleaved stored. The bandwidth per pixel is calculated by</a:t>
            </a:r>
            <a:endParaRPr lang="zh-TW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87624" y="2348880"/>
            <a:ext cx="6235360" cy="100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419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5013176"/>
            <a:ext cx="5474259" cy="157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9" name="群組 38"/>
          <p:cNvGrpSpPr/>
          <p:nvPr/>
        </p:nvGrpSpPr>
        <p:grpSpPr>
          <a:xfrm>
            <a:off x="755576" y="5229200"/>
            <a:ext cx="2325464" cy="1152128"/>
            <a:chOff x="6372200" y="5229200"/>
            <a:chExt cx="2325464" cy="1152128"/>
          </a:xfrm>
        </p:grpSpPr>
        <p:sp>
          <p:nvSpPr>
            <p:cNvPr id="7" name="矩形 6"/>
            <p:cNvSpPr/>
            <p:nvPr/>
          </p:nvSpPr>
          <p:spPr>
            <a:xfrm>
              <a:off x="6372200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6668740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V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6948264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0" name="矩形 9"/>
            <p:cNvSpPr/>
            <p:nvPr/>
          </p:nvSpPr>
          <p:spPr>
            <a:xfrm>
              <a:off x="7244804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V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1" name="矩形 10"/>
            <p:cNvSpPr/>
            <p:nvPr/>
          </p:nvSpPr>
          <p:spPr>
            <a:xfrm>
              <a:off x="7537028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7833568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V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113092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U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8409632" y="5229200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TW" dirty="0" smtClean="0">
                  <a:solidFill>
                    <a:schemeClr val="tx1"/>
                  </a:solidFill>
                </a:rPr>
                <a:t>V</a:t>
              </a:r>
              <a:endParaRPr lang="zh-TW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6372200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6668740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6948264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7244804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537028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7833568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8113092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8409632" y="5517232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6372200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6668740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6948264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244804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7537028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7833568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矩形 28"/>
            <p:cNvSpPr/>
            <p:nvPr/>
          </p:nvSpPr>
          <p:spPr>
            <a:xfrm>
              <a:off x="8113092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8409632" y="5805264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矩形 30"/>
            <p:cNvSpPr/>
            <p:nvPr/>
          </p:nvSpPr>
          <p:spPr>
            <a:xfrm>
              <a:off x="6372200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6668740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6948264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7244804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7537028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7833568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矩形 36"/>
            <p:cNvSpPr/>
            <p:nvPr/>
          </p:nvSpPr>
          <p:spPr>
            <a:xfrm>
              <a:off x="8113092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矩形 37"/>
            <p:cNvSpPr/>
            <p:nvPr/>
          </p:nvSpPr>
          <p:spPr>
            <a:xfrm>
              <a:off x="8409632" y="6093296"/>
              <a:ext cx="288032" cy="288032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TW" altLang="en-US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 smtClean="0"/>
              <a:t>Memory Bandwidth Requirement in HEVC-SCC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332939"/>
          </a:xfrm>
        </p:spPr>
        <p:txBody>
          <a:bodyPr>
            <a:normAutofit fontScale="85000" lnSpcReduction="20000"/>
          </a:bodyPr>
          <a:lstStyle/>
          <a:p>
            <a:r>
              <a:rPr lang="en-US" altLang="zh-TW" dirty="0" smtClean="0"/>
              <a:t>The worst case bandwidth for 4x1, 8x1, 4x2, 8x2 memory pattern is analyzed in JCTVC-U0175</a:t>
            </a:r>
          </a:p>
          <a:p>
            <a:pPr lvl="1"/>
            <a:r>
              <a:rPr lang="en-US" altLang="zh-TW" dirty="0" smtClean="0"/>
              <a:t>The worst case bandwidth is for 8x8 bi-prediction PU</a:t>
            </a:r>
          </a:p>
          <a:p>
            <a:r>
              <a:rPr lang="en-US" altLang="zh-TW" dirty="0" smtClean="0"/>
              <a:t>In last meeting, an encoder constraint is adopted that </a:t>
            </a:r>
            <a:r>
              <a:rPr lang="en-US" altLang="zh-TW" dirty="0" smtClean="0">
                <a:solidFill>
                  <a:srgbClr val="0070C0"/>
                </a:solidFill>
              </a:rPr>
              <a:t>the 8x8 bi-prediction PU is disallowed when IntraBC is used and </a:t>
            </a:r>
            <a:r>
              <a:rPr lang="en-US" altLang="zh-TW" dirty="0" err="1" smtClean="0">
                <a:solidFill>
                  <a:srgbClr val="0070C0"/>
                </a:solidFill>
              </a:rPr>
              <a:t>use_integer_mv</a:t>
            </a:r>
            <a:r>
              <a:rPr lang="en-US" altLang="zh-TW" dirty="0" smtClean="0">
                <a:solidFill>
                  <a:srgbClr val="0070C0"/>
                </a:solidFill>
              </a:rPr>
              <a:t> = 0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611560" y="4084280"/>
          <a:ext cx="8136905" cy="22250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872208"/>
                <a:gridCol w="1446049"/>
                <a:gridCol w="1204662"/>
                <a:gridCol w="1204662"/>
                <a:gridCol w="1204662"/>
                <a:gridCol w="1204662"/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Memory Pattern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dirty="0" smtClean="0"/>
                        <a:t>HEVC worst case BW</a:t>
                      </a:r>
                      <a:endParaRPr lang="zh-TW" altLang="en-US" dirty="0" smtClean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HEVC-SCC worst case BW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Without</a:t>
                      </a:r>
                      <a:r>
                        <a:rPr lang="en-US" altLang="zh-TW" baseline="0" dirty="0" smtClean="0"/>
                        <a:t> constraint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With</a:t>
                      </a:r>
                      <a:r>
                        <a:rPr lang="en-US" altLang="zh-TW" baseline="0" dirty="0" smtClean="0"/>
                        <a:t> constraint</a:t>
                      </a:r>
                      <a:endParaRPr lang="zh-TW" altLang="en-US" dirty="0"/>
                    </a:p>
                  </a:txBody>
                  <a:tcPr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TW" alt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4x1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26.375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(113%)</a:t>
                      </a:r>
                      <a:endParaRPr lang="zh-TW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(93%)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8x1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33.75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(110%)</a:t>
                      </a:r>
                      <a:endParaRPr lang="zh-TW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28.25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(92%)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4x2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(112%)</a:t>
                      </a:r>
                      <a:endParaRPr lang="zh-TW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(92%)</a:t>
                      </a:r>
                    </a:p>
                  </a:txBody>
                  <a:tcPr marL="9525" marR="9525" marT="9525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TW" dirty="0" smtClean="0"/>
                        <a:t>8x2</a:t>
                      </a:r>
                      <a:endParaRPr lang="zh-TW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kern="1200" dirty="0" smtClean="0">
                          <a:solidFill>
                            <a:srgbClr val="C00000"/>
                          </a:solidFill>
                          <a:latin typeface="+mn-lt"/>
                          <a:ea typeface="+mn-ea"/>
                          <a:cs typeface="+mn-cs"/>
                        </a:rPr>
                        <a:t>(109%)</a:t>
                      </a:r>
                      <a:endParaRPr lang="zh-TW" alt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1"/>
                      <a:r>
                        <a:rPr lang="en-US" altLang="zh-TW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(91%)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Problem Definition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3528391"/>
          </a:xfrm>
        </p:spPr>
        <p:txBody>
          <a:bodyPr>
            <a:normAutofit fontScale="92500" lnSpcReduction="20000"/>
          </a:bodyPr>
          <a:lstStyle/>
          <a:p>
            <a:pPr hangingPunct="0"/>
            <a:r>
              <a:rPr lang="en-CA" altLang="zh-TW" dirty="0" smtClean="0"/>
              <a:t>However, in practical video codec architecture design, the multiple burst memories, such as the DDR/DDR2/DDR3 SDRAM, are usually used</a:t>
            </a:r>
          </a:p>
          <a:p>
            <a:pPr lvl="1" hangingPunct="0"/>
            <a:r>
              <a:rPr lang="en-CA" altLang="zh-TW" dirty="0" smtClean="0"/>
              <a:t>The minimum burst-length in DDR/DDR2/DDR3 SDRAM are 2, 4, and 8 respectively</a:t>
            </a:r>
          </a:p>
          <a:p>
            <a:pPr lvl="1" hangingPunct="0"/>
            <a:r>
              <a:rPr lang="en-CA" altLang="zh-TW" dirty="0" smtClean="0"/>
              <a:t>The data are usually aligned to 128-bits, 256-bits, or 512-bits</a:t>
            </a:r>
          </a:p>
          <a:p>
            <a:pPr lvl="1" hangingPunct="0"/>
            <a:r>
              <a:rPr lang="en-CA" altLang="zh-TW" dirty="0" smtClean="0"/>
              <a:t>The memory patterns of 16x1, 32x1, 16x2, 32x2 blocks are need to be considered</a:t>
            </a:r>
            <a:endParaRPr lang="en-US" altLang="zh-TW" dirty="0" smtClean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grpSp>
        <p:nvGrpSpPr>
          <p:cNvPr id="17" name="群組 16"/>
          <p:cNvGrpSpPr/>
          <p:nvPr/>
        </p:nvGrpSpPr>
        <p:grpSpPr>
          <a:xfrm>
            <a:off x="1475656" y="4663977"/>
            <a:ext cx="6372518" cy="1717351"/>
            <a:chOff x="1475656" y="3140968"/>
            <a:chExt cx="6372518" cy="1717351"/>
          </a:xfrm>
        </p:grpSpPr>
        <p:pic>
          <p:nvPicPr>
            <p:cNvPr id="139265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t="90340"/>
            <a:stretch>
              <a:fillRect/>
            </a:stretch>
          </p:blipFill>
          <p:spPr bwMode="auto">
            <a:xfrm>
              <a:off x="1475974" y="4581128"/>
              <a:ext cx="6372200" cy="277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6" name="Picture 1"/>
            <p:cNvPicPr>
              <a:picLocks noChangeAspect="1" noChangeArrowheads="1"/>
            </p:cNvPicPr>
            <p:nvPr/>
          </p:nvPicPr>
          <p:blipFill>
            <a:blip r:embed="rId3" cstate="print"/>
            <a:srcRect t="22585" b="27226"/>
            <a:stretch>
              <a:fillRect/>
            </a:stretch>
          </p:blipFill>
          <p:spPr bwMode="auto">
            <a:xfrm>
              <a:off x="1475656" y="3140968"/>
              <a:ext cx="6372200" cy="14401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8" name="文字方塊 17"/>
          <p:cNvSpPr txBox="1"/>
          <p:nvPr/>
        </p:nvSpPr>
        <p:spPr>
          <a:xfrm>
            <a:off x="2123728" y="6372036"/>
            <a:ext cx="54726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b="1" dirty="0" smtClean="0">
                <a:solidFill>
                  <a:srgbClr val="7030A0"/>
                </a:solidFill>
              </a:rPr>
              <a:t>*From Micron x16, x32 Mobile LPDDR2 SDRAM  spec </a:t>
            </a:r>
            <a:endParaRPr lang="zh-TW" alt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Problem Definition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900891"/>
          </a:xfrm>
        </p:spPr>
        <p:txBody>
          <a:bodyPr>
            <a:normAutofit fontScale="92500"/>
          </a:bodyPr>
          <a:lstStyle/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altLang="zh-TW" dirty="0" smtClean="0"/>
              <a:t>When the memory patterns of 16x1, 32x1, 16x2, 32x2 blocks are considered, the required bandwidth of 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with fractional MVs is larger than the worst case bandwidth in HEVC in non-444 video </a:t>
            </a:r>
            <a:endParaRPr lang="en-US" altLang="zh-TW" dirty="0" smtClean="0"/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827583" y="3717033"/>
          <a:ext cx="7776865" cy="23762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33079"/>
                <a:gridCol w="1231417"/>
                <a:gridCol w="3312369"/>
              </a:tblGrid>
              <a:tr h="3394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  <a:defRPr/>
                      </a:pP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Worst case bandwidth in 420 video</a:t>
                      </a:r>
                      <a:endParaRPr lang="zh-TW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893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Memory pattern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HEVC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HEVC-SCC </a:t>
                      </a:r>
                      <a:br>
                        <a:rPr lang="en-US" altLang="zh-TW" sz="1800" kern="100" dirty="0" smtClean="0"/>
                      </a:br>
                      <a:r>
                        <a:rPr lang="en-US" altLang="zh-TW" sz="1800" kern="100" dirty="0" smtClean="0"/>
                        <a:t>(4x8 </a:t>
                      </a:r>
                      <a:r>
                        <a:rPr lang="en-US" altLang="zh-TW" sz="1800" kern="100" dirty="0" err="1" smtClean="0"/>
                        <a:t>uni-pred</a:t>
                      </a:r>
                      <a:r>
                        <a:rPr lang="en-US" altLang="zh-TW" sz="1800" kern="100" dirty="0" smtClean="0"/>
                        <a:t>. with fractional MV)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 dirty="0"/>
                        <a:t>16x1 (4x1 burst 4, 8x1 burst 2)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23.5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C00000"/>
                          </a:solidFill>
                        </a:rPr>
                        <a:t>25 (106.4%)</a:t>
                      </a:r>
                      <a:endParaRPr lang="zh-TW" sz="1800" kern="100" dirty="0">
                        <a:solidFill>
                          <a:srgbClr val="C00000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32x1 (4x1 burst 8, 8x1 burst 4)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45.5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C00000"/>
                          </a:solidFill>
                        </a:rPr>
                        <a:t>47 (103.3%)</a:t>
                      </a:r>
                      <a:endParaRPr lang="zh-TW" sz="1800" kern="100" dirty="0">
                        <a:solidFill>
                          <a:srgbClr val="C00000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16x2 (4x2 burst 4, 8x2 burst 2)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25.5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C00000"/>
                          </a:solidFill>
                        </a:rPr>
                        <a:t>27 (105.9%)</a:t>
                      </a:r>
                      <a:endParaRPr lang="zh-TW" sz="1800" kern="100" dirty="0">
                        <a:solidFill>
                          <a:srgbClr val="C00000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32x2 (4x2 burst 8, 8x2 burst 4)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/>
                        <a:t>49.5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>
                          <a:solidFill>
                            <a:srgbClr val="C00000"/>
                          </a:solidFill>
                        </a:rPr>
                        <a:t>51 (103.0%)</a:t>
                      </a:r>
                      <a:endParaRPr lang="zh-TW" sz="1800" kern="100" dirty="0">
                        <a:solidFill>
                          <a:srgbClr val="C00000"/>
                        </a:solidFill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Encoder Constraints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692979"/>
          </a:xfrm>
        </p:spPr>
        <p:txBody>
          <a:bodyPr>
            <a:normAutofit/>
          </a:bodyPr>
          <a:lstStyle/>
          <a:p>
            <a:pPr marL="571500" indent="-514350"/>
            <a:r>
              <a:rPr lang="en-CA" altLang="zh-TW" dirty="0" smtClean="0"/>
              <a:t>In non-444 video, if the IntraBC is used, then</a:t>
            </a:r>
          </a:p>
          <a:p>
            <a:pPr marL="971550" lvl="1" indent="-514350"/>
            <a:r>
              <a:rPr lang="en-CA" altLang="zh-TW" dirty="0" smtClean="0"/>
              <a:t>Method-1: 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is </a:t>
            </a:r>
            <a:r>
              <a:rPr lang="en-CA" altLang="zh-TW" dirty="0" smtClean="0"/>
              <a:t>allowed only when </a:t>
            </a:r>
            <a:r>
              <a:rPr lang="en-CA" altLang="zh-TW" dirty="0" smtClean="0"/>
              <a:t>MV-x and MV-y are both integer MVs</a:t>
            </a:r>
          </a:p>
          <a:p>
            <a:pPr marL="971550" lvl="1" indent="-514350"/>
            <a:r>
              <a:rPr lang="en-CA" altLang="zh-TW" dirty="0" smtClean="0"/>
              <a:t>Method-2: 4x8 </a:t>
            </a:r>
            <a:r>
              <a:rPr lang="en-CA" altLang="zh-TW" dirty="0" err="1" smtClean="0"/>
              <a:t>uni</a:t>
            </a:r>
            <a:r>
              <a:rPr lang="en-CA" altLang="zh-TW" dirty="0" smtClean="0"/>
              <a:t>-prediction PU </a:t>
            </a:r>
            <a:r>
              <a:rPr lang="en-CA" altLang="zh-TW" dirty="0" smtClean="0"/>
              <a:t>is </a:t>
            </a:r>
            <a:r>
              <a:rPr lang="en-CA" altLang="zh-TW" dirty="0" smtClean="0"/>
              <a:t>allowed </a:t>
            </a:r>
            <a:r>
              <a:rPr lang="en-CA" altLang="zh-TW" dirty="0" smtClean="0"/>
              <a:t>only when </a:t>
            </a:r>
            <a:r>
              <a:rPr lang="en-CA" altLang="zh-TW" dirty="0" smtClean="0"/>
              <a:t>MV-y is integer MV</a:t>
            </a:r>
          </a:p>
          <a:p>
            <a:pPr marL="1371600" lvl="2" indent="-514350"/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539550" y="4365105"/>
          <a:ext cx="8136906" cy="237626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240360"/>
                <a:gridCol w="864096"/>
                <a:gridCol w="2016225"/>
                <a:gridCol w="2016225"/>
              </a:tblGrid>
              <a:tr h="339466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  <a:defRPr/>
                      </a:pP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Worst case bandwidth in 420 video</a:t>
                      </a:r>
                      <a:endParaRPr lang="zh-TW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endParaRPr lang="zh-TW" altLang="zh-TW" sz="1800" kern="1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Memory pattern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HEVC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HEVC-SCC </a:t>
                      </a:r>
                      <a:br>
                        <a:rPr lang="en-US" altLang="zh-TW" sz="1800" kern="100" dirty="0" smtClean="0"/>
                      </a:br>
                      <a:r>
                        <a:rPr lang="en-US" altLang="zh-TW" sz="1800" kern="100" dirty="0" smtClean="0"/>
                        <a:t>Proposed Method-1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zh-TW" sz="1800" kern="100" dirty="0" smtClean="0"/>
                        <a:t>HEVC-SCC </a:t>
                      </a:r>
                      <a:br>
                        <a:rPr lang="en-US" altLang="zh-TW" sz="1800" kern="100" dirty="0" smtClean="0"/>
                      </a:br>
                      <a:r>
                        <a:rPr lang="en-US" altLang="zh-TW" sz="1800" kern="100" dirty="0" smtClean="0"/>
                        <a:t>Proposed Method-2</a:t>
                      </a:r>
                      <a:endParaRPr lang="zh-TW" altLang="zh-TW" sz="1800" kern="100" dirty="0" smtClean="0">
                        <a:latin typeface="Times New Roman"/>
                        <a:ea typeface="+mn-ea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 dirty="0"/>
                        <a:t>16x1 (4x1 burst 4, 8x1 burst 2)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23.5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22.52 (96%)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22.52 (96%)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32x1 (4x1 burst 8, 8x1 burst 4)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45.5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36.305 (80%)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36.305 (80%)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16x2 (4x2 burst 4, 8x2 burst 2)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25.5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23.625 (93%)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23.625 (93%)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  <a:tr h="339466"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304800" algn="l"/>
                        </a:tabLst>
                      </a:pPr>
                      <a:r>
                        <a:rPr lang="en-US" sz="1800" kern="100"/>
                        <a:t>32x2 (4x2 burst 8, 8x2 burst 4)</a:t>
                      </a:r>
                      <a:endParaRPr lang="zh-TW" sz="1800" kern="10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800" kern="100" dirty="0"/>
                        <a:t>49.5</a:t>
                      </a:r>
                      <a:endParaRPr lang="zh-TW" sz="1800" kern="100" dirty="0">
                        <a:latin typeface="Times New Roman"/>
                        <a:ea typeface="新細明體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38.265 (77%)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algn="ctr" defTabSz="457200" rtl="0" eaLnBrk="1" fontAlgn="ctr" latinLnBrk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zh-TW" sz="1800" kern="1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38.265 (77%)</a:t>
                      </a:r>
                      <a:endParaRPr lang="en-US" altLang="zh-TW" sz="1800" kern="1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Lossy</a:t>
            </a:r>
            <a:r>
              <a:rPr lang="en-US" dirty="0" smtClean="0"/>
              <a:t> 420 Coding Result</a:t>
            </a:r>
            <a:endParaRPr 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900891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Anchor: </a:t>
            </a:r>
            <a:r>
              <a:rPr lang="en-CA" sz="2800" dirty="0" smtClean="0"/>
              <a:t>SCM-5.2, Full-frame IBC</a:t>
            </a:r>
            <a:endParaRPr lang="en-US" sz="2800" dirty="0" smtClean="0"/>
          </a:p>
          <a:p>
            <a:r>
              <a:rPr lang="en-US" sz="2800" dirty="0" smtClean="0"/>
              <a:t>Test: Proposed </a:t>
            </a:r>
            <a:r>
              <a:rPr lang="en-GB" sz="2800" dirty="0" smtClean="0"/>
              <a:t>encoder constraints</a:t>
            </a:r>
            <a:endParaRPr lang="en-GB" altLang="zh-TW" sz="2800" dirty="0" smtClean="0"/>
          </a:p>
          <a:p>
            <a:endParaRPr lang="en-US" sz="2800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262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TW" altLang="en-US"/>
          </a:p>
        </p:txBody>
      </p:sp>
      <p:sp>
        <p:nvSpPr>
          <p:cNvPr id="7" name="文字方塊 6"/>
          <p:cNvSpPr txBox="1"/>
          <p:nvPr/>
        </p:nvSpPr>
        <p:spPr>
          <a:xfrm>
            <a:off x="1979712" y="6063679"/>
            <a:ext cx="5256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Thanks ITRI for cross-checking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75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021980"/>
            <a:ext cx="90011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5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379" y="4390132"/>
            <a:ext cx="9001125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文字方塊 9"/>
          <p:cNvSpPr txBox="1"/>
          <p:nvPr/>
        </p:nvSpPr>
        <p:spPr>
          <a:xfrm>
            <a:off x="251520" y="292494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Method-1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文字方塊 10"/>
          <p:cNvSpPr txBox="1"/>
          <p:nvPr/>
        </p:nvSpPr>
        <p:spPr>
          <a:xfrm>
            <a:off x="251520" y="4293096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Method-2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2_MediaTek">
  <a:themeElements>
    <a:clrScheme name="Custom 7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9A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5166</TotalTime>
  <Words>868</Words>
  <Application>Microsoft Office PowerPoint</Application>
  <PresentationFormat>On-screen Show (4:3)</PresentationFormat>
  <Paragraphs>166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0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2_MediaTek</vt:lpstr>
      <vt:lpstr>JCTVC-V0058:  Intra block copy constraints for non-444 video</vt:lpstr>
      <vt:lpstr>Overview Summary</vt:lpstr>
      <vt:lpstr>Additional Memory Bandwidth Requirement for IntraBC</vt:lpstr>
      <vt:lpstr>Memory Bandwidth Calculation</vt:lpstr>
      <vt:lpstr>Memory Bandwidth Requirement in HEVC-SCC</vt:lpstr>
      <vt:lpstr>Problem Definition</vt:lpstr>
      <vt:lpstr>Problem Definition</vt:lpstr>
      <vt:lpstr>Proposed Encoder Constraints</vt:lpstr>
      <vt:lpstr>Lossy 420 Coding Result</vt:lpstr>
      <vt:lpstr>Lossless 420 Coding Result</vt:lpstr>
      <vt:lpstr>Conclusion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Xiaozhong Xu</cp:lastModifiedBy>
  <cp:revision>494</cp:revision>
  <dcterms:created xsi:type="dcterms:W3CDTF">2014-03-11T04:25:26Z</dcterms:created>
  <dcterms:modified xsi:type="dcterms:W3CDTF">2015-10-14T20:19:34Z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  <property fmtid="{D5CDD505-2E9C-101B-9397-08002B2CF9AE}" pid="3" name="_AdHocReviewCycleID">
    <vt:i4>-308732154</vt:i4>
  </property>
  <property fmtid="{D5CDD505-2E9C-101B-9397-08002B2CF9AE}" pid="4" name="_EmailSubject">
    <vt:lpwstr>Constraint on 8x8-bi-pred, SW/Spec mismatch</vt:lpwstr>
  </property>
  <property fmtid="{D5CDD505-2E9C-101B-9397-08002B2CF9AE}" pid="5" name="_AuthorEmail">
    <vt:lpwstr>Peter.Chuang@mediatek.com</vt:lpwstr>
  </property>
  <property fmtid="{D5CDD505-2E9C-101B-9397-08002B2CF9AE}" pid="6" name="_AuthorEmailDisplayName">
    <vt:lpwstr>Peter Chuang (莊子德)</vt:lpwstr>
  </property>
</Properties>
</file>