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  <p:sldMasterId id="2147483686" r:id="rId6"/>
    <p:sldMasterId id="2147483700" r:id="rId7"/>
  </p:sldMasterIdLst>
  <p:notesMasterIdLst>
    <p:notesMasterId r:id="rId17"/>
  </p:notesMasterIdLst>
  <p:sldIdLst>
    <p:sldId id="256" r:id="rId8"/>
    <p:sldId id="258" r:id="rId9"/>
    <p:sldId id="278" r:id="rId10"/>
    <p:sldId id="261" r:id="rId11"/>
    <p:sldId id="302" r:id="rId12"/>
    <p:sldId id="303" r:id="rId13"/>
    <p:sldId id="306" r:id="rId14"/>
    <p:sldId id="298" r:id="rId15"/>
    <p:sldId id="257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FA7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89" autoAdjust="0"/>
  </p:normalViewPr>
  <p:slideViewPr>
    <p:cSldViewPr>
      <p:cViewPr varScale="1">
        <p:scale>
          <a:sx n="67" d="100"/>
          <a:sy n="67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2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4A481-945B-4B39-A84B-DD42CCAB5548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7DC6F-C635-474B-B6A1-78808253A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7DC6F-C635-474B-B6A1-78808253A49B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7DC6F-C635-474B-B6A1-78808253A49B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1166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JCTVC-V0057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zh-TW" sz="2000" dirty="0" smtClean="0"/>
              <a:t>Xiaozhong Xu, Shan Liu and Shawmin Lei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3848" y="1463066"/>
            <a:ext cx="5482952" cy="2372337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JCTVC-V0057: </a:t>
            </a:r>
            <a:r>
              <a:rPr lang="en-GB" dirty="0" smtClean="0"/>
              <a:t>DPB considerations when current picture is a reference picture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229600" cy="5256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zh-TW" dirty="0" smtClean="0"/>
              <a:t>Related techniques in SCC for this contribution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smtClean="0"/>
              <a:t>Decoded picture buffer management consideration when IBC is used</a:t>
            </a:r>
          </a:p>
          <a:p>
            <a:pPr>
              <a:buFont typeface="Wingdings" pitchFamily="2" charset="2"/>
              <a:buChar char="§"/>
            </a:pPr>
            <a:r>
              <a:rPr lang="en-US" altLang="zh-TW" dirty="0" smtClean="0"/>
              <a:t>Problem statement</a:t>
            </a:r>
          </a:p>
          <a:p>
            <a:pPr>
              <a:buFont typeface="Wingdings" pitchFamily="2" charset="2"/>
              <a:buChar char="§"/>
            </a:pPr>
            <a:r>
              <a:rPr lang="en-US" altLang="zh-TW" dirty="0" smtClean="0"/>
              <a:t>Proposed solutions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smtClean="0"/>
              <a:t>Constraint on total number of reference pictures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smtClean="0"/>
              <a:t>Constraint when DPB size is 1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smtClean="0"/>
              <a:t>Specification for DPB management when only 1 version of current picture </a:t>
            </a:r>
            <a:r>
              <a:rPr lang="en-US" altLang="zh-TW" dirty="0" smtClean="0"/>
              <a:t>is available</a:t>
            </a:r>
            <a:endParaRPr lang="en-US" altLang="zh-TW" dirty="0" smtClean="0"/>
          </a:p>
          <a:p>
            <a:r>
              <a:rPr lang="en-US" altLang="zh-TW" dirty="0" smtClean="0"/>
              <a:t>Conclusions</a:t>
            </a:r>
          </a:p>
          <a:p>
            <a:pPr lvl="1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09376"/>
          </a:xfrm>
        </p:spPr>
        <p:txBody>
          <a:bodyPr/>
          <a:lstStyle/>
          <a:p>
            <a:pPr algn="l"/>
            <a:r>
              <a:rPr lang="en-US" altLang="zh-TW" dirty="0" smtClean="0"/>
              <a:t>Contents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picture in DPB when IBC is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9600" cy="386635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When </a:t>
            </a:r>
            <a:r>
              <a:rPr lang="en-GB" dirty="0" smtClean="0"/>
              <a:t>IBC is used, there may be two versions of current picture</a:t>
            </a:r>
          </a:p>
          <a:p>
            <a:pPr marL="742950" lvl="2" indent="-342900"/>
            <a:r>
              <a:rPr lang="en-GB" b="1" dirty="0" smtClean="0"/>
              <a:t>Unfiltered version of current picture:</a:t>
            </a:r>
            <a:r>
              <a:rPr lang="en-GB" dirty="0" smtClean="0"/>
              <a:t> current picture prior to the invocation of 8.7 ( in loop filter process)</a:t>
            </a:r>
          </a:p>
          <a:p>
            <a:pPr marL="742950" lvl="2" indent="-342900"/>
            <a:r>
              <a:rPr lang="en-GB" b="1" dirty="0" smtClean="0"/>
              <a:t>Filtered version of current picture:</a:t>
            </a:r>
            <a:r>
              <a:rPr lang="en-GB" dirty="0" smtClean="0"/>
              <a:t> current picture after the invocation of 8.7 ( in loop filter process)</a:t>
            </a:r>
          </a:p>
          <a:p>
            <a:r>
              <a:rPr lang="en-GB" dirty="0" smtClean="0"/>
              <a:t>For </a:t>
            </a:r>
            <a:r>
              <a:rPr lang="en-GB" dirty="0" smtClean="0"/>
              <a:t>DPB operation considering the use of IBC</a:t>
            </a:r>
          </a:p>
          <a:p>
            <a:pPr lvl="1"/>
            <a:r>
              <a:rPr lang="en-GB" dirty="0" smtClean="0"/>
              <a:t>An </a:t>
            </a:r>
            <a:r>
              <a:rPr lang="en-GB" dirty="0" smtClean="0"/>
              <a:t>empty buffer is created in DPB for current decoded picture</a:t>
            </a:r>
          </a:p>
          <a:p>
            <a:pPr lvl="1"/>
            <a:r>
              <a:rPr lang="en-GB" dirty="0" smtClean="0"/>
              <a:t>Upon the completion of decoding current picture, this picture is marked as “use for short-term reference</a:t>
            </a:r>
            <a:r>
              <a:rPr lang="en-GB" dirty="0" smtClean="0"/>
              <a:t>”</a:t>
            </a:r>
          </a:p>
          <a:p>
            <a:pPr lvl="1"/>
            <a:r>
              <a:rPr lang="en-GB" dirty="0" smtClean="0"/>
              <a:t>A </a:t>
            </a:r>
            <a:r>
              <a:rPr lang="en-GB" dirty="0" smtClean="0"/>
              <a:t>variable, </a:t>
            </a:r>
            <a:r>
              <a:rPr lang="en-CA" dirty="0" err="1" smtClean="0"/>
              <a:t>TwoVersionsOfCurrDecPicFlag</a:t>
            </a:r>
            <a:r>
              <a:rPr lang="en-GB" dirty="0" smtClean="0"/>
              <a:t>, is used to indentify if </a:t>
            </a:r>
            <a:r>
              <a:rPr lang="en-GB" dirty="0" smtClean="0"/>
              <a:t>there are two different versions of current decoded picture</a:t>
            </a:r>
            <a:endParaRPr lang="en-GB" dirty="0" smtClean="0"/>
          </a:p>
          <a:p>
            <a:pPr lvl="1"/>
            <a:r>
              <a:rPr lang="en-GB" dirty="0" smtClean="0"/>
              <a:t>When this variable is equal to 1, another </a:t>
            </a:r>
            <a:r>
              <a:rPr lang="en-GB" dirty="0" smtClean="0"/>
              <a:t>empty buffer is created in DPB for the unfiltered version of current picture, this picture is </a:t>
            </a:r>
            <a:r>
              <a:rPr lang="en-GB" dirty="0" smtClean="0"/>
              <a:t>used for IBC reference, and marked </a:t>
            </a:r>
            <a:r>
              <a:rPr lang="en-GB" dirty="0" smtClean="0"/>
              <a:t>as “used for long-term reference</a:t>
            </a:r>
            <a:r>
              <a:rPr lang="en-GB" dirty="0" smtClean="0"/>
              <a:t>”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467544" y="5602014"/>
            <a:ext cx="8280920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CA" dirty="0" err="1" smtClean="0"/>
              <a:t>TwoVersionsOfCurrDecPicFlag</a:t>
            </a:r>
            <a:r>
              <a:rPr lang="en-GB" dirty="0" smtClean="0"/>
              <a:t> = </a:t>
            </a:r>
            <a:r>
              <a:rPr lang="en-GB" dirty="0" err="1" smtClean="0"/>
              <a:t>pps</a:t>
            </a:r>
            <a:r>
              <a:rPr lang="en-GB" dirty="0" smtClean="0"/>
              <a:t>_</a:t>
            </a:r>
            <a:r>
              <a:rPr lang="en-CA" dirty="0" err="1" smtClean="0"/>
              <a:t>curr_pic_ref_enabled_flag</a:t>
            </a:r>
            <a:r>
              <a:rPr lang="en-CA" dirty="0" smtClean="0"/>
              <a:t> </a:t>
            </a:r>
            <a:r>
              <a:rPr lang="en-GB" dirty="0" smtClean="0"/>
              <a:t> &amp;&amp;</a:t>
            </a:r>
            <a:br>
              <a:rPr lang="en-GB" dirty="0" smtClean="0"/>
            </a:br>
            <a:r>
              <a:rPr lang="en-GB" dirty="0" smtClean="0"/>
              <a:t>	( </a:t>
            </a:r>
            <a:r>
              <a:rPr lang="en-GB" dirty="0" err="1" smtClean="0"/>
              <a:t>sample_adaptive_offset_enabled_flag</a:t>
            </a:r>
            <a:r>
              <a:rPr lang="en-GB" dirty="0" smtClean="0"/>
              <a:t>  ||  !</a:t>
            </a:r>
            <a:r>
              <a:rPr lang="en-GB" dirty="0" err="1" smtClean="0"/>
              <a:t>pps_deblocking_filter_disabled_flag</a:t>
            </a:r>
            <a:r>
              <a:rPr lang="en-GB" dirty="0" smtClean="0"/>
              <a:t> || </a:t>
            </a:r>
            <a:r>
              <a:rPr lang="en-GB" dirty="0" err="1" smtClean="0"/>
              <a:t>deblocking_filter_override_enabled_flag</a:t>
            </a:r>
            <a:r>
              <a:rPr lang="en-GB" dirty="0" smtClean="0"/>
              <a:t> 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064896" cy="5256584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For current reference picture in DPB:</a:t>
            </a:r>
          </a:p>
          <a:p>
            <a:pPr lvl="1"/>
            <a:r>
              <a:rPr lang="en-US" altLang="zh-TW" dirty="0" smtClean="0"/>
              <a:t>The total number of reference picture should have an upper bound limit, which is the DPB size minus 1</a:t>
            </a:r>
          </a:p>
          <a:p>
            <a:pPr lvl="2"/>
            <a:r>
              <a:rPr lang="en-US" altLang="zh-TW" dirty="0" smtClean="0"/>
              <a:t>When the unfiltered version of current picture is taken into account, the above calculation need to be adjusted</a:t>
            </a:r>
          </a:p>
          <a:p>
            <a:pPr lvl="1"/>
            <a:r>
              <a:rPr lang="en-US" altLang="zh-TW" dirty="0" smtClean="0"/>
              <a:t>When there is only one picture buffer available in DPB, there is no space for storing both the unfiltered and filtered versions of current picture</a:t>
            </a:r>
          </a:p>
          <a:p>
            <a:pPr lvl="1"/>
            <a:r>
              <a:rPr lang="en-US" altLang="zh-TW" dirty="0" smtClean="0"/>
              <a:t>When no loop filters are used, only </a:t>
            </a:r>
            <a:r>
              <a:rPr lang="en-US" altLang="zh-TW" dirty="0" smtClean="0"/>
              <a:t>one version of current picture (</a:t>
            </a:r>
            <a:r>
              <a:rPr lang="en-US" altLang="zh-TW" dirty="0" smtClean="0"/>
              <a:t>the version after in-loop filter) exists. The </a:t>
            </a:r>
            <a:r>
              <a:rPr lang="en-US" altLang="zh-TW" dirty="0" smtClean="0"/>
              <a:t>spec </a:t>
            </a:r>
            <a:r>
              <a:rPr lang="en-US" altLang="zh-TW" dirty="0" smtClean="0"/>
              <a:t>is</a:t>
            </a:r>
            <a:r>
              <a:rPr lang="en-US" altLang="zh-TW" dirty="0" smtClean="0"/>
              <a:t> </a:t>
            </a:r>
            <a:r>
              <a:rPr lang="en-US" altLang="zh-TW" dirty="0" smtClean="0"/>
              <a:t>unclear about </a:t>
            </a:r>
            <a:r>
              <a:rPr lang="en-US" altLang="zh-TW" dirty="0" smtClean="0"/>
              <a:t>how this picture is used as reference picture and how it is marked</a:t>
            </a:r>
            <a:endParaRPr lang="zh-TW" altLang="en-US" dirty="0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09376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Problem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for DPB consideration when IBC is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141808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Solution 1:</a:t>
            </a:r>
          </a:p>
          <a:p>
            <a:pPr lvl="1"/>
            <a:r>
              <a:rPr lang="en-GB" dirty="0" smtClean="0"/>
              <a:t>The total number of reference pictures, </a:t>
            </a:r>
            <a:r>
              <a:rPr lang="en-GB" dirty="0" smtClean="0">
                <a:solidFill>
                  <a:srgbClr val="FF0000"/>
                </a:solidFill>
              </a:rPr>
              <a:t>including the one used for IBC</a:t>
            </a:r>
            <a:r>
              <a:rPr lang="en-GB" dirty="0" smtClean="0"/>
              <a:t>, shall not exceed the DPB size minus 1.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11560" y="3429000"/>
            <a:ext cx="8280920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When </a:t>
            </a:r>
            <a:r>
              <a:rPr lang="en-GB" dirty="0" err="1" smtClean="0"/>
              <a:t>nuh_layer_id</a:t>
            </a:r>
            <a:r>
              <a:rPr lang="en-GB" dirty="0" smtClean="0"/>
              <a:t> is equal to 0, the sum of </a:t>
            </a:r>
            <a:r>
              <a:rPr lang="en-GB" dirty="0" err="1" smtClean="0"/>
              <a:t>NumNegativePics</a:t>
            </a:r>
            <a:r>
              <a:rPr lang="en-GB" dirty="0" smtClean="0"/>
              <a:t>[ </a:t>
            </a:r>
            <a:r>
              <a:rPr lang="en-GB" dirty="0" err="1" smtClean="0"/>
              <a:t>CurrRpsIdx</a:t>
            </a:r>
            <a:r>
              <a:rPr lang="en-GB" dirty="0" smtClean="0"/>
              <a:t> ], </a:t>
            </a:r>
            <a:r>
              <a:rPr lang="en-GB" dirty="0" err="1" smtClean="0"/>
              <a:t>NumPositivePics</a:t>
            </a:r>
            <a:r>
              <a:rPr lang="en-GB" dirty="0" smtClean="0"/>
              <a:t>[ </a:t>
            </a:r>
            <a:r>
              <a:rPr lang="en-GB" dirty="0" err="1" smtClean="0"/>
              <a:t>CurrRpsIdx</a:t>
            </a:r>
            <a:r>
              <a:rPr lang="en-GB" dirty="0" smtClean="0"/>
              <a:t> ], </a:t>
            </a:r>
            <a:r>
              <a:rPr lang="en-GB" dirty="0" err="1" smtClean="0"/>
              <a:t>num_long_term_sps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TwoVersionsOfCurrDecPicFlag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smtClean="0"/>
              <a:t>and </a:t>
            </a:r>
            <a:r>
              <a:rPr lang="en-GB" dirty="0" err="1" smtClean="0"/>
              <a:t>num_long_term_pics</a:t>
            </a:r>
            <a:r>
              <a:rPr lang="en-GB" dirty="0" smtClean="0"/>
              <a:t> shall be less than or equal to sps_max_dec_pic_buffering_minus1[ sps_max_sub_layers_minus1 ].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for DPB consideration when IBC is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8229600" cy="79208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Solution 2:</a:t>
            </a:r>
          </a:p>
          <a:p>
            <a:pPr lvl="1"/>
            <a:r>
              <a:rPr lang="en-GB" dirty="0" smtClean="0"/>
              <a:t>Disallow the use of unfiltered current picture when DPB size is equal to 1</a:t>
            </a:r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54896" y="2132856"/>
            <a:ext cx="8496944" cy="3046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CA" sz="1600" b="1" dirty="0" err="1" smtClean="0"/>
              <a:t>pps_curr_pic_ref_enabled_flag</a:t>
            </a:r>
            <a:r>
              <a:rPr lang="en-CA" sz="1600" dirty="0" smtClean="0"/>
              <a:t> equal to 1 specifies ...</a:t>
            </a:r>
          </a:p>
          <a:p>
            <a:r>
              <a:rPr lang="en-CA" sz="1600" dirty="0" smtClean="0"/>
              <a:t>......</a:t>
            </a:r>
            <a:endParaRPr lang="en-US" sz="1600" dirty="0" smtClean="0"/>
          </a:p>
          <a:p>
            <a:r>
              <a:rPr lang="en-CA" sz="1600" dirty="0" smtClean="0"/>
              <a:t>It is a requirement of </a:t>
            </a:r>
            <a:r>
              <a:rPr lang="en-CA" sz="1600" dirty="0" err="1" smtClean="0"/>
              <a:t>bitstream</a:t>
            </a:r>
            <a:r>
              <a:rPr lang="en-CA" sz="1600" dirty="0" smtClean="0"/>
              <a:t> conformance that when </a:t>
            </a:r>
            <a:r>
              <a:rPr lang="en-CA" sz="1600" dirty="0" err="1" smtClean="0"/>
              <a:t>sps_curr_pic_ref_enabled_flag</a:t>
            </a:r>
            <a:r>
              <a:rPr lang="en-CA" sz="1600" dirty="0" smtClean="0"/>
              <a:t> is equal to 0, the value of </a:t>
            </a:r>
            <a:r>
              <a:rPr lang="en-CA" sz="1600" dirty="0" err="1" smtClean="0"/>
              <a:t>pps_curr_pic_ref_enabled_flag</a:t>
            </a:r>
            <a:r>
              <a:rPr lang="en-CA" sz="1600" dirty="0" smtClean="0"/>
              <a:t> shall be equal to 0.</a:t>
            </a:r>
            <a:endParaRPr lang="en-US" sz="1600" dirty="0" smtClean="0"/>
          </a:p>
          <a:p>
            <a:pPr hangingPunct="0"/>
            <a:r>
              <a:rPr lang="en-CA" sz="1600" dirty="0" smtClean="0"/>
              <a:t>The variable </a:t>
            </a:r>
            <a:r>
              <a:rPr lang="en-CA" sz="1600" dirty="0" err="1" smtClean="0"/>
              <a:t>TwoVersionsOfCurrDecPicFlag</a:t>
            </a:r>
            <a:r>
              <a:rPr lang="en-CA" sz="1600" dirty="0" smtClean="0"/>
              <a:t> is derived as follows:</a:t>
            </a:r>
            <a:endParaRPr lang="en-US" sz="1600" dirty="0" smtClean="0"/>
          </a:p>
          <a:p>
            <a:endParaRPr lang="en-CA" sz="1600" dirty="0" smtClean="0"/>
          </a:p>
          <a:p>
            <a:r>
              <a:rPr lang="en-CA" sz="1600" dirty="0" err="1" smtClean="0"/>
              <a:t>TwoVersionsOfCurrDecPicFlag</a:t>
            </a:r>
            <a:r>
              <a:rPr lang="en-GB" sz="1600" dirty="0" smtClean="0"/>
              <a:t> = </a:t>
            </a:r>
            <a:r>
              <a:rPr lang="en-GB" sz="1600" dirty="0" err="1" smtClean="0"/>
              <a:t>pps</a:t>
            </a:r>
            <a:r>
              <a:rPr lang="en-GB" sz="1600" dirty="0" smtClean="0"/>
              <a:t>_</a:t>
            </a:r>
            <a:r>
              <a:rPr lang="en-CA" sz="1600" dirty="0" err="1" smtClean="0"/>
              <a:t>curr_pic_ref_enabled_flag</a:t>
            </a:r>
            <a:r>
              <a:rPr lang="en-CA" sz="1600" dirty="0" smtClean="0"/>
              <a:t> </a:t>
            </a:r>
            <a:r>
              <a:rPr lang="en-GB" sz="1600" dirty="0" smtClean="0"/>
              <a:t> &amp;&amp;</a:t>
            </a:r>
            <a:br>
              <a:rPr lang="en-GB" sz="1600" dirty="0" smtClean="0"/>
            </a:br>
            <a:r>
              <a:rPr lang="en-GB" sz="1600" dirty="0" smtClean="0"/>
              <a:t>	( </a:t>
            </a:r>
            <a:r>
              <a:rPr lang="en-GB" sz="1600" dirty="0" err="1" smtClean="0"/>
              <a:t>sample_adaptive_offset_enabled_flag</a:t>
            </a:r>
            <a:r>
              <a:rPr lang="en-GB" sz="1600" dirty="0" smtClean="0"/>
              <a:t>  | |  !</a:t>
            </a:r>
            <a:r>
              <a:rPr lang="en-GB" sz="1600" dirty="0" err="1" smtClean="0"/>
              <a:t>pps_deblocking_filter_disabled_flag</a:t>
            </a:r>
            <a:r>
              <a:rPr lang="en-GB" sz="1600" dirty="0" smtClean="0"/>
              <a:t>  | | 	</a:t>
            </a:r>
            <a:r>
              <a:rPr lang="en-GB" sz="1600" dirty="0" err="1" smtClean="0"/>
              <a:t>deblocking_filter_override_enabled_flag</a:t>
            </a:r>
            <a:r>
              <a:rPr lang="en-GB" sz="1600" dirty="0" smtClean="0"/>
              <a:t> ) 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It is a requirement of </a:t>
            </a:r>
            <a:r>
              <a:rPr lang="en-US" sz="1600" dirty="0" err="1" smtClean="0">
                <a:solidFill>
                  <a:srgbClr val="FF0000"/>
                </a:solidFill>
              </a:rPr>
              <a:t>bitstream</a:t>
            </a:r>
            <a:r>
              <a:rPr lang="en-US" sz="1600" dirty="0" smtClean="0">
                <a:solidFill>
                  <a:srgbClr val="FF0000"/>
                </a:solidFill>
              </a:rPr>
              <a:t> conformance that if sps_max_dec_pic_buffering_minus1</a:t>
            </a:r>
            <a:r>
              <a:rPr lang="en-GB" sz="1600" dirty="0" smtClean="0">
                <a:solidFill>
                  <a:srgbClr val="FF0000"/>
                </a:solidFill>
              </a:rPr>
              <a:t> [ </a:t>
            </a:r>
            <a:r>
              <a:rPr lang="en-GB" sz="1600" dirty="0" err="1" smtClean="0">
                <a:solidFill>
                  <a:srgbClr val="FF0000"/>
                </a:solidFill>
              </a:rPr>
              <a:t>TemporalId</a:t>
            </a:r>
            <a:r>
              <a:rPr lang="en-GB" sz="1600" dirty="0" smtClean="0">
                <a:solidFill>
                  <a:srgbClr val="FF0000"/>
                </a:solidFill>
              </a:rPr>
              <a:t> ]</a:t>
            </a:r>
            <a:r>
              <a:rPr lang="en-US" sz="1600" dirty="0" smtClean="0">
                <a:solidFill>
                  <a:srgbClr val="FF0000"/>
                </a:solidFill>
              </a:rPr>
              <a:t> is equal to 0 </a:t>
            </a:r>
            <a:r>
              <a:rPr lang="en-GB" sz="1600" dirty="0" smtClean="0">
                <a:solidFill>
                  <a:srgbClr val="FF0000"/>
                </a:solidFill>
              </a:rPr>
              <a:t>and </a:t>
            </a:r>
            <a:r>
              <a:rPr lang="en-GB" sz="1600" dirty="0" err="1" smtClean="0">
                <a:solidFill>
                  <a:srgbClr val="FF0000"/>
                </a:solidFill>
              </a:rPr>
              <a:t>nuh_layer_id</a:t>
            </a:r>
            <a:r>
              <a:rPr lang="en-GB" sz="1600" dirty="0" smtClean="0">
                <a:solidFill>
                  <a:srgbClr val="FF0000"/>
                </a:solidFill>
              </a:rPr>
              <a:t> is equal to 0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TwoVersionsOfCurrDecPicFlag</a:t>
            </a:r>
            <a:r>
              <a:rPr lang="en-US" sz="1600" dirty="0" smtClean="0">
                <a:solidFill>
                  <a:srgbClr val="FF0000"/>
                </a:solidFill>
              </a:rPr>
              <a:t> shall be 0. 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5301208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00100" lvl="1" indent="-342900" defTabSz="4572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Slice type constraint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DPB size is equal to 1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5766355"/>
            <a:ext cx="8496944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sz="1600" dirty="0" smtClean="0"/>
              <a:t>When sps_max_dec_pic_buffering_minus1[ </a:t>
            </a:r>
            <a:r>
              <a:rPr lang="en-US" sz="1600" dirty="0" err="1" smtClean="0"/>
              <a:t>TemporalId</a:t>
            </a:r>
            <a:r>
              <a:rPr lang="en-US" sz="1600" dirty="0" smtClean="0"/>
              <a:t> ] is equal to 0, </a:t>
            </a:r>
            <a:r>
              <a:rPr lang="en-US" sz="1600" dirty="0" err="1" smtClean="0">
                <a:solidFill>
                  <a:srgbClr val="FF0000"/>
                </a:solidFill>
              </a:rPr>
              <a:t>pps_curr_pic_ref_enabled_flag</a:t>
            </a:r>
            <a:r>
              <a:rPr lang="en-US" sz="1600" dirty="0" smtClean="0">
                <a:solidFill>
                  <a:srgbClr val="FF0000"/>
                </a:solidFill>
              </a:rPr>
              <a:t> is equal to 0, </a:t>
            </a:r>
            <a:r>
              <a:rPr lang="en-US" sz="1600" dirty="0" smtClean="0"/>
              <a:t> and </a:t>
            </a:r>
            <a:r>
              <a:rPr lang="en-US" sz="1600" dirty="0" err="1" smtClean="0"/>
              <a:t>nuh_layer_id</a:t>
            </a:r>
            <a:r>
              <a:rPr lang="en-US" sz="1600" dirty="0" smtClean="0"/>
              <a:t> is equal to 0, </a:t>
            </a:r>
            <a:r>
              <a:rPr lang="en-US" sz="1600" dirty="0" err="1" smtClean="0"/>
              <a:t>slice_type</a:t>
            </a:r>
            <a:r>
              <a:rPr lang="en-US" sz="1600" dirty="0" smtClean="0"/>
              <a:t> shall be equal to 2.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for DPB consideration when IBC is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06860"/>
            <a:ext cx="8229600" cy="4586436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Clr>
                <a:schemeClr val="accent1"/>
              </a:buClr>
              <a:buFont typeface="Lucida Grande"/>
              <a:buChar char="▪"/>
            </a:pPr>
            <a:r>
              <a:rPr lang="en-GB" dirty="0" smtClean="0"/>
              <a:t>DPB management specification needs </a:t>
            </a:r>
            <a:r>
              <a:rPr lang="en-GB" dirty="0" smtClean="0"/>
              <a:t>modification</a:t>
            </a:r>
            <a:endParaRPr lang="en-GB" dirty="0" smtClean="0"/>
          </a:p>
          <a:p>
            <a:pPr marL="742950" lvl="2" indent="-342900"/>
            <a:r>
              <a:rPr lang="en-GB" dirty="0" smtClean="0"/>
              <a:t>When </a:t>
            </a:r>
            <a:r>
              <a:rPr lang="en-GB" dirty="0" err="1" smtClean="0"/>
              <a:t>TwoVersionOfCurrDecPicFlag</a:t>
            </a:r>
            <a:r>
              <a:rPr lang="en-GB" dirty="0" smtClean="0"/>
              <a:t> is equal to 0, the storage for current </a:t>
            </a:r>
            <a:r>
              <a:rPr lang="en-GB" dirty="0" smtClean="0"/>
              <a:t>picture </a:t>
            </a:r>
            <a:r>
              <a:rPr lang="en-GB" dirty="0" smtClean="0"/>
              <a:t>prior to the invocation of loop filter process in 8.7 does </a:t>
            </a:r>
            <a:r>
              <a:rPr lang="en-GB" dirty="0" smtClean="0"/>
              <a:t>not </a:t>
            </a:r>
            <a:r>
              <a:rPr lang="en-GB" dirty="0" smtClean="0"/>
              <a:t>exist (no buffer created to store it). It cannot be used as a reference picture.</a:t>
            </a:r>
            <a:endParaRPr lang="en-GB" dirty="0" smtClean="0"/>
          </a:p>
          <a:p>
            <a:r>
              <a:rPr lang="en-GB" sz="2800" dirty="0" smtClean="0"/>
              <a:t>Solution 3 </a:t>
            </a:r>
            <a:r>
              <a:rPr lang="en-GB" sz="2800" dirty="0" smtClean="0"/>
              <a:t>(when </a:t>
            </a:r>
            <a:r>
              <a:rPr lang="en-GB" sz="2800" dirty="0" err="1" smtClean="0"/>
              <a:t>TwoVersionsOfCurrDecPicFlag</a:t>
            </a:r>
            <a:r>
              <a:rPr lang="en-GB" sz="2800" dirty="0" smtClean="0"/>
              <a:t> is 0</a:t>
            </a:r>
            <a:r>
              <a:rPr lang="en-GB" sz="2800" dirty="0" smtClean="0"/>
              <a:t>): </a:t>
            </a:r>
          </a:p>
          <a:p>
            <a:pPr lvl="1"/>
            <a:r>
              <a:rPr lang="en-GB" dirty="0" smtClean="0"/>
              <a:t>Use the correct version </a:t>
            </a:r>
            <a:r>
              <a:rPr lang="en-GB" dirty="0" smtClean="0"/>
              <a:t>of </a:t>
            </a:r>
            <a:r>
              <a:rPr lang="en-GB" dirty="0" smtClean="0"/>
              <a:t>current picture </a:t>
            </a:r>
            <a:r>
              <a:rPr lang="en-GB" dirty="0" smtClean="0"/>
              <a:t>as </a:t>
            </a:r>
            <a:r>
              <a:rPr lang="en-GB" dirty="0" smtClean="0"/>
              <a:t>reference </a:t>
            </a:r>
            <a:r>
              <a:rPr lang="en-GB" dirty="0" smtClean="0"/>
              <a:t>picture ( the current picture after the invocation of loop filter process in 8.7)</a:t>
            </a:r>
            <a:endParaRPr lang="en-GB" dirty="0" smtClean="0"/>
          </a:p>
          <a:p>
            <a:pPr lvl="1"/>
            <a:r>
              <a:rPr lang="en-GB" dirty="0" smtClean="0"/>
              <a:t>Mark it as “used for long-term reference” at the beginning and during the decoding of current picture</a:t>
            </a:r>
          </a:p>
          <a:p>
            <a:pPr lvl="1"/>
            <a:r>
              <a:rPr lang="en-GB" dirty="0" smtClean="0"/>
              <a:t>After decoding all slices of current picture, mark the current picture as “used for short-term reference”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Several DPB related issues are discussed when IBC is used</a:t>
            </a:r>
          </a:p>
          <a:p>
            <a:pPr lvl="1"/>
            <a:r>
              <a:rPr lang="en-GB" dirty="0" smtClean="0"/>
              <a:t>The addition of unfiltered current picture in DPB should account for the maximum DPB capacity calculation</a:t>
            </a:r>
          </a:p>
          <a:p>
            <a:pPr lvl="1"/>
            <a:r>
              <a:rPr lang="en-GB" dirty="0" smtClean="0"/>
              <a:t>When the maximum DPB size is 1, the unfiltered version of current picture should not be used as a reference picture</a:t>
            </a:r>
          </a:p>
          <a:p>
            <a:pPr lvl="1"/>
            <a:r>
              <a:rPr lang="en-GB" dirty="0" smtClean="0"/>
              <a:t>When no loop filters are used, the reference picture assignment and marking for IBC should be adjusted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526DC1DD199C469D0CDE11BE85781B" ma:contentTypeVersion="2" ma:contentTypeDescription="Create a new document." ma:contentTypeScope="" ma:versionID="0bf6b75908c5c6e44cccbbde742699ed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b2659cdc06552897402ca31c6ff9b0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CEncryptBy" minOccurs="0"/>
                <xsd:element ref="ns1:SCEnDecryp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SCEncryptBy" ma:index="8" nillable="true" ma:displayName="Encrypt By" ma:list="UserInfo" ma:internalName="SCEncryptBy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CEnDecrypt" ma:index="9" nillable="true" ma:displayName="En/Decrypt" ma:default="Not Encrypted" ma:format="RadioButtons" ma:internalName="SCEnDecrypt">
      <xsd:simpleType>
        <xsd:restriction base="dms:Choice">
          <xsd:enumeration value="Not Encrypted"/>
          <xsd:enumeration value="Encrypted"/>
          <xsd:enumeration value="Queu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CEnDecrypt xmlns="http://schemas.microsoft.com/sharepoint/v3">Not Encrypted</SCEnDecrypt>
    <SCEncryptBy xmlns="http://schemas.microsoft.com/sharepoint/v3">
      <UserInfo>
        <DisplayName/>
        <AccountId xsi:nil="true"/>
        <AccountType/>
      </UserInfo>
    </SCEncryptBy>
  </documentManagement>
</p:properties>
</file>

<file path=customXml/itemProps1.xml><?xml version="1.0" encoding="utf-8"?>
<ds:datastoreItem xmlns:ds="http://schemas.openxmlformats.org/officeDocument/2006/customXml" ds:itemID="{D37FFC7B-D3CB-42B1-BB10-AD280CFDBD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B01997D-356A-4049-8BFE-EC03AE91C5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CA5DD7-1CAE-4927-B0C5-75AE31B80089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MediaTek-Internal_Use</Template>
  <TotalTime>16404</TotalTime>
  <Words>666</Words>
  <Application>Microsoft Office PowerPoint</Application>
  <PresentationFormat>On-screen Show (4:3)</PresentationFormat>
  <Paragraphs>58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MediaTek</vt:lpstr>
      <vt:lpstr>Custom Design</vt:lpstr>
      <vt:lpstr>1_MediaTek</vt:lpstr>
      <vt:lpstr>1_Custom Design</vt:lpstr>
      <vt:lpstr>JCTVC-V0057: DPB considerations when current picture is a reference picture  </vt:lpstr>
      <vt:lpstr>Contents</vt:lpstr>
      <vt:lpstr>Current picture in DPB when IBC is used</vt:lpstr>
      <vt:lpstr>Problem Statement</vt:lpstr>
      <vt:lpstr>Solutions for DPB consideration when IBC is used</vt:lpstr>
      <vt:lpstr>Solutions for DPB consideration when IBC is used</vt:lpstr>
      <vt:lpstr>Solutions for DPB consideration when IBC is used</vt:lpstr>
      <vt:lpstr>Conclusions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Wi-Fi Display Source</dc:title>
  <dc:creator>Mediatek</dc:creator>
  <cp:lastModifiedBy>Xiaozhong Xu</cp:lastModifiedBy>
  <cp:revision>357</cp:revision>
  <dcterms:created xsi:type="dcterms:W3CDTF">2014-03-04T08:21:46Z</dcterms:created>
  <dcterms:modified xsi:type="dcterms:W3CDTF">2015-10-14T20:08:43Z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0x01010007526DC1DD199C469D0CDE11BE85781B</vt:lpwstr>
  </property>
  <property fmtid="{D5CDD505-2E9C-101B-9397-08002B2CF9AE}" pid="3" name="_NewReviewCycle">
    <vt:lpwstr/>
  </property>
  <property fmtid="{D5CDD505-2E9C-101B-9397-08002B2CF9AE}" pid="4" name="_AdHocReviewCycleID">
    <vt:i4>-686684550</vt:i4>
  </property>
  <property fmtid="{D5CDD505-2E9C-101B-9397-08002B2CF9AE}" pid="5" name="_EmailSubject">
    <vt:lpwstr>ATSC forum and ATSC specs.</vt:lpwstr>
  </property>
  <property fmtid="{D5CDD505-2E9C-101B-9397-08002B2CF9AE}" pid="6" name="_AuthorEmail">
    <vt:lpwstr>Lulin.Chen@mediatek.com</vt:lpwstr>
  </property>
  <property fmtid="{D5CDD505-2E9C-101B-9397-08002B2CF9AE}" pid="7" name="_AuthorEmailDisplayName">
    <vt:lpwstr>Lulin Chen</vt:lpwstr>
  </property>
</Properties>
</file>