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  <p:sldMasterId id="2147483686" r:id="rId6"/>
    <p:sldMasterId id="2147483700" r:id="rId7"/>
  </p:sldMasterIdLst>
  <p:notesMasterIdLst>
    <p:notesMasterId r:id="rId17"/>
  </p:notesMasterIdLst>
  <p:sldIdLst>
    <p:sldId id="256" r:id="rId8"/>
    <p:sldId id="258" r:id="rId9"/>
    <p:sldId id="301" r:id="rId10"/>
    <p:sldId id="290" r:id="rId11"/>
    <p:sldId id="304" r:id="rId12"/>
    <p:sldId id="302" r:id="rId13"/>
    <p:sldId id="303" r:id="rId14"/>
    <p:sldId id="298" r:id="rId15"/>
    <p:sldId id="257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AFA7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84A481-945B-4B39-A84B-DD42CCAB5548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7DC6F-C635-474B-B6A1-78808253A49B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7DC6F-C635-474B-B6A1-78808253A49B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ctr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CD6895-D491-9943-8088-4994C1785692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24328" y="1166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JCTVC-V0056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  <a:prstGeom prst="rect">
            <a:avLst/>
          </a:prstGeo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8" name="Picture 7" descr="pattern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End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0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940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143000"/>
          </a:xfrm>
        </p:spPr>
        <p:txBody>
          <a:bodyPr tIns="0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0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3962400" y="6775450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770BDA4A-776A-4546-918F-32281E291F21}" type="datetime1">
              <a:rPr lang="sv-SE" smtClean="0"/>
              <a:pPr/>
              <a:t>2015-10-09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3"/>
                </a:solidFill>
              </a:rPr>
              <a:t>INTERNAL USE</a:t>
            </a:r>
            <a:endParaRPr lang="en-US" altLang="zh-TW" sz="800" b="1" dirty="0">
              <a:solidFill>
                <a:schemeClr val="accent3"/>
              </a:solidFill>
            </a:endParaRPr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FEAC241-BFA5-4450-A2A9-E6A9E9F3910C}" type="datetimeFigureOut">
              <a:rPr lang="zh-TW" altLang="en-US" smtClean="0"/>
              <a:pPr/>
              <a:t>2015/10/9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BA5DD018-0860-4286-92CD-7B725BFBED65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3"/>
                </a:solidFill>
              </a:rPr>
              <a:t>INTERNAL USE</a:t>
            </a:r>
            <a:endParaRPr lang="en-US" altLang="zh-TW" sz="800" b="1" dirty="0">
              <a:solidFill>
                <a:schemeClr val="accent3"/>
              </a:solidFill>
            </a:endParaRPr>
          </a:p>
        </p:txBody>
      </p:sp>
      <p:pic>
        <p:nvPicPr>
          <p:cNvPr id="17" name="Picture 16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18167"/>
            <a:ext cx="8229600" cy="4615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Lucida Grande"/>
        <a:buChar char="▪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altLang="zh-TW" sz="2000" dirty="0" smtClean="0"/>
              <a:t>Xiaozhong Xu, Shan Liu and Shawmin Lei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03848" y="1463066"/>
            <a:ext cx="5482952" cy="2372337"/>
          </a:xfrm>
        </p:spPr>
        <p:txBody>
          <a:bodyPr>
            <a:normAutofit/>
          </a:bodyPr>
          <a:lstStyle/>
          <a:p>
            <a:r>
              <a:rPr lang="en-GB" dirty="0" smtClean="0"/>
              <a:t>JCTVC-V0056: On intra block copy signalling and constraints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quarter" idx="13"/>
          </p:nvPr>
        </p:nvSpPr>
        <p:spPr>
          <a:xfrm>
            <a:off x="467544" y="980728"/>
            <a:ext cx="8229600" cy="52565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altLang="zh-TW" dirty="0" smtClean="0"/>
              <a:t>Related techniques in SCC for this contribution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zh-TW" dirty="0" smtClean="0"/>
              <a:t>Memory bandwidth reduction when IBC is used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zh-TW" dirty="0" err="1" smtClean="0"/>
              <a:t>Signalling</a:t>
            </a:r>
            <a:r>
              <a:rPr lang="en-US" altLang="zh-TW" dirty="0" smtClean="0"/>
              <a:t> the use of IBC </a:t>
            </a:r>
            <a:r>
              <a:rPr lang="en-US" altLang="zh-TW" dirty="0" smtClean="0"/>
              <a:t>at both SPS and PPS</a:t>
            </a:r>
          </a:p>
          <a:p>
            <a:pPr>
              <a:buFont typeface="Wingdings" pitchFamily="2" charset="2"/>
              <a:buChar char="§"/>
            </a:pPr>
            <a:r>
              <a:rPr lang="en-US" altLang="zh-TW" dirty="0" smtClean="0"/>
              <a:t>Proposed improvements/solutions</a:t>
            </a:r>
          </a:p>
          <a:p>
            <a:r>
              <a:rPr lang="en-US" altLang="zh-TW" dirty="0" smtClean="0"/>
              <a:t>Conclusions</a:t>
            </a:r>
          </a:p>
          <a:p>
            <a:pPr lvl="1">
              <a:buNone/>
            </a:pP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09376"/>
          </a:xfrm>
        </p:spPr>
        <p:txBody>
          <a:bodyPr/>
          <a:lstStyle/>
          <a:p>
            <a:pPr algn="l"/>
            <a:r>
              <a:rPr lang="en-US" altLang="zh-TW" dirty="0" smtClean="0"/>
              <a:t>Summary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Memory bandwidth calculation when IBC is used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3866356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The worse case in memory bandwidth calculation for HEVC v1 is when 8x8 bi-prediction mode is used, together with sub-pixel interpolation</a:t>
            </a:r>
          </a:p>
          <a:p>
            <a:r>
              <a:rPr lang="en-GB" sz="2000" dirty="0" smtClean="0"/>
              <a:t>When IBC is used, the unfiltered version of current picture is used as a ref picture</a:t>
            </a:r>
          </a:p>
          <a:p>
            <a:pPr lvl="1"/>
            <a:r>
              <a:rPr lang="en-GB" sz="1600" dirty="0" smtClean="0"/>
              <a:t>May need </a:t>
            </a:r>
            <a:r>
              <a:rPr lang="en-GB" sz="1600" dirty="0" smtClean="0"/>
              <a:t>to write unfiltered pixels of current picture off-chip to memory block</a:t>
            </a:r>
          </a:p>
          <a:p>
            <a:pPr lvl="1"/>
            <a:r>
              <a:rPr lang="en-GB" sz="1600" dirty="0" smtClean="0"/>
              <a:t>Extra memory bandwidth as compared to HEVC v1.</a:t>
            </a:r>
          </a:p>
          <a:p>
            <a:pPr lvl="1"/>
            <a:r>
              <a:rPr lang="en-GB" sz="1600" dirty="0" smtClean="0"/>
              <a:t>When IBC is used, the total memory bandwidth </a:t>
            </a:r>
            <a:r>
              <a:rPr lang="en-GB" sz="1600" dirty="0" smtClean="0"/>
              <a:t>may be </a:t>
            </a:r>
            <a:r>
              <a:rPr lang="en-GB" sz="1600" dirty="0" smtClean="0"/>
              <a:t>increased by roughly 10% in worst case scenario</a:t>
            </a:r>
          </a:p>
          <a:p>
            <a:r>
              <a:rPr lang="en-GB" sz="2000" dirty="0" smtClean="0"/>
              <a:t>It is proposed in Warsaw meeting that when IBC is used</a:t>
            </a:r>
          </a:p>
          <a:p>
            <a:pPr lvl="1"/>
            <a:r>
              <a:rPr lang="en-GB" sz="1600" dirty="0" smtClean="0"/>
              <a:t>If </a:t>
            </a:r>
            <a:r>
              <a:rPr lang="en-GB" sz="1600" dirty="0" err="1" smtClean="0"/>
              <a:t>use_integer_mv_flag</a:t>
            </a:r>
            <a:r>
              <a:rPr lang="en-GB" sz="1600" dirty="0" smtClean="0"/>
              <a:t> is equal to 0, 8x8 bi-prediction mode can</a:t>
            </a:r>
            <a:r>
              <a:rPr lang="en-GB" sz="1600" dirty="0" smtClean="0">
                <a:solidFill>
                  <a:srgbClr val="FF0000"/>
                </a:solidFill>
              </a:rPr>
              <a:t> NOT</a:t>
            </a:r>
            <a:r>
              <a:rPr lang="en-GB" sz="1600" dirty="0" smtClean="0"/>
              <a:t> be used</a:t>
            </a:r>
          </a:p>
          <a:p>
            <a:pPr lvl="1"/>
            <a:r>
              <a:rPr lang="en-GB" sz="1600" dirty="0" smtClean="0"/>
              <a:t>The worst case memory bandwidth is therefore reduced to be below HEVC v1.</a:t>
            </a:r>
          </a:p>
          <a:p>
            <a:pPr lvl="1"/>
            <a:r>
              <a:rPr lang="en-GB" sz="1600" dirty="0" smtClean="0"/>
              <a:t>A variable, </a:t>
            </a:r>
            <a:r>
              <a:rPr lang="en-GB" sz="1600" dirty="0" err="1" smtClean="0"/>
              <a:t>EightbyEightBiPredInUseforCurrPic</a:t>
            </a:r>
            <a:r>
              <a:rPr lang="en-GB" sz="1600" dirty="0" smtClean="0"/>
              <a:t>, is used to signal whether the 8x8 bi-prediction mode exists in current slice, and the following </a:t>
            </a:r>
            <a:r>
              <a:rPr lang="en-GB" sz="1600" dirty="0" err="1" smtClean="0"/>
              <a:t>bitstream</a:t>
            </a:r>
            <a:r>
              <a:rPr lang="en-GB" sz="1600" dirty="0" smtClean="0"/>
              <a:t> conformance requirement is stated:</a:t>
            </a:r>
          </a:p>
        </p:txBody>
      </p:sp>
      <p:sp>
        <p:nvSpPr>
          <p:cNvPr id="4" name="Rectangle 3"/>
          <p:cNvSpPr/>
          <p:nvPr/>
        </p:nvSpPr>
        <p:spPr>
          <a:xfrm>
            <a:off x="683568" y="5734997"/>
            <a:ext cx="7992888" cy="646331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For each B slice, when </a:t>
            </a:r>
            <a:r>
              <a:rPr lang="en-GB" dirty="0" err="1" smtClean="0"/>
              <a:t>use_integer_mv_flag</a:t>
            </a:r>
            <a:r>
              <a:rPr lang="en-GB" dirty="0" smtClean="0"/>
              <a:t> is equal to 0, the value of </a:t>
            </a:r>
            <a:r>
              <a:rPr lang="en-GB" dirty="0" err="1" smtClean="0"/>
              <a:t>EightbyEightBiPredInUseforCurrPic</a:t>
            </a:r>
            <a:r>
              <a:rPr lang="en-GB" dirty="0" smtClean="0"/>
              <a:t> shall be equal to 0.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Memory bandwidth reduction determination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700808"/>
            <a:ext cx="8229600" cy="428942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Observation: worst case memory bandwidth will be violated only when there are two versions of current picture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Two methods are proposed</a:t>
            </a:r>
          </a:p>
          <a:p>
            <a:r>
              <a:rPr lang="en-US" sz="2400" dirty="0" smtClean="0"/>
              <a:t>Method 1: add the variable </a:t>
            </a:r>
            <a:r>
              <a:rPr lang="en-CA" sz="2400" dirty="0" err="1" smtClean="0"/>
              <a:t>TwoVersionsOfCurrDecPicFlag</a:t>
            </a:r>
            <a:r>
              <a:rPr lang="en-CA" sz="2400" dirty="0" smtClean="0"/>
              <a:t> into the </a:t>
            </a:r>
            <a:r>
              <a:rPr lang="en-CA" sz="2400" dirty="0" err="1" smtClean="0"/>
              <a:t>bitsteam</a:t>
            </a:r>
            <a:r>
              <a:rPr lang="en-CA" sz="2400" dirty="0" smtClean="0"/>
              <a:t> conformance statement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pPr lvl="2"/>
            <a:endParaRPr lang="en-GB" sz="1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259632" y="5229200"/>
            <a:ext cx="6480720" cy="923330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For each B slice, when </a:t>
            </a:r>
            <a:r>
              <a:rPr lang="en-GB" dirty="0" err="1" smtClean="0"/>
              <a:t>use_integer_mv_flag</a:t>
            </a:r>
            <a:r>
              <a:rPr lang="en-GB" dirty="0" smtClean="0"/>
              <a:t> is equal to 0</a:t>
            </a:r>
            <a:r>
              <a:rPr lang="en-GB" dirty="0" smtClean="0">
                <a:solidFill>
                  <a:srgbClr val="FF0000"/>
                </a:solidFill>
              </a:rPr>
              <a:t> and </a:t>
            </a:r>
            <a:r>
              <a:rPr lang="en-CA" dirty="0" err="1" smtClean="0">
                <a:solidFill>
                  <a:srgbClr val="FF0000"/>
                </a:solidFill>
              </a:rPr>
              <a:t>TwoVersionsOfCurrDecPicFlag</a:t>
            </a:r>
            <a:r>
              <a:rPr lang="en-CA" dirty="0" smtClean="0">
                <a:solidFill>
                  <a:srgbClr val="FF0000"/>
                </a:solidFill>
              </a:rPr>
              <a:t> is equal to 1</a:t>
            </a:r>
            <a:r>
              <a:rPr lang="en-GB" dirty="0" smtClean="0"/>
              <a:t>, the value of </a:t>
            </a:r>
            <a:r>
              <a:rPr lang="en-GB" dirty="0" err="1" smtClean="0"/>
              <a:t>EightbyEightBiPredInUseforCurrPic</a:t>
            </a:r>
            <a:r>
              <a:rPr lang="en-GB" dirty="0" smtClean="0"/>
              <a:t> shall be equal to 0.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67544" y="2649686"/>
            <a:ext cx="8280920" cy="92333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CA" dirty="0" err="1" smtClean="0"/>
              <a:t>TwoVersionsOfCurrDecPicFlag</a:t>
            </a:r>
            <a:r>
              <a:rPr lang="en-GB" dirty="0" smtClean="0"/>
              <a:t> = </a:t>
            </a:r>
            <a:r>
              <a:rPr lang="en-GB" dirty="0" err="1" smtClean="0"/>
              <a:t>pps</a:t>
            </a:r>
            <a:r>
              <a:rPr lang="en-GB" dirty="0" smtClean="0"/>
              <a:t>_</a:t>
            </a:r>
            <a:r>
              <a:rPr lang="en-CA" dirty="0" err="1" smtClean="0"/>
              <a:t>curr_pic_ref_enabled_flag</a:t>
            </a:r>
            <a:r>
              <a:rPr lang="en-CA" dirty="0" smtClean="0"/>
              <a:t> </a:t>
            </a:r>
            <a:r>
              <a:rPr lang="en-GB" dirty="0" smtClean="0"/>
              <a:t> &amp;&amp;</a:t>
            </a:r>
            <a:br>
              <a:rPr lang="en-GB" dirty="0" smtClean="0"/>
            </a:br>
            <a:r>
              <a:rPr lang="en-GB" dirty="0" smtClean="0"/>
              <a:t>	( </a:t>
            </a:r>
            <a:r>
              <a:rPr lang="en-GB" dirty="0" err="1" smtClean="0"/>
              <a:t>sample_adaptive_offset_enabled_flag</a:t>
            </a:r>
            <a:r>
              <a:rPr lang="en-GB" dirty="0" smtClean="0"/>
              <a:t>  ||  !</a:t>
            </a:r>
            <a:r>
              <a:rPr lang="en-GB" dirty="0" err="1" smtClean="0"/>
              <a:t>pps_deblocking_filter_disabled_flag</a:t>
            </a:r>
            <a:r>
              <a:rPr lang="en-GB" dirty="0" smtClean="0"/>
              <a:t> || </a:t>
            </a:r>
            <a:r>
              <a:rPr lang="en-GB" dirty="0" err="1" smtClean="0"/>
              <a:t>deblocking_filter_override_enabled_flag</a:t>
            </a:r>
            <a:r>
              <a:rPr lang="en-GB" dirty="0" smtClean="0"/>
              <a:t> 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Memory bandwidth reduction determination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628800"/>
            <a:ext cx="8229600" cy="367240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Method 2: derive </a:t>
            </a:r>
            <a:r>
              <a:rPr lang="en-GB" sz="2400" dirty="0" smtClean="0"/>
              <a:t>a variable </a:t>
            </a:r>
            <a:r>
              <a:rPr lang="en-CA" sz="2400" dirty="0" err="1" smtClean="0"/>
              <a:t>TwoVersionsOfCurrDecSliceFlag</a:t>
            </a:r>
            <a:r>
              <a:rPr lang="en-CA" sz="2400" dirty="0" smtClean="0"/>
              <a:t>, </a:t>
            </a:r>
          </a:p>
          <a:p>
            <a:endParaRPr lang="en-CA" sz="2400" dirty="0" smtClean="0"/>
          </a:p>
          <a:p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OR,</a:t>
            </a:r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endParaRPr lang="en-CA" sz="2400" dirty="0" smtClean="0"/>
          </a:p>
          <a:p>
            <a:pPr>
              <a:buNone/>
            </a:pPr>
            <a:r>
              <a:rPr lang="en-CA" sz="2400" dirty="0" smtClean="0"/>
              <a:t>Use this variable </a:t>
            </a:r>
            <a:r>
              <a:rPr lang="en-CA" sz="2400" dirty="0" smtClean="0"/>
              <a:t>in the </a:t>
            </a:r>
            <a:r>
              <a:rPr lang="en-CA" sz="2400" dirty="0" err="1" smtClean="0"/>
              <a:t>bitsteam</a:t>
            </a:r>
            <a:r>
              <a:rPr lang="en-CA" sz="2400" dirty="0" smtClean="0"/>
              <a:t> conformance statement for the 8x8 bi-prediction constraint</a:t>
            </a:r>
            <a:endParaRPr lang="en-CA" sz="2400" dirty="0" smtClean="0"/>
          </a:p>
          <a:p>
            <a:pPr>
              <a:buNone/>
            </a:pPr>
            <a:endParaRPr lang="en-GB" sz="2400" dirty="0"/>
          </a:p>
        </p:txBody>
      </p:sp>
      <p:sp>
        <p:nvSpPr>
          <p:cNvPr id="6" name="Rectangle 5"/>
          <p:cNvSpPr/>
          <p:nvPr/>
        </p:nvSpPr>
        <p:spPr>
          <a:xfrm>
            <a:off x="466656" y="2276872"/>
            <a:ext cx="8496944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CA" dirty="0" err="1" smtClean="0">
                <a:solidFill>
                  <a:srgbClr val="FF0000"/>
                </a:solidFill>
              </a:rPr>
              <a:t>TwoVersionsOfCurrDecSliceFlag</a:t>
            </a:r>
            <a:r>
              <a:rPr lang="en-GB" dirty="0" smtClean="0">
                <a:solidFill>
                  <a:srgbClr val="FF0000"/>
                </a:solidFill>
              </a:rPr>
              <a:t> = </a:t>
            </a:r>
            <a:r>
              <a:rPr lang="en-GB" dirty="0" err="1" smtClean="0">
                <a:solidFill>
                  <a:srgbClr val="FF0000"/>
                </a:solidFill>
              </a:rPr>
              <a:t>pps</a:t>
            </a:r>
            <a:r>
              <a:rPr lang="en-GB" dirty="0" smtClean="0">
                <a:solidFill>
                  <a:srgbClr val="FF0000"/>
                </a:solidFill>
              </a:rPr>
              <a:t>_</a:t>
            </a:r>
            <a:r>
              <a:rPr lang="en-CA" dirty="0" err="1" smtClean="0">
                <a:solidFill>
                  <a:srgbClr val="FF0000"/>
                </a:solidFill>
              </a:rPr>
              <a:t>curr_pic_ref_enabled_flag</a:t>
            </a:r>
            <a:r>
              <a:rPr lang="en-CA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 &amp;&amp;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 </a:t>
            </a:r>
            <a:r>
              <a:rPr lang="en-US" dirty="0" err="1" smtClean="0">
                <a:solidFill>
                  <a:srgbClr val="FF0000"/>
                </a:solidFill>
              </a:rPr>
              <a:t>slice_sao_luma_flag</a:t>
            </a:r>
            <a:r>
              <a:rPr lang="en-US" dirty="0" smtClean="0">
                <a:solidFill>
                  <a:srgbClr val="FF0000"/>
                </a:solidFill>
              </a:rPr>
              <a:t>||</a:t>
            </a:r>
            <a:r>
              <a:rPr lang="en-US" dirty="0" err="1" smtClean="0">
                <a:solidFill>
                  <a:srgbClr val="FF0000"/>
                </a:solidFill>
              </a:rPr>
              <a:t>slice_sao_chroma_flag</a:t>
            </a:r>
            <a:r>
              <a:rPr lang="en-US" dirty="0" smtClean="0">
                <a:solidFill>
                  <a:srgbClr val="FF0000"/>
                </a:solidFill>
              </a:rPr>
              <a:t>|| !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slice_deblocking_filter_disabled_flag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67544" y="3429000"/>
            <a:ext cx="8496944" cy="646331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CA" dirty="0" err="1" smtClean="0">
                <a:solidFill>
                  <a:srgbClr val="FF0000"/>
                </a:solidFill>
              </a:rPr>
              <a:t>TwoVersionsOfCurrDecSliceFlag</a:t>
            </a:r>
            <a:r>
              <a:rPr lang="en-GB" dirty="0" smtClean="0">
                <a:solidFill>
                  <a:srgbClr val="FF0000"/>
                </a:solidFill>
              </a:rPr>
              <a:t> = </a:t>
            </a:r>
            <a:r>
              <a:rPr lang="en-US" dirty="0" smtClean="0">
                <a:solidFill>
                  <a:srgbClr val="FF0000"/>
                </a:solidFill>
              </a:rPr>
              <a:t>( CurrPicInList0Flag | | CurrPicInList1Flag )</a:t>
            </a:r>
            <a:r>
              <a:rPr lang="en-US" dirty="0" smtClean="0"/>
              <a:t>  </a:t>
            </a:r>
            <a:r>
              <a:rPr lang="en-GB" dirty="0" smtClean="0">
                <a:solidFill>
                  <a:srgbClr val="FF0000"/>
                </a:solidFill>
              </a:rPr>
              <a:t>&amp;&amp;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 </a:t>
            </a:r>
            <a:r>
              <a:rPr lang="en-US" dirty="0" err="1" smtClean="0">
                <a:solidFill>
                  <a:srgbClr val="FF0000"/>
                </a:solidFill>
              </a:rPr>
              <a:t>slice_sao_luma_flag</a:t>
            </a:r>
            <a:r>
              <a:rPr lang="en-US" dirty="0" smtClean="0">
                <a:solidFill>
                  <a:srgbClr val="FF0000"/>
                </a:solidFill>
              </a:rPr>
              <a:t>||</a:t>
            </a:r>
            <a:r>
              <a:rPr lang="en-US" dirty="0" err="1" smtClean="0">
                <a:solidFill>
                  <a:srgbClr val="FF0000"/>
                </a:solidFill>
              </a:rPr>
              <a:t>slice_sao_chroma_flag</a:t>
            </a:r>
            <a:r>
              <a:rPr lang="en-US" dirty="0" smtClean="0">
                <a:solidFill>
                  <a:srgbClr val="FF0000"/>
                </a:solidFill>
              </a:rPr>
              <a:t>|| !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slice_deblocking_filter_disabled_flag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87624" y="5301208"/>
            <a:ext cx="6480720" cy="923330"/>
          </a:xfrm>
          <a:prstGeom prst="rect">
            <a:avLst/>
          </a:prstGeom>
          <a:ln w="317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/>
              <a:t>For each B slice, when </a:t>
            </a:r>
            <a:r>
              <a:rPr lang="en-GB" dirty="0" err="1" smtClean="0"/>
              <a:t>use_integer_mv_flag</a:t>
            </a:r>
            <a:r>
              <a:rPr lang="en-GB" dirty="0" smtClean="0"/>
              <a:t> is equal to 0</a:t>
            </a:r>
            <a:r>
              <a:rPr lang="en-GB" dirty="0" smtClean="0">
                <a:solidFill>
                  <a:srgbClr val="FF0000"/>
                </a:solidFill>
              </a:rPr>
              <a:t> and </a:t>
            </a:r>
            <a:r>
              <a:rPr lang="en-CA" dirty="0" err="1" smtClean="0">
                <a:solidFill>
                  <a:srgbClr val="FF0000"/>
                </a:solidFill>
              </a:rPr>
              <a:t>TwoVersionsOfCurrDecSliceFlag</a:t>
            </a:r>
            <a:r>
              <a:rPr lang="en-CA" dirty="0" smtClean="0">
                <a:solidFill>
                  <a:srgbClr val="FF0000"/>
                </a:solidFill>
              </a:rPr>
              <a:t> </a:t>
            </a:r>
            <a:r>
              <a:rPr lang="en-CA" dirty="0" smtClean="0">
                <a:solidFill>
                  <a:srgbClr val="FF0000"/>
                </a:solidFill>
              </a:rPr>
              <a:t>is equal to 1</a:t>
            </a:r>
            <a:r>
              <a:rPr lang="en-GB" dirty="0" smtClean="0"/>
              <a:t>, the value of </a:t>
            </a:r>
            <a:r>
              <a:rPr lang="en-GB" dirty="0" err="1" smtClean="0"/>
              <a:t>EightbyEightBiPredInUseforCurrPic</a:t>
            </a:r>
            <a:r>
              <a:rPr lang="en-GB" dirty="0" smtClean="0"/>
              <a:t> shall be equal to 0.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level signalling for IBC usage in current HEVC SCC spec.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It is claimed that the SPS flag for IBC usage signalling is redundant, given the existing </a:t>
            </a:r>
            <a:r>
              <a:rPr lang="en-GB" smtClean="0"/>
              <a:t>PPS IBC flag</a:t>
            </a:r>
            <a:endParaRPr lang="en-GB" dirty="0" smtClean="0"/>
          </a:p>
          <a:p>
            <a:r>
              <a:rPr lang="en-GB" dirty="0" smtClean="0"/>
              <a:t>At SPS, a flag </a:t>
            </a:r>
            <a:r>
              <a:rPr lang="en-GB" b="1" dirty="0" err="1" smtClean="0"/>
              <a:t>sps_curr_pic_ref_enabled_flag</a:t>
            </a:r>
            <a:r>
              <a:rPr lang="en-GB" b="1" dirty="0" smtClean="0"/>
              <a:t> </a:t>
            </a:r>
            <a:r>
              <a:rPr lang="en-GB" dirty="0" smtClean="0"/>
              <a:t>is used to signal whether IBC may be used for the sequence</a:t>
            </a:r>
          </a:p>
          <a:p>
            <a:r>
              <a:rPr lang="en-GB" dirty="0" smtClean="0"/>
              <a:t>When </a:t>
            </a:r>
            <a:r>
              <a:rPr lang="en-GB" dirty="0" err="1" smtClean="0"/>
              <a:t>sps_curr_pic_ref_enabled_flag</a:t>
            </a:r>
            <a:r>
              <a:rPr lang="en-GB" dirty="0" smtClean="0"/>
              <a:t> is equal to 1, for each picture, at PPS, a flag </a:t>
            </a:r>
            <a:r>
              <a:rPr lang="en-GB" b="1" dirty="0" err="1" smtClean="0"/>
              <a:t>pps_curr_pic_ref_enabled_flag</a:t>
            </a:r>
            <a:r>
              <a:rPr lang="en-GB" dirty="0" smtClean="0"/>
              <a:t> is used to signal whether IBC may be used for this picture</a:t>
            </a:r>
          </a:p>
          <a:p>
            <a:r>
              <a:rPr lang="en-GB" dirty="0" smtClean="0"/>
              <a:t>For all profiles other than four SCC related profiles, the SPS flag shall be equal to 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Proposed High level signalling for IBC usage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It is proposed to use PPS flag only</a:t>
            </a:r>
          </a:p>
          <a:p>
            <a:r>
              <a:rPr lang="en-GB" strike="sngStrike" dirty="0" smtClean="0">
                <a:solidFill>
                  <a:srgbClr val="FF0000"/>
                </a:solidFill>
              </a:rPr>
              <a:t>At SPS, a flag </a:t>
            </a:r>
            <a:r>
              <a:rPr lang="en-GB" b="1" strike="sngStrike" dirty="0" err="1" smtClean="0">
                <a:solidFill>
                  <a:srgbClr val="FF0000"/>
                </a:solidFill>
              </a:rPr>
              <a:t>sps_curr_pic_ref_enabled_flag</a:t>
            </a:r>
            <a:r>
              <a:rPr lang="en-GB" b="1" strike="sngStrike" dirty="0" smtClean="0">
                <a:solidFill>
                  <a:srgbClr val="FF0000"/>
                </a:solidFill>
              </a:rPr>
              <a:t> </a:t>
            </a:r>
            <a:r>
              <a:rPr lang="en-GB" strike="sngStrike" dirty="0" smtClean="0">
                <a:solidFill>
                  <a:srgbClr val="FF0000"/>
                </a:solidFill>
              </a:rPr>
              <a:t>is used to signal whether IBC may be used for the sequence</a:t>
            </a:r>
          </a:p>
          <a:p>
            <a:r>
              <a:rPr lang="en-GB" strike="sngStrike" dirty="0" smtClean="0">
                <a:solidFill>
                  <a:srgbClr val="FF0000"/>
                </a:solidFill>
              </a:rPr>
              <a:t>When </a:t>
            </a:r>
            <a:r>
              <a:rPr lang="en-GB" strike="sngStrike" dirty="0" err="1" smtClean="0">
                <a:solidFill>
                  <a:srgbClr val="FF0000"/>
                </a:solidFill>
              </a:rPr>
              <a:t>sps_curr_pic_ref_enabled_flag</a:t>
            </a:r>
            <a:r>
              <a:rPr lang="en-GB" strike="sngStrike" dirty="0" smtClean="0">
                <a:solidFill>
                  <a:srgbClr val="FF0000"/>
                </a:solidFill>
              </a:rPr>
              <a:t> is equal to 1, </a:t>
            </a:r>
            <a:r>
              <a:rPr lang="en-GB" dirty="0" smtClean="0"/>
              <a:t>for each picture, at PPS, a flag </a:t>
            </a:r>
            <a:r>
              <a:rPr lang="en-GB" b="1" dirty="0" err="1" smtClean="0"/>
              <a:t>pps_curr_pic_ref_enabled_flag</a:t>
            </a:r>
            <a:r>
              <a:rPr lang="en-GB" dirty="0" smtClean="0"/>
              <a:t> is used to signal whether IBC may be used for this picture</a:t>
            </a:r>
          </a:p>
          <a:p>
            <a:r>
              <a:rPr lang="en-GB" dirty="0" smtClean="0"/>
              <a:t>For all profiles other than four SCC related profiles, the </a:t>
            </a:r>
            <a:r>
              <a:rPr lang="en-GB" strike="sngStrike" dirty="0" smtClean="0">
                <a:solidFill>
                  <a:srgbClr val="FF0000"/>
                </a:solidFill>
              </a:rPr>
              <a:t>SPS</a:t>
            </a:r>
            <a:r>
              <a:rPr lang="en-GB" dirty="0" smtClean="0">
                <a:solidFill>
                  <a:srgbClr val="FF0000"/>
                </a:solidFill>
              </a:rPr>
              <a:t>PPS</a:t>
            </a:r>
            <a:r>
              <a:rPr lang="en-GB" dirty="0" smtClean="0"/>
              <a:t> flag shall be equal to 0.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Item 1: it is proposed to consider the existence of two versions of current picture/slice when applying the constraint on the 8x8 bi-prediction mode usage</a:t>
            </a:r>
          </a:p>
          <a:p>
            <a:r>
              <a:rPr lang="en-GB" dirty="0" smtClean="0"/>
              <a:t> Item 2: it is proposed to use picture level flag only for IBC signalling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MediaTek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526DC1DD199C469D0CDE11BE85781B" ma:contentTypeVersion="2" ma:contentTypeDescription="Create a new document." ma:contentTypeScope="" ma:versionID="0bf6b75908c5c6e44cccbbde742699ed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b2659cdc06552897402ca31c6ff9b07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SCEncryptBy" minOccurs="0"/>
                <xsd:element ref="ns1:SCEnDecryp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SCEncryptBy" ma:index="8" nillable="true" ma:displayName="Encrypt By" ma:list="UserInfo" ma:internalName="SCEncryptBy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CEnDecrypt" ma:index="9" nillable="true" ma:displayName="En/Decrypt" ma:default="Not Encrypted" ma:format="RadioButtons" ma:internalName="SCEnDecrypt">
      <xsd:simpleType>
        <xsd:restriction base="dms:Choice">
          <xsd:enumeration value="Not Encrypted"/>
          <xsd:enumeration value="Encrypted"/>
          <xsd:enumeration value="Queue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CEnDecrypt xmlns="http://schemas.microsoft.com/sharepoint/v3">Not Encrypted</SCEnDecrypt>
    <SCEncryptBy xmlns="http://schemas.microsoft.com/sharepoint/v3">
      <UserInfo>
        <DisplayName/>
        <AccountId xsi:nil="true"/>
        <AccountType/>
      </UserInfo>
    </SCEncryptBy>
  </documentManagement>
</p:properties>
</file>

<file path=customXml/itemProps1.xml><?xml version="1.0" encoding="utf-8"?>
<ds:datastoreItem xmlns:ds="http://schemas.openxmlformats.org/officeDocument/2006/customXml" ds:itemID="{D37FFC7B-D3CB-42B1-BB10-AD280CFDBD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0B01997D-356A-4049-8BFE-EC03AE91C5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0CA5DD7-1CAE-4927-B0C5-75AE31B80089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MediaTek-Internal_Use</Template>
  <TotalTime>9475</TotalTime>
  <Words>586</Words>
  <Application>Microsoft Office PowerPoint</Application>
  <PresentationFormat>On-screen Show (4:3)</PresentationFormat>
  <Paragraphs>54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MediaTek</vt:lpstr>
      <vt:lpstr>Custom Design</vt:lpstr>
      <vt:lpstr>1_MediaTek</vt:lpstr>
      <vt:lpstr>1_Custom Design</vt:lpstr>
      <vt:lpstr>JCTVC-V0056: On intra block copy signalling and constraints  </vt:lpstr>
      <vt:lpstr>Summary</vt:lpstr>
      <vt:lpstr>Memory bandwidth calculation when IBC is used</vt:lpstr>
      <vt:lpstr>Proposed Memory bandwidth reduction determination</vt:lpstr>
      <vt:lpstr>Proposed Memory bandwidth reduction determination</vt:lpstr>
      <vt:lpstr>High level signalling for IBC usage in current HEVC SCC spec.</vt:lpstr>
      <vt:lpstr>Proposed High level signalling for IBC usage</vt:lpstr>
      <vt:lpstr>Conclusions</vt:lpstr>
      <vt:lpstr>Slide 9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Wi-Fi Display Source</dc:title>
  <dc:creator>Mediatek</dc:creator>
  <cp:lastModifiedBy>Mediatek</cp:lastModifiedBy>
  <cp:revision>337</cp:revision>
  <dcterms:created xsi:type="dcterms:W3CDTF">2014-03-04T08:21:46Z</dcterms:created>
  <dcterms:modified xsi:type="dcterms:W3CDTF">2015-10-09T20:13:14Z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0x01010007526DC1DD199C469D0CDE11BE85781B</vt:lpwstr>
  </property>
  <property fmtid="{D5CDD505-2E9C-101B-9397-08002B2CF9AE}" pid="3" name="_NewReviewCycle">
    <vt:lpwstr/>
  </property>
  <property fmtid="{D5CDD505-2E9C-101B-9397-08002B2CF9AE}" pid="4" name="_AdHocReviewCycleID">
    <vt:i4>-686684550</vt:i4>
  </property>
  <property fmtid="{D5CDD505-2E9C-101B-9397-08002B2CF9AE}" pid="5" name="_EmailSubject">
    <vt:lpwstr>ATSC forum and ATSC specs.</vt:lpwstr>
  </property>
  <property fmtid="{D5CDD505-2E9C-101B-9397-08002B2CF9AE}" pid="6" name="_AuthorEmail">
    <vt:lpwstr>Lulin.Chen@mediatek.com</vt:lpwstr>
  </property>
  <property fmtid="{D5CDD505-2E9C-101B-9397-08002B2CF9AE}" pid="7" name="_AuthorEmailDisplayName">
    <vt:lpwstr>Lulin Chen</vt:lpwstr>
  </property>
</Properties>
</file>