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4" r:id="rId3"/>
    <p:sldId id="265" r:id="rId4"/>
    <p:sldId id="266" r:id="rId5"/>
    <p:sldId id="260" r:id="rId6"/>
    <p:sldId id="263" r:id="rId7"/>
    <p:sldId id="257" r:id="rId8"/>
    <p:sldId id="267" r:id="rId9"/>
    <p:sldId id="270" r:id="rId10"/>
    <p:sldId id="275" r:id="rId11"/>
    <p:sldId id="269" r:id="rId12"/>
    <p:sldId id="273" r:id="rId13"/>
    <p:sldId id="274" r:id="rId14"/>
    <p:sldId id="258" r:id="rId15"/>
    <p:sldId id="262" r:id="rId16"/>
    <p:sldId id="272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0"/>
    <p:restoredTop sz="94595"/>
  </p:normalViewPr>
  <p:slideViewPr>
    <p:cSldViewPr snapToGrid="0" snapToObjects="1">
      <p:cViewPr>
        <p:scale>
          <a:sx n="100" d="100"/>
          <a:sy n="100" d="100"/>
        </p:scale>
        <p:origin x="1712" y="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E1AA5-A2C0-E74A-9F82-20E1C31F8750}" type="datetimeFigureOut">
              <a:rPr lang="en-US" smtClean="0"/>
              <a:t>10/23/15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0C0C2-69BD-7049-A73B-F037FA092D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823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E1AA5-A2C0-E74A-9F82-20E1C31F8750}" type="datetimeFigureOut">
              <a:rPr lang="en-US" smtClean="0"/>
              <a:t>10/23/15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0C0C2-69BD-7049-A73B-F037FA092D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29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E1AA5-A2C0-E74A-9F82-20E1C31F8750}" type="datetimeFigureOut">
              <a:rPr lang="en-US" smtClean="0"/>
              <a:t>10/23/15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0C0C2-69BD-7049-A73B-F037FA092D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74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E1AA5-A2C0-E74A-9F82-20E1C31F8750}" type="datetimeFigureOut">
              <a:rPr lang="en-US" smtClean="0"/>
              <a:t>10/23/15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0C0C2-69BD-7049-A73B-F037FA092D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575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E1AA5-A2C0-E74A-9F82-20E1C31F8750}" type="datetimeFigureOut">
              <a:rPr lang="en-US" smtClean="0"/>
              <a:t>10/23/15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0C0C2-69BD-7049-A73B-F037FA092D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624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E1AA5-A2C0-E74A-9F82-20E1C31F8750}" type="datetimeFigureOut">
              <a:rPr lang="en-US" smtClean="0"/>
              <a:t>10/23/15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0C0C2-69BD-7049-A73B-F037FA092D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256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E1AA5-A2C0-E74A-9F82-20E1C31F8750}" type="datetimeFigureOut">
              <a:rPr lang="en-US" smtClean="0"/>
              <a:t>10/23/15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0C0C2-69BD-7049-A73B-F037FA092D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745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E1AA5-A2C0-E74A-9F82-20E1C31F8750}" type="datetimeFigureOut">
              <a:rPr lang="en-US" smtClean="0"/>
              <a:t>10/23/15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0C0C2-69BD-7049-A73B-F037FA092D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366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E1AA5-A2C0-E74A-9F82-20E1C31F8750}" type="datetimeFigureOut">
              <a:rPr lang="en-US" smtClean="0"/>
              <a:t>10/23/15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0C0C2-69BD-7049-A73B-F037FA092D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615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E1AA5-A2C0-E74A-9F82-20E1C31F8750}" type="datetimeFigureOut">
              <a:rPr lang="en-US" smtClean="0"/>
              <a:t>10/23/15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0C0C2-69BD-7049-A73B-F037FA092D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6273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E1AA5-A2C0-E74A-9F82-20E1C31F8750}" type="datetimeFigureOut">
              <a:rPr lang="en-US" smtClean="0"/>
              <a:t>10/23/15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0C0C2-69BD-7049-A73B-F037FA092D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8629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4E1AA5-A2C0-E74A-9F82-20E1C31F8750}" type="datetimeFigureOut">
              <a:rPr lang="en-US" smtClean="0"/>
              <a:t>10/23/15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A0C0C2-69BD-7049-A73B-F037FA092D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674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phenix.int-evry.fr/jct/doc_end_user/current_document.php?id=10245" TargetMode="External"/><Relationship Id="rId3" Type="http://schemas.openxmlformats.org/officeDocument/2006/relationships/hyperlink" Target="http://phenix.int-evry.fr/mpeg/doc_end_user/current_document.php?id=53262&amp;id_meeting=165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hyperlink" Target="http://phenix.int-evry.fr/jct/doc_end_user/current_document.php?id=10045" TargetMode="External"/><Relationship Id="rId5" Type="http://schemas.openxmlformats.org/officeDocument/2006/relationships/hyperlink" Target="http://wftp3.itu.int/av-arch/jvt-site/2003_09_SanDiego/JVT-I018r1.doc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phenix.int-evry.fr/mpeg/doc_end_user/current_document.php?id=53443&amp;id_meeting=165" TargetMode="External"/><Relationship Id="rId3" Type="http://schemas.openxmlformats.org/officeDocument/2006/relationships/hyperlink" Target="http://phenix.int-evry.fr/mpeg/doc_end_user/current_document.php?id=53703&amp;id_meeting=165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phenix.int-evry.fr/jct/doc_end_user/current_document.php?id=10051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Best practices for HDR/WCG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JCTVC-</a:t>
            </a:r>
            <a:r>
              <a:rPr lang="en-US" b="1" dirty="0" smtClean="0">
                <a:hlinkClick r:id="rId2"/>
              </a:rPr>
              <a:t>V0053</a:t>
            </a:r>
            <a:r>
              <a:rPr lang="en-US" dirty="0" smtClean="0"/>
              <a:t> / MPEG </a:t>
            </a:r>
            <a:r>
              <a:rPr lang="cs-CZ" b="1" dirty="0">
                <a:hlinkClick r:id="rId3"/>
              </a:rPr>
              <a:t>m36998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41906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Chroma resampling filters</a:t>
            </a:r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0" y="1354246"/>
            <a:ext cx="4541803" cy="3017499"/>
            <a:chOff x="748375" y="1805513"/>
            <a:chExt cx="4541803" cy="3017499"/>
          </a:xfrm>
        </p:grpSpPr>
        <p:pic>
          <p:nvPicPr>
            <p:cNvPr id="4" name="Picture 3"/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8375" y="1959402"/>
              <a:ext cx="4541803" cy="286361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" name="Oval 4"/>
            <p:cNvSpPr/>
            <p:nvPr/>
          </p:nvSpPr>
          <p:spPr>
            <a:xfrm>
              <a:off x="3210279" y="2258484"/>
              <a:ext cx="1619955" cy="8255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" name="Straight Arrow Connector 5"/>
            <p:cNvCxnSpPr/>
            <p:nvPr/>
          </p:nvCxnSpPr>
          <p:spPr>
            <a:xfrm>
              <a:off x="3845279" y="2006068"/>
              <a:ext cx="314679" cy="299082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/>
            <p:cNvSpPr txBox="1"/>
            <p:nvPr/>
          </p:nvSpPr>
          <p:spPr>
            <a:xfrm>
              <a:off x="1144898" y="1805513"/>
              <a:ext cx="326623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FF0000"/>
                  </a:solidFill>
                </a:rPr>
                <a:t>Small energy past 0.5 (half-band)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  <p:cxnSp>
          <p:nvCxnSpPr>
            <p:cNvPr id="8" name="Straight Connector 7"/>
            <p:cNvCxnSpPr/>
            <p:nvPr/>
          </p:nvCxnSpPr>
          <p:spPr>
            <a:xfrm>
              <a:off x="3108678" y="2155609"/>
              <a:ext cx="0" cy="928374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9" name="Picture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4756" y="1553737"/>
            <a:ext cx="4598187" cy="2753528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/>
          <p:cNvSpPr txBox="1"/>
          <p:nvPr/>
        </p:nvSpPr>
        <p:spPr>
          <a:xfrm>
            <a:off x="4953000" y="4429006"/>
            <a:ext cx="3733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4:2:0 -&gt; 4:4:4 </a:t>
            </a:r>
            <a:r>
              <a:rPr lang="en-US" dirty="0" err="1" smtClean="0"/>
              <a:t>Lanczos</a:t>
            </a:r>
            <a:r>
              <a:rPr lang="en-US" dirty="0" smtClean="0"/>
              <a:t> serves as a sharp </a:t>
            </a:r>
            <a:r>
              <a:rPr lang="en-US" dirty="0" err="1" smtClean="0"/>
              <a:t>upsampling</a:t>
            </a:r>
            <a:r>
              <a:rPr lang="en-US" dirty="0" smtClean="0"/>
              <a:t> </a:t>
            </a:r>
            <a:r>
              <a:rPr lang="en-US" dirty="0"/>
              <a:t>filter </a:t>
            </a:r>
            <a:r>
              <a:rPr lang="en-US" dirty="0" smtClean="0"/>
              <a:t>(from JCTVC</a:t>
            </a:r>
            <a:r>
              <a:rPr lang="en-US" dirty="0"/>
              <a:t>-</a:t>
            </a:r>
            <a:r>
              <a:rPr lang="en-US" dirty="0" smtClean="0">
                <a:hlinkClick r:id="rId4"/>
              </a:rPr>
              <a:t>U0041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7452072" y="1880323"/>
            <a:ext cx="1340556" cy="8255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326187" y="4371745"/>
            <a:ext cx="40682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Recommended windowed-sync 4:4:4  to 4:2:0 filter from JCTVC-</a:t>
            </a:r>
            <a:r>
              <a:rPr lang="en-US" dirty="0" smtClean="0">
                <a:hlinkClick r:id="rId4"/>
              </a:rPr>
              <a:t>U0041</a:t>
            </a:r>
            <a:r>
              <a:rPr lang="en-US" dirty="0" smtClean="0"/>
              <a:t> derived from JVT-</a:t>
            </a:r>
            <a:r>
              <a:rPr lang="en-US" dirty="0" smtClean="0">
                <a:hlinkClick r:id="rId5"/>
              </a:rPr>
              <a:t>I0018 </a:t>
            </a:r>
            <a:r>
              <a:rPr lang="en-US" dirty="0" smtClean="0"/>
              <a:t>has less ringing and energy past half-band than traditional FIR 4:4:4 to 4:2:0 filters.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5153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Coefficients (from </a:t>
            </a:r>
            <a:r>
              <a:rPr lang="en-US" dirty="0" err="1" smtClean="0"/>
              <a:t>HDRTools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122862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 smtClean="0"/>
              <a:t>In </a:t>
            </a:r>
            <a:r>
              <a:rPr lang="en-US" dirty="0" err="1" smtClean="0"/>
              <a:t>HDRTools</a:t>
            </a:r>
            <a:r>
              <a:rPr lang="en-US" dirty="0" smtClean="0"/>
              <a:t>, the following parameters are recommended:</a:t>
            </a:r>
          </a:p>
          <a:p>
            <a:r>
              <a:rPr lang="en-US" dirty="0" err="1"/>
              <a:t>ChromaDownSamplerFilter</a:t>
            </a:r>
            <a:r>
              <a:rPr lang="en-US" dirty="0" smtClean="0"/>
              <a:t>=6  (4:4:4 to 4:2:0) [18-taps, 12 non-zero multiplies], </a:t>
            </a:r>
            <a:r>
              <a:rPr lang="en-US" dirty="0" err="1" smtClean="0"/>
              <a:t>FilterUsingFloats</a:t>
            </a:r>
            <a:r>
              <a:rPr lang="en-US" dirty="0" smtClean="0"/>
              <a:t>=1</a:t>
            </a:r>
          </a:p>
          <a:p>
            <a:pPr marL="400050" lvl="1" indent="0">
              <a:buNone/>
            </a:pPr>
            <a:r>
              <a:rPr lang="en-US" sz="2000" dirty="0" smtClean="0"/>
              <a:t>C</a:t>
            </a:r>
            <a:r>
              <a:rPr lang="it-IT" sz="2000" dirty="0" smtClean="0"/>
              <a:t>o-</a:t>
            </a:r>
            <a:r>
              <a:rPr lang="it-IT" sz="2000" dirty="0" err="1" smtClean="0"/>
              <a:t>sited</a:t>
            </a:r>
            <a:r>
              <a:rPr lang="it-IT" sz="2000" dirty="0" smtClean="0"/>
              <a:t>:  15.0</a:t>
            </a:r>
            <a:r>
              <a:rPr lang="it-IT" sz="2000" dirty="0"/>
              <a:t>,  -0.01716352771649 * 512, 0.0, +0.04066666714886 * 512, 0.0, -0.09154810319329 * 512, 0.0, 0.31577823859943 * 512, 0.50453345032298 * 512,  0.31577823859943 * 512, 0.0, -0.09154810319329 * 512, 0.0, 0.04066666714886 * 512, 0.0, -0.01716352771649 * 512,       +256.0, </a:t>
            </a:r>
            <a:r>
              <a:rPr lang="it-IT" sz="2000" dirty="0" smtClean="0"/>
              <a:t>9.0</a:t>
            </a:r>
            <a:endParaRPr lang="it-IT" sz="2000" dirty="0"/>
          </a:p>
          <a:p>
            <a:pPr marL="400050" lvl="1" indent="0">
              <a:buNone/>
            </a:pPr>
            <a:r>
              <a:rPr lang="it-IT" sz="2000" dirty="0" err="1" smtClean="0"/>
              <a:t>N</a:t>
            </a:r>
            <a:r>
              <a:rPr lang="tr-TR" sz="2000" dirty="0" smtClean="0"/>
              <a:t>on-</a:t>
            </a:r>
            <a:r>
              <a:rPr lang="tr-TR" sz="2000" dirty="0" err="1" smtClean="0"/>
              <a:t>cosited</a:t>
            </a:r>
            <a:r>
              <a:rPr lang="tr-TR" sz="2000" dirty="0" smtClean="0"/>
              <a:t>:    16.0</a:t>
            </a:r>
            <a:r>
              <a:rPr lang="tr-TR" sz="2000" dirty="0"/>
              <a:t>, -0.00945406160902 * 512, -0.01539537217249 * 512, 0.02360533018213 * 512, 0.03519540819902 * 512, -0.05254456550808 * 512, -0.08189331229717 * 512, 0.14630826357715 * 512, 0.45417830962846 * 512, 0.45417830962846 * 512, 0.14630826357715 * 512, -0.08189331229717 * 512, -0.05254456550808 * 512, 0.03519540819902 * 512, 0.02360533018213 * 512, -0.01539537217249 * 512, -0.00945406160902 * 512  , +256.0, </a:t>
            </a:r>
            <a:r>
              <a:rPr lang="tr-TR" sz="2000" dirty="0" smtClean="0"/>
              <a:t>9.0</a:t>
            </a:r>
            <a:endParaRPr lang="en-US" sz="2000" dirty="0" smtClean="0"/>
          </a:p>
          <a:p>
            <a:r>
              <a:rPr lang="en-US" dirty="0" err="1" smtClean="0"/>
              <a:t>ChromaUpsampler</a:t>
            </a:r>
            <a:r>
              <a:rPr lang="en-US" dirty="0"/>
              <a:t>=</a:t>
            </a:r>
            <a:r>
              <a:rPr lang="en-US" dirty="0" smtClean="0"/>
              <a:t>4  (4:2:0 to 4:4:4), </a:t>
            </a:r>
            <a:r>
              <a:rPr lang="en-US" dirty="0" err="1" smtClean="0"/>
              <a:t>UseAdaptiveFiltering</a:t>
            </a:r>
            <a:r>
              <a:rPr lang="en-US" dirty="0"/>
              <a:t>=1, </a:t>
            </a:r>
            <a:r>
              <a:rPr lang="en-US" dirty="0" err="1"/>
              <a:t>FilterUsingFloats</a:t>
            </a:r>
            <a:r>
              <a:rPr lang="en-US" dirty="0"/>
              <a:t>=1</a:t>
            </a:r>
            <a:endParaRPr lang="en-US" dirty="0" smtClean="0"/>
          </a:p>
          <a:p>
            <a:pPr marL="400050" lvl="1" indent="0">
              <a:buNone/>
            </a:pPr>
            <a:r>
              <a:rPr lang="en-US" sz="2300" dirty="0" smtClean="0"/>
              <a:t>C</a:t>
            </a:r>
            <a:r>
              <a:rPr lang="de-DE" sz="2300" dirty="0" smtClean="0"/>
              <a:t>o-</a:t>
            </a:r>
            <a:r>
              <a:rPr lang="de-DE" sz="2300" dirty="0" err="1" smtClean="0"/>
              <a:t>sited</a:t>
            </a:r>
            <a:r>
              <a:rPr lang="de-DE" sz="2300" dirty="0" smtClean="0"/>
              <a:t> </a:t>
            </a:r>
            <a:r>
              <a:rPr lang="de-DE" sz="2300" dirty="0" err="1" smtClean="0"/>
              <a:t>phase</a:t>
            </a:r>
            <a:r>
              <a:rPr lang="de-DE" sz="2300" dirty="0" smtClean="0"/>
              <a:t> 0:  	2.0</a:t>
            </a:r>
            <a:r>
              <a:rPr lang="de-DE" sz="2300" dirty="0"/>
              <a:t>,   0.0, +256.0,  </a:t>
            </a:r>
            <a:r>
              <a:rPr lang="de-DE" sz="2300" dirty="0" smtClean="0"/>
              <a:t>+</a:t>
            </a:r>
            <a:r>
              <a:rPr lang="de-DE" sz="2300" dirty="0"/>
              <a:t>128.0, </a:t>
            </a:r>
            <a:r>
              <a:rPr lang="de-DE" sz="2300" dirty="0" smtClean="0"/>
              <a:t>8.0</a:t>
            </a:r>
          </a:p>
          <a:p>
            <a:pPr marL="400050" lvl="1" indent="0">
              <a:buNone/>
            </a:pPr>
            <a:r>
              <a:rPr lang="de-DE" sz="2300" dirty="0" smtClean="0"/>
              <a:t>N</a:t>
            </a:r>
            <a:r>
              <a:rPr lang="sk-SK" sz="2300" dirty="0" smtClean="0"/>
              <a:t>on-cosited phase 0:	6.0,  +2.0,  -18.0,  +70.0, +228.0, -34.0,  +8.0,  +128.0, 8.0</a:t>
            </a:r>
          </a:p>
          <a:p>
            <a:pPr marL="400050" lvl="1" indent="0">
              <a:buNone/>
            </a:pPr>
            <a:r>
              <a:rPr lang="sk-SK" sz="2300" dirty="0" smtClean="0"/>
              <a:t>Co-sited phase 1: 	6.0</a:t>
            </a:r>
            <a:r>
              <a:rPr lang="sk-SK" sz="2300" dirty="0"/>
              <a:t>, </a:t>
            </a:r>
            <a:r>
              <a:rPr lang="sk-SK" sz="2300" dirty="0" smtClean="0"/>
              <a:t>+</a:t>
            </a:r>
            <a:r>
              <a:rPr lang="sk-SK" sz="2300" dirty="0"/>
              <a:t>6.0,  -34.0, +156.0, +156.0, -34.0,  +6.0,  +128.0, </a:t>
            </a:r>
            <a:r>
              <a:rPr lang="sk-SK" sz="2300" dirty="0" smtClean="0"/>
              <a:t>8.0</a:t>
            </a:r>
            <a:endParaRPr lang="sk-SK" sz="2300" dirty="0"/>
          </a:p>
          <a:p>
            <a:pPr marL="400050" lvl="1" indent="0">
              <a:buNone/>
            </a:pPr>
            <a:r>
              <a:rPr lang="sk-SK" sz="2300" dirty="0" smtClean="0"/>
              <a:t>Non-co-sited phase 1:  6.0</a:t>
            </a:r>
            <a:r>
              <a:rPr lang="sk-SK" sz="2300" dirty="0"/>
              <a:t>,  +8.0,  -34.0, +228.0,  +70.0, -18.0,  +2.0,  +128.0, </a:t>
            </a:r>
            <a:r>
              <a:rPr lang="sk-SK" sz="2300" dirty="0" smtClean="0"/>
              <a:t>8.0</a:t>
            </a:r>
          </a:p>
          <a:p>
            <a:pPr marL="400050" lvl="1" indent="0">
              <a:buNone/>
            </a:pPr>
            <a:endParaRPr lang="sk-SK" sz="2100" dirty="0"/>
          </a:p>
          <a:p>
            <a:r>
              <a:rPr lang="sk-SK" sz="3400" dirty="0" smtClean="0"/>
              <a:t>Note that BT.2020 requires co-sited horizontal and vertical 4:2:0 samples chroma_loc_type</a:t>
            </a:r>
            <a:r>
              <a:rPr lang="sk-SK" sz="3400" dirty="0"/>
              <a:t>* = </a:t>
            </a:r>
            <a:r>
              <a:rPr lang="sk-SK" sz="3400" dirty="0" smtClean="0"/>
              <a:t>2 </a:t>
            </a:r>
            <a:r>
              <a:rPr lang="sk-SK" sz="3400" dirty="0"/>
              <a:t>(</a:t>
            </a:r>
            <a:r>
              <a:rPr lang="sk-SK" sz="3400" dirty="0" smtClean="0"/>
              <a:t>HEVC , AVC bitstream defaults to horizontal co-sited, vertically interstitial sub-pel locations, i.e. Chroma_loc_type* = 0)</a:t>
            </a:r>
            <a:endParaRPr lang="en-US" sz="34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17359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Luma</a:t>
            </a:r>
            <a:r>
              <a:rPr lang="en-US" dirty="0" smtClean="0"/>
              <a:t> adjustment (micro re-grading)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94581" y="1815983"/>
            <a:ext cx="620889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RGB</a:t>
            </a:r>
          </a:p>
          <a:p>
            <a:r>
              <a:rPr lang="en-US" dirty="0" smtClean="0"/>
              <a:t>To</a:t>
            </a:r>
          </a:p>
          <a:p>
            <a:r>
              <a:rPr lang="en-US" dirty="0" smtClean="0"/>
              <a:t>XYZ</a:t>
            </a:r>
          </a:p>
          <a:p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5695245" y="3015773"/>
            <a:ext cx="1080912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Compare</a:t>
            </a:r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4594581" y="3827456"/>
            <a:ext cx="620889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RGB to XYZ</a:t>
            </a:r>
          </a:p>
          <a:p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1346203" y="3733677"/>
            <a:ext cx="1413935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dirty="0" smtClean="0"/>
          </a:p>
          <a:p>
            <a:pPr algn="ctr"/>
            <a:r>
              <a:rPr lang="en-US" dirty="0" err="1" smtClean="0"/>
              <a:t>Y’CbCr</a:t>
            </a:r>
            <a:r>
              <a:rPr lang="en-US" dirty="0" smtClean="0"/>
              <a:t> </a:t>
            </a:r>
          </a:p>
          <a:p>
            <a:pPr algn="ctr"/>
            <a:r>
              <a:rPr lang="en-US" dirty="0" smtClean="0"/>
              <a:t>to </a:t>
            </a:r>
          </a:p>
          <a:p>
            <a:pPr algn="ctr"/>
            <a:r>
              <a:rPr lang="en-US" dirty="0" smtClean="0"/>
              <a:t>R’G’B’</a:t>
            </a:r>
          </a:p>
          <a:p>
            <a:endParaRPr lang="en-US" dirty="0" smtClean="0"/>
          </a:p>
        </p:txBody>
      </p:sp>
      <p:grpSp>
        <p:nvGrpSpPr>
          <p:cNvPr id="8" name="Group 7"/>
          <p:cNvGrpSpPr/>
          <p:nvPr/>
        </p:nvGrpSpPr>
        <p:grpSpPr>
          <a:xfrm>
            <a:off x="3358445" y="3987599"/>
            <a:ext cx="626534" cy="1051465"/>
            <a:chOff x="4095043" y="4846475"/>
            <a:chExt cx="626534" cy="1401952"/>
          </a:xfrm>
        </p:grpSpPr>
        <p:sp>
          <p:nvSpPr>
            <p:cNvPr id="9" name="TextBox 8"/>
            <p:cNvSpPr txBox="1"/>
            <p:nvPr/>
          </p:nvSpPr>
          <p:spPr>
            <a:xfrm>
              <a:off x="4100688" y="4846475"/>
              <a:ext cx="620889" cy="49244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TF</a:t>
              </a:r>
              <a:r>
                <a:rPr lang="en-US" baseline="30000" dirty="0" smtClean="0"/>
                <a:t>-1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100688" y="5308140"/>
              <a:ext cx="620889" cy="49244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TF-</a:t>
              </a:r>
              <a:r>
                <a:rPr lang="en-US" baseline="30000" dirty="0" smtClean="0"/>
                <a:t>1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095043" y="5755985"/>
              <a:ext cx="620889" cy="49244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TF</a:t>
              </a:r>
              <a:r>
                <a:rPr lang="en-US" baseline="30000" dirty="0" smtClean="0"/>
                <a:t>-1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2735270" y="3851820"/>
            <a:ext cx="617532" cy="1106187"/>
            <a:chOff x="1984556" y="3617329"/>
            <a:chExt cx="617532" cy="1474916"/>
          </a:xfrm>
        </p:grpSpPr>
        <p:cxnSp>
          <p:nvCxnSpPr>
            <p:cNvPr id="14" name="Straight Arrow Connector 13"/>
            <p:cNvCxnSpPr/>
            <p:nvPr/>
          </p:nvCxnSpPr>
          <p:spPr>
            <a:xfrm>
              <a:off x="1984556" y="3996146"/>
              <a:ext cx="603955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>
              <a:off x="1998133" y="4969134"/>
              <a:ext cx="603955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2099026" y="3617329"/>
              <a:ext cx="367596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R’</a:t>
              </a:r>
              <a:endParaRPr lang="en-US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099026" y="4140065"/>
              <a:ext cx="387884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G</a:t>
              </a:r>
              <a:r>
                <a:rPr lang="en-US" dirty="0" smtClean="0"/>
                <a:t>’</a:t>
              </a:r>
              <a:endParaRPr lang="en-US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099026" y="4599802"/>
              <a:ext cx="367822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B</a:t>
              </a:r>
              <a:r>
                <a:rPr lang="en-US" dirty="0" smtClean="0"/>
                <a:t>’</a:t>
              </a:r>
              <a:endParaRPr lang="en-US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3984979" y="3804736"/>
            <a:ext cx="609600" cy="1106187"/>
            <a:chOff x="1998133" y="3617329"/>
            <a:chExt cx="609600" cy="1474916"/>
          </a:xfrm>
        </p:grpSpPr>
        <p:cxnSp>
          <p:nvCxnSpPr>
            <p:cNvPr id="20" name="Straight Arrow Connector 19"/>
            <p:cNvCxnSpPr/>
            <p:nvPr/>
          </p:nvCxnSpPr>
          <p:spPr>
            <a:xfrm>
              <a:off x="2003778" y="4045804"/>
              <a:ext cx="603955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>
              <a:off x="1998133" y="4507469"/>
              <a:ext cx="603955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>
              <a:off x="1998133" y="4969134"/>
              <a:ext cx="603955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2099026" y="3617329"/>
              <a:ext cx="312906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R</a:t>
              </a:r>
              <a:endParaRPr lang="en-US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099026" y="4140065"/>
              <a:ext cx="330289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099026" y="4599802"/>
              <a:ext cx="312906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3045974" y="2138609"/>
            <a:ext cx="9821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Original pixel</a:t>
            </a:r>
            <a:endParaRPr lang="en-US" dirty="0"/>
          </a:p>
        </p:txBody>
      </p:sp>
      <p:grpSp>
        <p:nvGrpSpPr>
          <p:cNvPr id="27" name="Group 26"/>
          <p:cNvGrpSpPr/>
          <p:nvPr/>
        </p:nvGrpSpPr>
        <p:grpSpPr>
          <a:xfrm>
            <a:off x="4028105" y="1817252"/>
            <a:ext cx="609600" cy="1106187"/>
            <a:chOff x="1998133" y="3617329"/>
            <a:chExt cx="609600" cy="1474916"/>
          </a:xfrm>
        </p:grpSpPr>
        <p:cxnSp>
          <p:nvCxnSpPr>
            <p:cNvPr id="28" name="Straight Arrow Connector 27"/>
            <p:cNvCxnSpPr/>
            <p:nvPr/>
          </p:nvCxnSpPr>
          <p:spPr>
            <a:xfrm>
              <a:off x="2003778" y="4045804"/>
              <a:ext cx="603955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>
              <a:off x="1998133" y="4507469"/>
              <a:ext cx="603955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>
              <a:off x="1998133" y="4969134"/>
              <a:ext cx="603955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2099026" y="3617329"/>
              <a:ext cx="312906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R</a:t>
              </a:r>
              <a:endParaRPr lang="en-US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2099026" y="4140065"/>
              <a:ext cx="330289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endParaRPr lang="en-US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2099026" y="4599802"/>
              <a:ext cx="312906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cxnSp>
        <p:nvCxnSpPr>
          <p:cNvPr id="34" name="Elbow Connector 33"/>
          <p:cNvCxnSpPr>
            <a:stCxn id="4" idx="3"/>
            <a:endCxn id="5" idx="0"/>
          </p:cNvCxnSpPr>
          <p:nvPr/>
        </p:nvCxnSpPr>
        <p:spPr>
          <a:xfrm>
            <a:off x="5215470" y="2554647"/>
            <a:ext cx="1020231" cy="461126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Elbow Connector 34"/>
          <p:cNvCxnSpPr>
            <a:stCxn id="6" idx="3"/>
            <a:endCxn id="5" idx="2"/>
          </p:cNvCxnSpPr>
          <p:nvPr/>
        </p:nvCxnSpPr>
        <p:spPr>
          <a:xfrm flipV="1">
            <a:off x="5215470" y="4216102"/>
            <a:ext cx="1020231" cy="350018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Elbow Connector 35"/>
          <p:cNvCxnSpPr>
            <a:stCxn id="5" idx="3"/>
            <a:endCxn id="7" idx="1"/>
          </p:cNvCxnSpPr>
          <p:nvPr/>
        </p:nvCxnSpPr>
        <p:spPr>
          <a:xfrm flipH="1">
            <a:off x="1346203" y="3615938"/>
            <a:ext cx="5429954" cy="856403"/>
          </a:xfrm>
          <a:prstGeom prst="bentConnector5">
            <a:avLst>
              <a:gd name="adj1" fmla="val -4210"/>
              <a:gd name="adj2" fmla="val 212945"/>
              <a:gd name="adj3" fmla="val 10421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3217335" y="5120118"/>
            <a:ext cx="1151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Adjust Y</a:t>
            </a:r>
            <a:r>
              <a:rPr lang="en-US" i="1" dirty="0" smtClean="0"/>
              <a:t>’</a:t>
            </a:r>
            <a:endParaRPr lang="en-US" i="1" dirty="0"/>
          </a:p>
        </p:txBody>
      </p:sp>
      <p:sp>
        <p:nvSpPr>
          <p:cNvPr id="38" name="TextBox 37"/>
          <p:cNvSpPr txBox="1"/>
          <p:nvPr/>
        </p:nvSpPr>
        <p:spPr>
          <a:xfrm>
            <a:off x="3339224" y="362007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EOTF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4548162" y="5458290"/>
            <a:ext cx="26892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 smtClean="0">
                <a:solidFill>
                  <a:srgbClr val="FF0000"/>
                </a:solidFill>
              </a:rPr>
              <a:t>See next slide for example adjustment algorithm </a:t>
            </a:r>
            <a:endParaRPr lang="en-US" sz="10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43342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Adjustment operation</a:t>
            </a:r>
            <a:br>
              <a:rPr lang="en-US" dirty="0" smtClean="0"/>
            </a:br>
            <a:r>
              <a:rPr lang="en-US" dirty="0" smtClean="0"/>
              <a:t> (binary search example)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009233" y="1641266"/>
            <a:ext cx="119311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RGB to CIE 1931 XYZ</a:t>
            </a:r>
            <a:endParaRPr lang="en-US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2009235" y="2291543"/>
            <a:ext cx="1077651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RGB to 4:2:0 </a:t>
            </a:r>
            <a:r>
              <a:rPr lang="en-US" sz="1400" dirty="0" err="1" smtClean="0"/>
              <a:t>Y’Cb’Cr</a:t>
            </a:r>
            <a:r>
              <a:rPr lang="en-US" sz="1400" dirty="0" smtClean="0"/>
              <a:t>’</a:t>
            </a:r>
            <a:endParaRPr lang="en-US" sz="1400" dirty="0"/>
          </a:p>
        </p:txBody>
      </p:sp>
      <p:sp>
        <p:nvSpPr>
          <p:cNvPr id="6" name="TextBox 5"/>
          <p:cNvSpPr txBox="1"/>
          <p:nvPr/>
        </p:nvSpPr>
        <p:spPr>
          <a:xfrm rot="1617848">
            <a:off x="4820359" y="1897593"/>
            <a:ext cx="5403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Y</a:t>
            </a:r>
            <a:r>
              <a:rPr lang="en-US" baseline="-25000" dirty="0" err="1" smtClean="0"/>
              <a:t>ref</a:t>
            </a:r>
            <a:endParaRPr lang="en-US" baseline="-25000" dirty="0"/>
          </a:p>
        </p:txBody>
      </p:sp>
      <p:cxnSp>
        <p:nvCxnSpPr>
          <p:cNvPr id="7" name="Elbow Connector 6"/>
          <p:cNvCxnSpPr>
            <a:endCxn id="4" idx="1"/>
          </p:cNvCxnSpPr>
          <p:nvPr/>
        </p:nvCxnSpPr>
        <p:spPr>
          <a:xfrm rot="5400000" flipH="1" flipV="1">
            <a:off x="1233203" y="1934819"/>
            <a:ext cx="807973" cy="744088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>
            <a:stCxn id="10" idx="2"/>
            <a:endCxn id="15" idx="0"/>
          </p:cNvCxnSpPr>
          <p:nvPr/>
        </p:nvCxnSpPr>
        <p:spPr>
          <a:xfrm>
            <a:off x="4477996" y="2798278"/>
            <a:ext cx="2" cy="43537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920305" y="2710846"/>
            <a:ext cx="108892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881439" y="2490501"/>
            <a:ext cx="1193114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4:2:0 to 4:4:4</a:t>
            </a:r>
            <a:endParaRPr lang="en-US" sz="1400" dirty="0"/>
          </a:p>
        </p:txBody>
      </p:sp>
      <p:cxnSp>
        <p:nvCxnSpPr>
          <p:cNvPr id="11" name="Straight Arrow Connector 10"/>
          <p:cNvCxnSpPr>
            <a:stCxn id="5" idx="3"/>
            <a:endCxn id="10" idx="1"/>
          </p:cNvCxnSpPr>
          <p:nvPr/>
        </p:nvCxnSpPr>
        <p:spPr>
          <a:xfrm flipV="1">
            <a:off x="3086886" y="2644390"/>
            <a:ext cx="794553" cy="1648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009235" y="3804338"/>
            <a:ext cx="1077651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Y</a:t>
            </a:r>
            <a:r>
              <a:rPr lang="en-US" sz="1400" baseline="30000" dirty="0" err="1" smtClean="0"/>
              <a:t>’</a:t>
            </a:r>
            <a:r>
              <a:rPr lang="en-US" sz="1400" baseline="-25000" dirty="0" err="1" smtClean="0"/>
              <a:t>low</a:t>
            </a:r>
            <a:r>
              <a:rPr lang="en-US" sz="1400" dirty="0" smtClean="0"/>
              <a:t>= 64</a:t>
            </a:r>
          </a:p>
          <a:p>
            <a:r>
              <a:rPr lang="en-US" sz="1400" dirty="0" err="1" smtClean="0"/>
              <a:t>Y</a:t>
            </a:r>
            <a:r>
              <a:rPr lang="en-US" sz="1400" baseline="30000" dirty="0" err="1" smtClean="0"/>
              <a:t>’</a:t>
            </a:r>
            <a:r>
              <a:rPr lang="en-US" sz="1400" baseline="-25000" dirty="0" err="1" smtClean="0"/>
              <a:t>mid</a:t>
            </a:r>
            <a:r>
              <a:rPr lang="en-US" sz="1400" dirty="0" smtClean="0"/>
              <a:t>=512</a:t>
            </a:r>
          </a:p>
          <a:p>
            <a:r>
              <a:rPr lang="en-US" sz="1400" dirty="0" err="1" smtClean="0"/>
              <a:t>Y</a:t>
            </a:r>
            <a:r>
              <a:rPr lang="en-US" sz="1400" baseline="30000" dirty="0" err="1" smtClean="0"/>
              <a:t>’</a:t>
            </a:r>
            <a:r>
              <a:rPr lang="en-US" sz="1400" baseline="-25000" dirty="0" err="1" smtClean="0"/>
              <a:t>high</a:t>
            </a:r>
            <a:r>
              <a:rPr lang="en-US" sz="1400" dirty="0" smtClean="0"/>
              <a:t>=940</a:t>
            </a:r>
            <a:endParaRPr lang="en-US" sz="1400" dirty="0"/>
          </a:p>
        </p:txBody>
      </p:sp>
      <p:cxnSp>
        <p:nvCxnSpPr>
          <p:cNvPr id="13" name="Straight Arrow Connector 12"/>
          <p:cNvCxnSpPr>
            <a:stCxn id="12" idx="3"/>
            <a:endCxn id="14" idx="1"/>
          </p:cNvCxnSpPr>
          <p:nvPr/>
        </p:nvCxnSpPr>
        <p:spPr>
          <a:xfrm>
            <a:off x="3086886" y="4173670"/>
            <a:ext cx="1391110" cy="1042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477996" y="3999431"/>
            <a:ext cx="783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Y</a:t>
            </a:r>
            <a:r>
              <a:rPr lang="en-US" baseline="30000" dirty="0" err="1" smtClean="0"/>
              <a:t>’</a:t>
            </a:r>
            <a:r>
              <a:rPr lang="en-US" baseline="-25000" dirty="0" err="1" smtClean="0"/>
              <a:t>mid</a:t>
            </a:r>
            <a:endParaRPr lang="en-US" baseline="-25000" dirty="0"/>
          </a:p>
        </p:txBody>
      </p:sp>
      <p:sp>
        <p:nvSpPr>
          <p:cNvPr id="15" name="TextBox 14"/>
          <p:cNvSpPr txBox="1"/>
          <p:nvPr/>
        </p:nvSpPr>
        <p:spPr>
          <a:xfrm>
            <a:off x="4078655" y="3233651"/>
            <a:ext cx="798685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Y’Cb’Cr</a:t>
            </a:r>
            <a:r>
              <a:rPr lang="en-US" sz="1400" dirty="0" smtClean="0"/>
              <a:t>’ </a:t>
            </a:r>
          </a:p>
          <a:p>
            <a:r>
              <a:rPr lang="en-US" sz="1400" dirty="0" smtClean="0"/>
              <a:t>to XYZ</a:t>
            </a:r>
            <a:endParaRPr lang="en-US" sz="1400" dirty="0"/>
          </a:p>
        </p:txBody>
      </p:sp>
      <p:grpSp>
        <p:nvGrpSpPr>
          <p:cNvPr id="16" name="Group 15"/>
          <p:cNvGrpSpPr/>
          <p:nvPr/>
        </p:nvGrpSpPr>
        <p:grpSpPr>
          <a:xfrm>
            <a:off x="5520757" y="3113726"/>
            <a:ext cx="1135382" cy="769601"/>
            <a:chOff x="4618506" y="3976272"/>
            <a:chExt cx="1135382" cy="769601"/>
          </a:xfrm>
        </p:grpSpPr>
        <p:sp>
          <p:nvSpPr>
            <p:cNvPr id="17" name="Decision 16"/>
            <p:cNvSpPr/>
            <p:nvPr/>
          </p:nvSpPr>
          <p:spPr>
            <a:xfrm>
              <a:off x="4618506" y="3976272"/>
              <a:ext cx="1089706" cy="769601"/>
            </a:xfrm>
            <a:prstGeom prst="flowChartDecision">
              <a:avLst/>
            </a:prstGeom>
            <a:solidFill>
              <a:srgbClr val="FFFFFF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663408" y="4158520"/>
              <a:ext cx="109048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Y &gt; </a:t>
              </a:r>
              <a:r>
                <a:rPr lang="en-US" sz="1400" dirty="0" err="1" smtClean="0"/>
                <a:t>Y</a:t>
              </a:r>
              <a:r>
                <a:rPr lang="en-US" sz="1400" baseline="-25000" dirty="0" err="1" smtClean="0"/>
                <a:t>ref</a:t>
              </a:r>
              <a:endParaRPr lang="en-US" sz="1400" baseline="-25000" dirty="0" smtClean="0"/>
            </a:p>
            <a:p>
              <a:pPr algn="ctr"/>
              <a:r>
                <a:rPr lang="en-US" sz="1400" dirty="0"/>
                <a:t>?</a:t>
              </a:r>
            </a:p>
          </p:txBody>
        </p:sp>
      </p:grpSp>
      <p:cxnSp>
        <p:nvCxnSpPr>
          <p:cNvPr id="19" name="Straight Arrow Connector 18"/>
          <p:cNvCxnSpPr>
            <a:stCxn id="15" idx="3"/>
            <a:endCxn id="17" idx="1"/>
          </p:cNvCxnSpPr>
          <p:nvPr/>
        </p:nvCxnSpPr>
        <p:spPr>
          <a:xfrm>
            <a:off x="4877340" y="3495261"/>
            <a:ext cx="643417" cy="32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829476" y="3346969"/>
            <a:ext cx="1731940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Y</a:t>
            </a:r>
            <a:r>
              <a:rPr lang="en-US" sz="1400" baseline="30000" dirty="0" err="1" smtClean="0"/>
              <a:t>’</a:t>
            </a:r>
            <a:r>
              <a:rPr lang="en-US" sz="1400" baseline="-25000" dirty="0" err="1" smtClean="0"/>
              <a:t>mid</a:t>
            </a:r>
            <a:r>
              <a:rPr lang="en-US" sz="1400" dirty="0" smtClean="0"/>
              <a:t>= (</a:t>
            </a:r>
            <a:r>
              <a:rPr lang="en-US" sz="1400" dirty="0" err="1" smtClean="0"/>
              <a:t>Y</a:t>
            </a:r>
            <a:r>
              <a:rPr lang="en-US" sz="1400" baseline="30000" dirty="0" err="1" smtClean="0"/>
              <a:t>’</a:t>
            </a:r>
            <a:r>
              <a:rPr lang="en-US" sz="1400" baseline="-25000" dirty="0" err="1" smtClean="0"/>
              <a:t>high</a:t>
            </a:r>
            <a:r>
              <a:rPr lang="en-US" sz="1400" baseline="-25000" dirty="0" smtClean="0"/>
              <a:t> </a:t>
            </a:r>
            <a:r>
              <a:rPr lang="en-US" sz="1400" dirty="0" smtClean="0"/>
              <a:t>+ </a:t>
            </a:r>
            <a:r>
              <a:rPr lang="en-US" sz="1400" dirty="0" err="1" smtClean="0"/>
              <a:t>Y</a:t>
            </a:r>
            <a:r>
              <a:rPr lang="en-US" sz="1400" baseline="30000" dirty="0" err="1" smtClean="0"/>
              <a:t>’</a:t>
            </a:r>
            <a:r>
              <a:rPr lang="en-US" sz="1400" baseline="-25000" dirty="0" err="1" smtClean="0"/>
              <a:t>low</a:t>
            </a:r>
            <a:r>
              <a:rPr lang="en-US" sz="1400" dirty="0" smtClean="0"/>
              <a:t>)/2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566047" y="2403070"/>
            <a:ext cx="999126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Y</a:t>
            </a:r>
            <a:r>
              <a:rPr lang="en-US" sz="1400" baseline="30000" dirty="0" err="1" smtClean="0"/>
              <a:t>’</a:t>
            </a:r>
            <a:r>
              <a:rPr lang="en-US" sz="1400" baseline="-25000" dirty="0" err="1" smtClean="0"/>
              <a:t>high</a:t>
            </a:r>
            <a:r>
              <a:rPr lang="en-US" sz="1400" baseline="-25000" dirty="0" smtClean="0"/>
              <a:t> </a:t>
            </a:r>
            <a:r>
              <a:rPr lang="en-US" sz="1400" dirty="0" smtClean="0"/>
              <a:t>=</a:t>
            </a:r>
            <a:r>
              <a:rPr lang="en-US" sz="1400" dirty="0" err="1" smtClean="0"/>
              <a:t>Y</a:t>
            </a:r>
            <a:r>
              <a:rPr lang="en-US" sz="1400" baseline="30000" dirty="0" err="1" smtClean="0"/>
              <a:t>’</a:t>
            </a:r>
            <a:r>
              <a:rPr lang="en-US" sz="1400" baseline="-25000" dirty="0" err="1" smtClean="0"/>
              <a:t>mid</a:t>
            </a:r>
            <a:endParaRPr lang="en-US" sz="1400" dirty="0" smtClean="0"/>
          </a:p>
        </p:txBody>
      </p:sp>
      <p:sp>
        <p:nvSpPr>
          <p:cNvPr id="22" name="TextBox 21"/>
          <p:cNvSpPr txBox="1"/>
          <p:nvPr/>
        </p:nvSpPr>
        <p:spPr>
          <a:xfrm>
            <a:off x="5565659" y="4368764"/>
            <a:ext cx="999126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Y</a:t>
            </a:r>
            <a:r>
              <a:rPr lang="en-US" sz="1400" baseline="30000" dirty="0" err="1" smtClean="0"/>
              <a:t>’</a:t>
            </a:r>
            <a:r>
              <a:rPr lang="en-US" sz="1400" baseline="-25000" dirty="0" err="1" smtClean="0"/>
              <a:t>low</a:t>
            </a:r>
            <a:r>
              <a:rPr lang="en-US" sz="1400" baseline="-25000" dirty="0" smtClean="0"/>
              <a:t> </a:t>
            </a:r>
            <a:r>
              <a:rPr lang="en-US" sz="1400" dirty="0" smtClean="0"/>
              <a:t>=</a:t>
            </a:r>
            <a:r>
              <a:rPr lang="en-US" sz="1400" dirty="0" err="1" smtClean="0"/>
              <a:t>Y</a:t>
            </a:r>
            <a:r>
              <a:rPr lang="en-US" sz="1400" baseline="30000" dirty="0" err="1" smtClean="0"/>
              <a:t>’</a:t>
            </a:r>
            <a:r>
              <a:rPr lang="en-US" sz="1400" baseline="-25000" dirty="0" err="1" smtClean="0"/>
              <a:t>mid</a:t>
            </a:r>
            <a:endParaRPr lang="en-US" sz="1400" dirty="0" smtClean="0"/>
          </a:p>
        </p:txBody>
      </p:sp>
      <p:sp>
        <p:nvSpPr>
          <p:cNvPr id="23" name="TextBox 22"/>
          <p:cNvSpPr txBox="1"/>
          <p:nvPr/>
        </p:nvSpPr>
        <p:spPr>
          <a:xfrm>
            <a:off x="5614931" y="2710847"/>
            <a:ext cx="6671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Yes</a:t>
            </a:r>
            <a:endParaRPr lang="en-US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5719362" y="3958923"/>
            <a:ext cx="6671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No</a:t>
            </a:r>
            <a:endParaRPr lang="en-US" sz="1400" dirty="0"/>
          </a:p>
        </p:txBody>
      </p:sp>
      <p:cxnSp>
        <p:nvCxnSpPr>
          <p:cNvPr id="25" name="Straight Arrow Connector 24"/>
          <p:cNvCxnSpPr>
            <a:stCxn id="17" idx="0"/>
            <a:endCxn id="21" idx="2"/>
          </p:cNvCxnSpPr>
          <p:nvPr/>
        </p:nvCxnSpPr>
        <p:spPr>
          <a:xfrm flipV="1">
            <a:off x="6065610" y="2710847"/>
            <a:ext cx="0" cy="40287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17" idx="2"/>
            <a:endCxn id="22" idx="0"/>
          </p:cNvCxnSpPr>
          <p:nvPr/>
        </p:nvCxnSpPr>
        <p:spPr>
          <a:xfrm flipH="1">
            <a:off x="6065222" y="3883327"/>
            <a:ext cx="388" cy="48543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Elbow Connector 26"/>
          <p:cNvCxnSpPr>
            <a:stCxn id="21" idx="3"/>
            <a:endCxn id="20" idx="0"/>
          </p:cNvCxnSpPr>
          <p:nvPr/>
        </p:nvCxnSpPr>
        <p:spPr>
          <a:xfrm>
            <a:off x="6565173" y="2556959"/>
            <a:ext cx="1130273" cy="790010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Elbow Connector 27"/>
          <p:cNvCxnSpPr>
            <a:stCxn id="22" idx="3"/>
            <a:endCxn id="20" idx="2"/>
          </p:cNvCxnSpPr>
          <p:nvPr/>
        </p:nvCxnSpPr>
        <p:spPr>
          <a:xfrm flipV="1">
            <a:off x="6564785" y="3654746"/>
            <a:ext cx="1130661" cy="867907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Elbow Connector 28"/>
          <p:cNvCxnSpPr>
            <a:stCxn id="20" idx="3"/>
            <a:endCxn id="30" idx="3"/>
          </p:cNvCxnSpPr>
          <p:nvPr/>
        </p:nvCxnSpPr>
        <p:spPr>
          <a:xfrm flipH="1">
            <a:off x="5022849" y="3500858"/>
            <a:ext cx="3538567" cy="1560484"/>
          </a:xfrm>
          <a:prstGeom prst="bentConnector3">
            <a:avLst>
              <a:gd name="adj1" fmla="val -646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Decision 29"/>
          <p:cNvSpPr/>
          <p:nvPr/>
        </p:nvSpPr>
        <p:spPr>
          <a:xfrm>
            <a:off x="3933143" y="4676541"/>
            <a:ext cx="1089706" cy="769601"/>
          </a:xfrm>
          <a:prstGeom prst="flowChartDecision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1" name="Straight Arrow Connector 30"/>
          <p:cNvCxnSpPr>
            <a:stCxn id="30" idx="0"/>
            <a:endCxn id="15" idx="2"/>
          </p:cNvCxnSpPr>
          <p:nvPr/>
        </p:nvCxnSpPr>
        <p:spPr>
          <a:xfrm flipV="1">
            <a:off x="4477996" y="3756871"/>
            <a:ext cx="2" cy="91967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3933143" y="4878978"/>
            <a:ext cx="10904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 smtClean="0"/>
              <a:t>Y</a:t>
            </a:r>
            <a:r>
              <a:rPr lang="en-US" sz="1400" baseline="30000" dirty="0" err="1" smtClean="0"/>
              <a:t>’</a:t>
            </a:r>
            <a:r>
              <a:rPr lang="en-US" sz="1400" baseline="-25000" dirty="0" err="1" smtClean="0"/>
              <a:t>high</a:t>
            </a:r>
            <a:r>
              <a:rPr lang="en-US" sz="1400" baseline="-25000" dirty="0" smtClean="0"/>
              <a:t> </a:t>
            </a:r>
            <a:r>
              <a:rPr lang="en-US" sz="1400" dirty="0" smtClean="0"/>
              <a:t>&gt;  </a:t>
            </a:r>
            <a:r>
              <a:rPr lang="en-US" sz="1400" dirty="0" err="1" smtClean="0"/>
              <a:t>Y</a:t>
            </a:r>
            <a:r>
              <a:rPr lang="en-US" sz="1400" baseline="30000" dirty="0" err="1" smtClean="0"/>
              <a:t>’</a:t>
            </a:r>
            <a:r>
              <a:rPr lang="en-US" sz="1400" baseline="-25000" dirty="0" err="1" smtClean="0"/>
              <a:t>low</a:t>
            </a:r>
            <a:endParaRPr lang="en-US" sz="1400" baseline="-25000" dirty="0" smtClean="0"/>
          </a:p>
          <a:p>
            <a:pPr algn="ctr"/>
            <a:r>
              <a:rPr lang="en-US" sz="1400" dirty="0"/>
              <a:t>?</a:t>
            </a:r>
          </a:p>
        </p:txBody>
      </p:sp>
      <p:cxnSp>
        <p:nvCxnSpPr>
          <p:cNvPr id="33" name="Straight Arrow Connector 32"/>
          <p:cNvCxnSpPr/>
          <p:nvPr/>
        </p:nvCxnSpPr>
        <p:spPr>
          <a:xfrm flipH="1">
            <a:off x="352293" y="5061342"/>
            <a:ext cx="3580853" cy="330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4459071" y="2751856"/>
            <a:ext cx="5600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/>
              <a:t>4:4:4 </a:t>
            </a:r>
          </a:p>
          <a:p>
            <a:r>
              <a:rPr lang="en-US" sz="1200" dirty="0" err="1" smtClean="0"/>
              <a:t>Cb’Cr</a:t>
            </a:r>
            <a:r>
              <a:rPr lang="en-US" sz="1200" dirty="0" smtClean="0"/>
              <a:t>’ </a:t>
            </a:r>
            <a:endParaRPr lang="en-US" sz="1200" dirty="0"/>
          </a:p>
        </p:txBody>
      </p:sp>
      <p:sp>
        <p:nvSpPr>
          <p:cNvPr id="35" name="TextBox 34"/>
          <p:cNvSpPr txBox="1"/>
          <p:nvPr/>
        </p:nvSpPr>
        <p:spPr>
          <a:xfrm>
            <a:off x="3610130" y="4151292"/>
            <a:ext cx="7833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Init</a:t>
            </a:r>
            <a:r>
              <a:rPr lang="en-US" sz="1400" dirty="0" smtClean="0"/>
              <a:t> </a:t>
            </a:r>
            <a:r>
              <a:rPr lang="en-US" sz="1400" dirty="0" err="1" smtClean="0"/>
              <a:t>Y</a:t>
            </a:r>
            <a:r>
              <a:rPr lang="en-US" sz="1400" baseline="30000" dirty="0" err="1" smtClean="0"/>
              <a:t>’</a:t>
            </a:r>
            <a:r>
              <a:rPr lang="en-US" sz="1400" baseline="-25000" dirty="0" err="1" smtClean="0"/>
              <a:t>mid</a:t>
            </a:r>
            <a:endParaRPr lang="en-US" sz="1400" baseline="-25000" dirty="0"/>
          </a:p>
        </p:txBody>
      </p:sp>
      <p:cxnSp>
        <p:nvCxnSpPr>
          <p:cNvPr id="36" name="Curved Connector 35"/>
          <p:cNvCxnSpPr>
            <a:stCxn id="4" idx="3"/>
          </p:cNvCxnSpPr>
          <p:nvPr/>
        </p:nvCxnSpPr>
        <p:spPr>
          <a:xfrm>
            <a:off x="3202347" y="1902876"/>
            <a:ext cx="2743468" cy="1330776"/>
          </a:xfrm>
          <a:prstGeom prst="curvedConnector3">
            <a:avLst>
              <a:gd name="adj1" fmla="val 72553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6437799" y="5061341"/>
            <a:ext cx="783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Y</a:t>
            </a:r>
            <a:r>
              <a:rPr lang="en-US" baseline="30000" dirty="0" err="1" smtClean="0"/>
              <a:t>’</a:t>
            </a:r>
            <a:r>
              <a:rPr lang="en-US" baseline="-25000" dirty="0" err="1" smtClean="0"/>
              <a:t>mid</a:t>
            </a:r>
            <a:endParaRPr lang="en-US" baseline="-25000" dirty="0"/>
          </a:p>
        </p:txBody>
      </p:sp>
      <p:sp>
        <p:nvSpPr>
          <p:cNvPr id="38" name="TextBox 37"/>
          <p:cNvSpPr txBox="1"/>
          <p:nvPr/>
        </p:nvSpPr>
        <p:spPr>
          <a:xfrm>
            <a:off x="1960672" y="4445708"/>
            <a:ext cx="2031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/>
              <a:t>Initial settings </a:t>
            </a:r>
            <a:br>
              <a:rPr lang="en-US" sz="1200" i="1" dirty="0" smtClean="0"/>
            </a:br>
            <a:r>
              <a:rPr lang="en-US" sz="1200" i="1" dirty="0" smtClean="0"/>
              <a:t>(for 10-bit legal range)</a:t>
            </a:r>
            <a:endParaRPr lang="en-US" sz="1200" i="1" dirty="0"/>
          </a:p>
        </p:txBody>
      </p:sp>
      <p:sp>
        <p:nvSpPr>
          <p:cNvPr id="39" name="TextBox 38"/>
          <p:cNvSpPr txBox="1"/>
          <p:nvPr/>
        </p:nvSpPr>
        <p:spPr>
          <a:xfrm>
            <a:off x="5074553" y="3435005"/>
            <a:ext cx="5403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</a:t>
            </a:r>
            <a:endParaRPr lang="en-US" baseline="-25000" dirty="0"/>
          </a:p>
        </p:txBody>
      </p:sp>
      <p:sp>
        <p:nvSpPr>
          <p:cNvPr id="40" name="TextBox 39"/>
          <p:cNvSpPr txBox="1"/>
          <p:nvPr/>
        </p:nvSpPr>
        <p:spPr>
          <a:xfrm>
            <a:off x="4423430" y="4389113"/>
            <a:ext cx="6671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Yes</a:t>
            </a:r>
            <a:endParaRPr lang="en-US" sz="1400" dirty="0"/>
          </a:p>
        </p:txBody>
      </p:sp>
      <p:sp>
        <p:nvSpPr>
          <p:cNvPr id="41" name="TextBox 40"/>
          <p:cNvSpPr txBox="1"/>
          <p:nvPr/>
        </p:nvSpPr>
        <p:spPr>
          <a:xfrm>
            <a:off x="3658854" y="5051809"/>
            <a:ext cx="667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No</a:t>
            </a:r>
          </a:p>
          <a:p>
            <a:r>
              <a:rPr lang="en-US" sz="1400" i="1" dirty="0" smtClean="0"/>
              <a:t>Exit</a:t>
            </a:r>
            <a:endParaRPr lang="en-US" sz="1400" i="1" dirty="0"/>
          </a:p>
        </p:txBody>
      </p:sp>
      <p:sp>
        <p:nvSpPr>
          <p:cNvPr id="42" name="TextBox 41"/>
          <p:cNvSpPr txBox="1"/>
          <p:nvPr/>
        </p:nvSpPr>
        <p:spPr>
          <a:xfrm>
            <a:off x="488763" y="2665195"/>
            <a:ext cx="12490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Input RGB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128166" y="5091424"/>
            <a:ext cx="2713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Output 4:2:0 </a:t>
            </a:r>
            <a:r>
              <a:rPr lang="en-US" dirty="0" err="1" smtClean="0"/>
              <a:t>Y’Cb’Cr</a:t>
            </a:r>
            <a:r>
              <a:rPr lang="en-US" dirty="0" smtClean="0"/>
              <a:t>’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701602" y="4727935"/>
            <a:ext cx="1522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f</a:t>
            </a:r>
            <a:r>
              <a:rPr lang="en-US" i="1" dirty="0" smtClean="0"/>
              <a:t>inal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baseline="30000" dirty="0" err="1" smtClean="0"/>
              <a:t>’</a:t>
            </a:r>
            <a:r>
              <a:rPr lang="en-US" baseline="-25000" dirty="0" err="1" smtClean="0"/>
              <a:t>mid</a:t>
            </a:r>
            <a:endParaRPr lang="en-US" baseline="-25000" dirty="0"/>
          </a:p>
        </p:txBody>
      </p:sp>
      <p:sp>
        <p:nvSpPr>
          <p:cNvPr id="45" name="Freeform 44"/>
          <p:cNvSpPr/>
          <p:nvPr/>
        </p:nvSpPr>
        <p:spPr>
          <a:xfrm>
            <a:off x="390004" y="2668571"/>
            <a:ext cx="3040517" cy="1975309"/>
          </a:xfrm>
          <a:custGeom>
            <a:avLst/>
            <a:gdLst>
              <a:gd name="connsiteX0" fmla="*/ 3040517 w 3040517"/>
              <a:gd name="connsiteY0" fmla="*/ 0 h 1975309"/>
              <a:gd name="connsiteX1" fmla="*/ 3040517 w 3040517"/>
              <a:gd name="connsiteY1" fmla="*/ 705467 h 1975309"/>
              <a:gd name="connsiteX2" fmla="*/ 885214 w 3040517"/>
              <a:gd name="connsiteY2" fmla="*/ 705467 h 1975309"/>
              <a:gd name="connsiteX3" fmla="*/ 910872 w 3040517"/>
              <a:gd name="connsiteY3" fmla="*/ 1975309 h 1975309"/>
              <a:gd name="connsiteX4" fmla="*/ 0 w 3040517"/>
              <a:gd name="connsiteY4" fmla="*/ 1975309 h 1975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40517" h="1975309">
                <a:moveTo>
                  <a:pt x="3040517" y="0"/>
                </a:moveTo>
                <a:lnTo>
                  <a:pt x="3040517" y="705467"/>
                </a:lnTo>
                <a:lnTo>
                  <a:pt x="885214" y="705467"/>
                </a:lnTo>
                <a:lnTo>
                  <a:pt x="910872" y="1975309"/>
                </a:lnTo>
                <a:lnTo>
                  <a:pt x="0" y="1975309"/>
                </a:lnTo>
              </a:path>
            </a:pathLst>
          </a:custGeom>
          <a:ln>
            <a:headEnd type="none"/>
            <a:tailEnd type="arrow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488763" y="4307208"/>
            <a:ext cx="7477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Cb’Cr</a:t>
            </a:r>
            <a:r>
              <a:rPr lang="en-US" dirty="0" smtClean="0"/>
              <a:t>’</a:t>
            </a:r>
            <a:endParaRPr lang="en-US" dirty="0"/>
          </a:p>
        </p:txBody>
      </p:sp>
      <p:sp>
        <p:nvSpPr>
          <p:cNvPr id="47" name="Rectangle 46"/>
          <p:cNvSpPr/>
          <p:nvPr/>
        </p:nvSpPr>
        <p:spPr>
          <a:xfrm>
            <a:off x="3610128" y="1795155"/>
            <a:ext cx="5285624" cy="3779875"/>
          </a:xfrm>
          <a:prstGeom prst="rect">
            <a:avLst/>
          </a:prstGeom>
          <a:noFill/>
          <a:ln>
            <a:solidFill>
              <a:srgbClr val="00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/>
          <p:cNvSpPr txBox="1"/>
          <p:nvPr/>
        </p:nvSpPr>
        <p:spPr>
          <a:xfrm>
            <a:off x="5877157" y="1768322"/>
            <a:ext cx="30185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i="1" dirty="0" smtClean="0"/>
              <a:t>Y’ binary tree branch adjustment loop</a:t>
            </a:r>
          </a:p>
          <a:p>
            <a:pPr algn="r"/>
            <a:r>
              <a:rPr lang="en-US" sz="1400" i="1" dirty="0" smtClean="0"/>
              <a:t>Iterations=</a:t>
            </a:r>
            <a:r>
              <a:rPr lang="en-US" sz="1400" i="1" dirty="0" err="1" smtClean="0"/>
              <a:t>BitDepth_Y</a:t>
            </a:r>
            <a:endParaRPr lang="en-US" sz="1400" i="1" dirty="0"/>
          </a:p>
        </p:txBody>
      </p:sp>
      <p:sp>
        <p:nvSpPr>
          <p:cNvPr id="49" name="TextBox 48"/>
          <p:cNvSpPr txBox="1"/>
          <p:nvPr/>
        </p:nvSpPr>
        <p:spPr>
          <a:xfrm>
            <a:off x="6164066" y="2751855"/>
            <a:ext cx="8927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/>
              <a:t>c</a:t>
            </a:r>
            <a:r>
              <a:rPr lang="en-US" sz="1000" i="1" dirty="0" smtClean="0"/>
              <a:t>hoose lower interval </a:t>
            </a:r>
            <a:endParaRPr lang="en-US" sz="1000" i="1" dirty="0"/>
          </a:p>
        </p:txBody>
      </p:sp>
      <p:sp>
        <p:nvSpPr>
          <p:cNvPr id="50" name="TextBox 49"/>
          <p:cNvSpPr txBox="1"/>
          <p:nvPr/>
        </p:nvSpPr>
        <p:spPr>
          <a:xfrm>
            <a:off x="6164066" y="3946743"/>
            <a:ext cx="8927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/>
              <a:t>c</a:t>
            </a:r>
            <a:r>
              <a:rPr lang="en-US" sz="1000" i="1" dirty="0" smtClean="0"/>
              <a:t>hoose upper interval </a:t>
            </a:r>
            <a:endParaRPr lang="en-US" sz="1000" i="1" dirty="0"/>
          </a:p>
        </p:txBody>
      </p:sp>
      <p:sp>
        <p:nvSpPr>
          <p:cNvPr id="51" name="TextBox 50"/>
          <p:cNvSpPr txBox="1"/>
          <p:nvPr/>
        </p:nvSpPr>
        <p:spPr>
          <a:xfrm>
            <a:off x="35283" y="3246664"/>
            <a:ext cx="13326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err="1" smtClean="0">
                <a:solidFill>
                  <a:srgbClr val="FF0000"/>
                </a:solidFill>
              </a:rPr>
              <a:t>Cb,Cr</a:t>
            </a:r>
            <a:r>
              <a:rPr lang="en-US" i="1" dirty="0" smtClean="0">
                <a:solidFill>
                  <a:srgbClr val="FF0000"/>
                </a:solidFill>
              </a:rPr>
              <a:t> are not altered (~preserve hue)</a:t>
            </a:r>
            <a:endParaRPr lang="en-US" i="1" dirty="0">
              <a:solidFill>
                <a:srgbClr val="FF0000"/>
              </a:solidFill>
            </a:endParaRPr>
          </a:p>
        </p:txBody>
      </p:sp>
      <p:cxnSp>
        <p:nvCxnSpPr>
          <p:cNvPr id="52" name="Straight Arrow Connector 51"/>
          <p:cNvCxnSpPr/>
          <p:nvPr/>
        </p:nvCxnSpPr>
        <p:spPr>
          <a:xfrm>
            <a:off x="785226" y="4184097"/>
            <a:ext cx="135079" cy="20501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25062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2100" y="20639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HDRTools</a:t>
            </a:r>
            <a:r>
              <a:rPr lang="en-US" dirty="0" smtClean="0"/>
              <a:t> activation of micro re-grading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511299"/>
          </a:xfrm>
        </p:spPr>
        <p:txBody>
          <a:bodyPr/>
          <a:lstStyle/>
          <a:p>
            <a:r>
              <a:rPr lang="en-US" dirty="0" err="1"/>
              <a:t>ClosedLoopConversion</a:t>
            </a:r>
            <a:r>
              <a:rPr lang="en-US" dirty="0" smtClean="0"/>
              <a:t>=</a:t>
            </a:r>
            <a:r>
              <a:rPr lang="en-US" dirty="0"/>
              <a:t>6</a:t>
            </a:r>
            <a:endParaRPr lang="en-US" dirty="0" smtClean="0"/>
          </a:p>
          <a:p>
            <a:r>
              <a:rPr lang="en-US" dirty="0" err="1" smtClean="0"/>
              <a:t>ClosedLoopIterations</a:t>
            </a:r>
            <a:r>
              <a:rPr lang="en-US" dirty="0"/>
              <a:t>=10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8100" y="3111500"/>
            <a:ext cx="6172200" cy="286207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892300" y="5967738"/>
            <a:ext cx="952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original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013200" y="5967738"/>
            <a:ext cx="130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decoded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740400" y="5973572"/>
            <a:ext cx="1739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Micro re-graded &amp; decoded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45914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Micro</a:t>
            </a:r>
            <a:r>
              <a:rPr lang="en-US" dirty="0"/>
              <a:t> </a:t>
            </a:r>
            <a:r>
              <a:rPr lang="en-US" dirty="0" smtClean="0"/>
              <a:t>re-grading through </a:t>
            </a:r>
            <a:r>
              <a:rPr lang="en-US" dirty="0" err="1" smtClean="0"/>
              <a:t>luma</a:t>
            </a:r>
            <a:r>
              <a:rPr lang="en-US" dirty="0" smtClean="0"/>
              <a:t> adjustment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Ideally, colorist would (macro) re-grade content (scene by scene or across program span for consistency</a:t>
            </a:r>
            <a:r>
              <a:rPr lang="en-US" dirty="0" smtClean="0"/>
              <a:t>) that has gone through RGB-&gt;4:2:0 </a:t>
            </a:r>
            <a:r>
              <a:rPr lang="en-US" dirty="0" err="1" smtClean="0"/>
              <a:t>YCbCr</a:t>
            </a:r>
            <a:r>
              <a:rPr lang="en-US" dirty="0" smtClean="0"/>
              <a:t> + compression chain </a:t>
            </a:r>
            <a:r>
              <a:rPr lang="en-US" dirty="0"/>
              <a:t>in order to stay within monitor </a:t>
            </a:r>
            <a:r>
              <a:rPr lang="en-US" dirty="0" smtClean="0"/>
              <a:t>(ST 2086) and</a:t>
            </a:r>
            <a:r>
              <a:rPr lang="en-US" dirty="0"/>
              <a:t>/or signal container </a:t>
            </a:r>
            <a:r>
              <a:rPr lang="en-US" dirty="0" smtClean="0"/>
              <a:t>(</a:t>
            </a:r>
            <a:r>
              <a:rPr lang="en-US" dirty="0" err="1" smtClean="0"/>
              <a:t>video_full_range_flag</a:t>
            </a:r>
            <a:r>
              <a:rPr lang="en-US" dirty="0" smtClean="0"/>
              <a:t>=0 VUI) limits.</a:t>
            </a:r>
          </a:p>
          <a:p>
            <a:r>
              <a:rPr lang="en-US" dirty="0" smtClean="0"/>
              <a:t>This process however would potentially entail unlimited re-grade-to-encode iterations.</a:t>
            </a:r>
            <a:endParaRPr lang="en-US" dirty="0"/>
          </a:p>
          <a:p>
            <a:r>
              <a:rPr lang="en-US" dirty="0" smtClean="0"/>
              <a:t>As a last step, micro re-grading alters Y’ on a pixel-basis, but leaves </a:t>
            </a:r>
            <a:r>
              <a:rPr lang="en-US" dirty="0" err="1" smtClean="0"/>
              <a:t>Cb</a:t>
            </a:r>
            <a:r>
              <a:rPr lang="en-US" dirty="0" smtClean="0"/>
              <a:t>’,Cr’ intact in an attempt to maintain hue</a:t>
            </a:r>
            <a:r>
              <a:rPr lang="en-US" dirty="0"/>
              <a:t> </a:t>
            </a:r>
            <a:r>
              <a:rPr lang="en-US" dirty="0" smtClean="0"/>
              <a:t>(avoid clipping of RGB to wrong color).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91369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Encoding parameters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Essential: </a:t>
            </a:r>
          </a:p>
          <a:p>
            <a:pPr lvl="1"/>
            <a:r>
              <a:rPr lang="en-US" dirty="0" smtClean="0"/>
              <a:t>Chroma </a:t>
            </a:r>
            <a:r>
              <a:rPr lang="en-US" dirty="0" err="1" smtClean="0"/>
              <a:t>Qp</a:t>
            </a:r>
            <a:r>
              <a:rPr lang="en-US" dirty="0" smtClean="0"/>
              <a:t> offset: -6 for </a:t>
            </a:r>
            <a:r>
              <a:rPr lang="en-US" dirty="0" err="1" smtClean="0"/>
              <a:t>Cb</a:t>
            </a:r>
            <a:r>
              <a:rPr lang="en-US" dirty="0" smtClean="0"/>
              <a:t> and Cr. [likely update to Ericsson </a:t>
            </a:r>
            <a:r>
              <a:rPr lang="en-US" dirty="0" err="1" smtClean="0"/>
              <a:t>Qp</a:t>
            </a:r>
            <a:r>
              <a:rPr lang="en-US" dirty="0" smtClean="0"/>
              <a:t> formula: </a:t>
            </a:r>
            <a:r>
              <a:rPr lang="en-US" dirty="0" smtClean="0">
                <a:hlinkClick r:id="rId2"/>
              </a:rPr>
              <a:t>m37179</a:t>
            </a:r>
            <a:r>
              <a:rPr lang="en-US" dirty="0" smtClean="0"/>
              <a:t> and </a:t>
            </a:r>
            <a:r>
              <a:rPr lang="en-US" dirty="0" smtClean="0">
                <a:hlinkClick r:id="rId3"/>
              </a:rPr>
              <a:t>m37439</a:t>
            </a:r>
            <a:r>
              <a:rPr lang="en-US" dirty="0" smtClean="0"/>
              <a:t>]</a:t>
            </a:r>
          </a:p>
          <a:p>
            <a:pPr lvl="1"/>
            <a:r>
              <a:rPr lang="en-US" dirty="0" smtClean="0"/>
              <a:t>VUI and SEI</a:t>
            </a:r>
          </a:p>
          <a:p>
            <a:pPr lvl="1"/>
            <a:r>
              <a:rPr lang="en-US" dirty="0" smtClean="0"/>
              <a:t>CU-level quantization (64x64 to 8x8)</a:t>
            </a:r>
          </a:p>
          <a:p>
            <a:r>
              <a:rPr lang="en-US" dirty="0" smtClean="0"/>
              <a:t>Recommended:</a:t>
            </a:r>
          </a:p>
          <a:p>
            <a:pPr lvl="1"/>
            <a:r>
              <a:rPr lang="en-US" dirty="0" smtClean="0"/>
              <a:t>Use x265 (HM reference encoder does not have adaptive </a:t>
            </a:r>
            <a:r>
              <a:rPr lang="en-US" dirty="0" err="1" smtClean="0"/>
              <a:t>quantizer</a:t>
            </a:r>
            <a:r>
              <a:rPr lang="is-IS" dirty="0" smtClean="0"/>
              <a:t>… </a:t>
            </a:r>
            <a:r>
              <a:rPr lang="en-US" dirty="0" smtClean="0"/>
              <a:t>can make 50% difference in bitrate)</a:t>
            </a:r>
          </a:p>
          <a:p>
            <a:pPr lvl="1"/>
            <a:r>
              <a:rPr lang="en-US" dirty="0" err="1" smtClean="0"/>
              <a:t>aq_mode</a:t>
            </a:r>
            <a:r>
              <a:rPr lang="en-US" dirty="0" smtClean="0"/>
              <a:t> = 3 </a:t>
            </a:r>
            <a:r>
              <a:rPr lang="en-US" dirty="0"/>
              <a:t> (AQ enabled with auto-variance and bias to dark scenes</a:t>
            </a:r>
            <a:r>
              <a:rPr lang="en-US" dirty="0" smtClean="0"/>
              <a:t>) for best results in dark, flat picture regions most susceptible to noise and </a:t>
            </a:r>
            <a:r>
              <a:rPr lang="en-US" dirty="0" err="1" smtClean="0"/>
              <a:t>posterization</a:t>
            </a:r>
            <a:r>
              <a:rPr lang="en-US" dirty="0" smtClean="0"/>
              <a:t> in PQ/HLG signals.</a:t>
            </a:r>
          </a:p>
          <a:p>
            <a:pPr lvl="1"/>
            <a:r>
              <a:rPr lang="en-US" dirty="0" smtClean="0"/>
              <a:t>Will consider HEVC HM reference encoder in future as new adaptive </a:t>
            </a:r>
            <a:r>
              <a:rPr lang="en-US" dirty="0" err="1" smtClean="0"/>
              <a:t>quantizers</a:t>
            </a:r>
            <a:r>
              <a:rPr lang="en-US" dirty="0" smtClean="0"/>
              <a:t> (local </a:t>
            </a:r>
            <a:r>
              <a:rPr lang="en-US" dirty="0" err="1" smtClean="0"/>
              <a:t>Qp</a:t>
            </a:r>
            <a:r>
              <a:rPr lang="en-US" dirty="0" smtClean="0"/>
              <a:t>) are incorporated.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61145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Workflow </a:t>
            </a:r>
            <a:r>
              <a:rPr lang="en-US" dirty="0" smtClean="0"/>
              <a:t>precision</a:t>
            </a:r>
          </a:p>
          <a:p>
            <a:r>
              <a:rPr lang="en-US" dirty="0" smtClean="0"/>
              <a:t>Grading: managing color volume</a:t>
            </a:r>
          </a:p>
          <a:p>
            <a:pPr lvl="1"/>
            <a:r>
              <a:rPr lang="en-US" dirty="0" smtClean="0"/>
              <a:t>Esp. P3 within BT.2020</a:t>
            </a:r>
          </a:p>
          <a:p>
            <a:r>
              <a:rPr lang="en-US" dirty="0" smtClean="0"/>
              <a:t>Video conversion steps towards encoder input</a:t>
            </a:r>
          </a:p>
          <a:p>
            <a:pPr lvl="1"/>
            <a:r>
              <a:rPr lang="en-US" dirty="0" smtClean="0"/>
              <a:t>Overall goal: try to align with CE1 recommendations</a:t>
            </a:r>
          </a:p>
          <a:p>
            <a:pPr lvl="1"/>
            <a:r>
              <a:rPr lang="en-US" dirty="0" smtClean="0"/>
              <a:t>Linear to non-linear signal conversion precision</a:t>
            </a:r>
          </a:p>
          <a:p>
            <a:pPr lvl="1"/>
            <a:r>
              <a:rPr lang="en-US" dirty="0" smtClean="0"/>
              <a:t>Color space conversion from primaries to </a:t>
            </a:r>
            <a:r>
              <a:rPr lang="en-US" dirty="0" err="1" smtClean="0"/>
              <a:t>YCbCr</a:t>
            </a:r>
            <a:endParaRPr lang="en-US" dirty="0" smtClean="0"/>
          </a:p>
          <a:p>
            <a:pPr lvl="1"/>
            <a:r>
              <a:rPr lang="en-US" dirty="0" smtClean="0"/>
              <a:t>Chroma resampling from 4:4:4 to 4:2:0</a:t>
            </a:r>
          </a:p>
          <a:p>
            <a:pPr lvl="1"/>
            <a:r>
              <a:rPr lang="en-US" dirty="0" smtClean="0"/>
              <a:t>Pixel-wise micro re-grading color volume adjustment</a:t>
            </a:r>
          </a:p>
          <a:p>
            <a:r>
              <a:rPr lang="en-US" dirty="0" smtClean="0"/>
              <a:t>HEVC encoder parameters</a:t>
            </a:r>
          </a:p>
          <a:p>
            <a:pPr lvl="1"/>
            <a:r>
              <a:rPr lang="en-US" dirty="0" smtClean="0"/>
              <a:t>CE1 common conditions translated to x265.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9806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Workflow precision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explained in </a:t>
            </a:r>
            <a:r>
              <a:rPr lang="en-US" dirty="0" smtClean="0">
                <a:hlinkClick r:id="rId2"/>
              </a:rPr>
              <a:t>U0047</a:t>
            </a:r>
            <a:r>
              <a:rPr lang="en-US" dirty="0" smtClean="0"/>
              <a:t>, at least 24 bits of linear light precision is needed to maintain JND on content that has a final ODT target 10-bit PQ (ODT) output. </a:t>
            </a:r>
          </a:p>
          <a:p>
            <a:r>
              <a:rPr lang="en-US" dirty="0" smtClean="0"/>
              <a:t>It is recommended to use 64-bit (double float) for the color space conversion steps, esp. for iterative system (RGB-&gt;4:2:0 </a:t>
            </a:r>
            <a:r>
              <a:rPr lang="en-US" dirty="0" err="1" smtClean="0"/>
              <a:t>YCbCr</a:t>
            </a:r>
            <a:r>
              <a:rPr lang="en-US" dirty="0" smtClean="0"/>
              <a:t>-&gt;RGB) encoding loops.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02001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Color Volume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BT.2020 is almost a pure superset of P3</a:t>
            </a:r>
            <a:r>
              <a:rPr lang="en-US" dirty="0"/>
              <a:t> </a:t>
            </a:r>
            <a:r>
              <a:rPr lang="en-US" dirty="0" smtClean="0"/>
              <a:t>-- Almost all colors of P3 contained within BT.2020.</a:t>
            </a:r>
          </a:p>
          <a:p>
            <a:r>
              <a:rPr lang="en-US" dirty="0" smtClean="0"/>
              <a:t>Some adjustment needed when converting P3 content to BT.2020 due to P3 red that is slightly outside BT.2020 gamut.</a:t>
            </a:r>
          </a:p>
          <a:p>
            <a:r>
              <a:rPr lang="en-US" dirty="0" smtClean="0"/>
              <a:t>Clipping less desirable than color remapping</a:t>
            </a:r>
            <a:r>
              <a:rPr lang="en-US" dirty="0" smtClean="0"/>
              <a:t>.</a:t>
            </a:r>
          </a:p>
          <a:p>
            <a:r>
              <a:rPr lang="en-US" dirty="0" smtClean="0"/>
              <a:t>Note: due to grading effects and other workflow processing, including codec quantization, display color volume (as for example indicated by ST 2086) may be smaller or larger than the content.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324625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Grading: managing color volume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1145744" y="1210711"/>
            <a:ext cx="7115139" cy="5474595"/>
            <a:chOff x="1748208" y="324719"/>
            <a:chExt cx="7115139" cy="5474595"/>
          </a:xfrm>
        </p:grpSpPr>
        <p:grpSp>
          <p:nvGrpSpPr>
            <p:cNvPr id="5" name="Group 4"/>
            <p:cNvGrpSpPr/>
            <p:nvPr/>
          </p:nvGrpSpPr>
          <p:grpSpPr>
            <a:xfrm>
              <a:off x="1748208" y="324719"/>
              <a:ext cx="7115139" cy="5474595"/>
              <a:chOff x="1748208" y="324719"/>
              <a:chExt cx="7115139" cy="5474595"/>
            </a:xfrm>
          </p:grpSpPr>
          <p:sp>
            <p:nvSpPr>
              <p:cNvPr id="8" name="Triangle 3"/>
              <p:cNvSpPr/>
              <p:nvPr/>
            </p:nvSpPr>
            <p:spPr>
              <a:xfrm rot="20116293">
                <a:off x="1893103" y="884207"/>
                <a:ext cx="3548771" cy="3986287"/>
              </a:xfrm>
              <a:prstGeom prst="triangl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Triangle 4"/>
              <p:cNvSpPr/>
              <p:nvPr/>
            </p:nvSpPr>
            <p:spPr>
              <a:xfrm rot="20231417">
                <a:off x="2497801" y="1710089"/>
                <a:ext cx="3140070" cy="2909922"/>
              </a:xfrm>
              <a:prstGeom prst="triangl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Connector 9"/>
              <p:cNvSpPr/>
              <p:nvPr/>
            </p:nvSpPr>
            <p:spPr>
              <a:xfrm>
                <a:off x="3794489" y="3256334"/>
                <a:ext cx="287867" cy="255316"/>
              </a:xfrm>
              <a:prstGeom prst="flowChartConnector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Line Callout 2 (No Border) 10"/>
              <p:cNvSpPr/>
              <p:nvPr/>
            </p:nvSpPr>
            <p:spPr>
              <a:xfrm>
                <a:off x="5418666" y="2546491"/>
                <a:ext cx="1388532" cy="330859"/>
              </a:xfrm>
              <a:prstGeom prst="callout2">
                <a:avLst>
                  <a:gd name="adj1" fmla="val 18750"/>
                  <a:gd name="adj2" fmla="val -8333"/>
                  <a:gd name="adj3" fmla="val 18750"/>
                  <a:gd name="adj4" fmla="val -16667"/>
                  <a:gd name="adj5" fmla="val 228059"/>
                  <a:gd name="adj6" fmla="val -92816"/>
                </a:avLst>
              </a:prstGeom>
              <a:noFill/>
              <a:ln>
                <a:solidFill>
                  <a:schemeClr val="tx1"/>
                </a:solidFill>
                <a:headEnd type="none" w="med" len="med"/>
                <a:tailEnd type="triangle" w="lg" len="lg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5321275" y="2332691"/>
                <a:ext cx="169105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D65 white point</a:t>
                </a:r>
                <a:endParaRPr lang="en-US" dirty="0"/>
              </a:p>
            </p:txBody>
          </p:sp>
          <p:cxnSp>
            <p:nvCxnSpPr>
              <p:cNvPr id="14" name="Straight Connector 13"/>
              <p:cNvCxnSpPr>
                <a:stCxn id="10" idx="4"/>
              </p:cNvCxnSpPr>
              <p:nvPr/>
            </p:nvCxnSpPr>
            <p:spPr>
              <a:xfrm>
                <a:off x="3938423" y="3511650"/>
                <a:ext cx="528856" cy="992617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Multiply 15"/>
              <p:cNvSpPr/>
              <p:nvPr/>
            </p:nvSpPr>
            <p:spPr>
              <a:xfrm>
                <a:off x="4234668" y="4307616"/>
                <a:ext cx="465221" cy="393302"/>
              </a:xfrm>
              <a:prstGeom prst="mathMultiply">
                <a:avLst/>
              </a:prstGeom>
              <a:solidFill>
                <a:srgbClr val="7030A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Line Callout 2 (No Border) 16"/>
              <p:cNvSpPr/>
              <p:nvPr/>
            </p:nvSpPr>
            <p:spPr>
              <a:xfrm>
                <a:off x="5775603" y="3280783"/>
                <a:ext cx="1388532" cy="330859"/>
              </a:xfrm>
              <a:prstGeom prst="callout2">
                <a:avLst>
                  <a:gd name="adj1" fmla="val -75999"/>
                  <a:gd name="adj2" fmla="val 43897"/>
                  <a:gd name="adj3" fmla="val -60645"/>
                  <a:gd name="adj4" fmla="val 4130"/>
                  <a:gd name="adj5" fmla="val 331698"/>
                  <a:gd name="adj6" fmla="val -90072"/>
                </a:avLst>
              </a:prstGeom>
              <a:noFill/>
              <a:ln>
                <a:solidFill>
                  <a:srgbClr val="7030A0"/>
                </a:solidFill>
                <a:headEnd type="none" w="med" len="med"/>
                <a:tailEnd type="triangle" w="lg" len="lg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6385248" y="2865319"/>
                <a:ext cx="130073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7030A0"/>
                    </a:solidFill>
                  </a:rPr>
                  <a:t>P3 magenta </a:t>
                </a:r>
              </a:p>
            </p:txBody>
          </p:sp>
          <p:sp>
            <p:nvSpPr>
              <p:cNvPr id="19" name="Line Callout 2 (No Border) 18"/>
              <p:cNvSpPr/>
              <p:nvPr/>
            </p:nvSpPr>
            <p:spPr>
              <a:xfrm>
                <a:off x="4158024" y="324719"/>
                <a:ext cx="1388532" cy="330859"/>
              </a:xfrm>
              <a:prstGeom prst="callout2">
                <a:avLst>
                  <a:gd name="adj1" fmla="val 81782"/>
                  <a:gd name="adj2" fmla="val -41838"/>
                  <a:gd name="adj3" fmla="val 91479"/>
                  <a:gd name="adj4" fmla="val -64035"/>
                  <a:gd name="adj5" fmla="val 228059"/>
                  <a:gd name="adj6" fmla="val -92816"/>
                </a:avLst>
              </a:prstGeom>
              <a:noFill/>
              <a:ln>
                <a:solidFill>
                  <a:srgbClr val="00B050"/>
                </a:solidFill>
                <a:headEnd type="none" w="med" len="med"/>
                <a:tailEnd type="triangle" w="lg" len="lg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3600667" y="343550"/>
                <a:ext cx="24032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solidFill>
                      <a:srgbClr val="00B050"/>
                    </a:solidFill>
                  </a:rPr>
                  <a:t>Green BT.2020 Primary</a:t>
                </a:r>
                <a:endParaRPr lang="en-US" b="1" dirty="0">
                  <a:solidFill>
                    <a:srgbClr val="00B050"/>
                  </a:solidFill>
                </a:endParaRPr>
              </a:p>
            </p:txBody>
          </p:sp>
          <p:sp>
            <p:nvSpPr>
              <p:cNvPr id="21" name="Line Callout 2 (No Border) 20"/>
              <p:cNvSpPr/>
              <p:nvPr/>
            </p:nvSpPr>
            <p:spPr>
              <a:xfrm>
                <a:off x="4100087" y="5386383"/>
                <a:ext cx="1388532" cy="330859"/>
              </a:xfrm>
              <a:prstGeom prst="callout2">
                <a:avLst>
                  <a:gd name="adj1" fmla="val 130268"/>
                  <a:gd name="adj2" fmla="val -36061"/>
                  <a:gd name="adj3" fmla="val 91479"/>
                  <a:gd name="adj4" fmla="val -64035"/>
                  <a:gd name="adj5" fmla="val 14720"/>
                  <a:gd name="adj6" fmla="val -84729"/>
                </a:avLst>
              </a:prstGeom>
              <a:noFill/>
              <a:ln>
                <a:solidFill>
                  <a:schemeClr val="accent5">
                    <a:lumMod val="75000"/>
                  </a:schemeClr>
                </a:solidFill>
                <a:headEnd type="none" w="med" len="med"/>
                <a:tailEnd type="triangle" w="lg" len="lg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3474973" y="5429982"/>
                <a:ext cx="230063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 Blue BT.2020 Primary</a:t>
                </a:r>
                <a:endParaRPr lang="en-US" b="1" dirty="0">
                  <a:solidFill>
                    <a:schemeClr val="accent5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4" name="Line Callout 2 (No Border) 23"/>
              <p:cNvSpPr/>
              <p:nvPr/>
            </p:nvSpPr>
            <p:spPr>
              <a:xfrm>
                <a:off x="7286948" y="3945535"/>
                <a:ext cx="1388532" cy="330859"/>
              </a:xfrm>
              <a:prstGeom prst="callout2">
                <a:avLst>
                  <a:gd name="adj1" fmla="val 249261"/>
                  <a:gd name="adj2" fmla="val -44293"/>
                  <a:gd name="adj3" fmla="val 91479"/>
                  <a:gd name="adj4" fmla="val -64035"/>
                  <a:gd name="adj5" fmla="val 14720"/>
                  <a:gd name="adj6" fmla="val -84729"/>
                </a:avLst>
              </a:prstGeom>
              <a:noFill/>
              <a:ln>
                <a:solidFill>
                  <a:srgbClr val="FF0000"/>
                </a:solidFill>
                <a:headEnd type="none" w="med" len="med"/>
                <a:tailEnd type="triangle" w="lg" len="lg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6661715" y="4586139"/>
                <a:ext cx="220163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Red  BT.2020 primary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1748208" y="3063485"/>
                <a:ext cx="11387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2020 cyan</a:t>
                </a:r>
                <a:endParaRPr lang="en-US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7" name="Multiply 26"/>
              <p:cNvSpPr/>
              <p:nvPr/>
            </p:nvSpPr>
            <p:spPr>
              <a:xfrm>
                <a:off x="3111559" y="3142626"/>
                <a:ext cx="465221" cy="393302"/>
              </a:xfrm>
              <a:prstGeom prst="mathMultiply">
                <a:avLst/>
              </a:prstGeom>
              <a:solidFill>
                <a:srgbClr val="00E1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8" name="Straight Connector 27"/>
              <p:cNvCxnSpPr>
                <a:stCxn id="10" idx="2"/>
              </p:cNvCxnSpPr>
              <p:nvPr/>
            </p:nvCxnSpPr>
            <p:spPr>
              <a:xfrm flipH="1" flipV="1">
                <a:off x="2846368" y="3326027"/>
                <a:ext cx="948121" cy="57965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>
                <a:stCxn id="10" idx="6"/>
                <a:endCxn id="8" idx="4"/>
              </p:cNvCxnSpPr>
              <p:nvPr/>
            </p:nvCxnSpPr>
            <p:spPr>
              <a:xfrm>
                <a:off x="4082356" y="3383992"/>
                <a:ext cx="2030576" cy="561474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extBox 5"/>
            <p:cNvSpPr txBox="1"/>
            <p:nvPr/>
          </p:nvSpPr>
          <p:spPr>
            <a:xfrm rot="2388027">
              <a:off x="2759504" y="1530314"/>
              <a:ext cx="21339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BT.2020 color gamut</a:t>
              </a:r>
              <a:endParaRPr lang="en-US" dirty="0"/>
            </a:p>
          </p:txBody>
        </p:sp>
        <p:sp>
          <p:nvSpPr>
            <p:cNvPr id="7" name="TextBox 6"/>
            <p:cNvSpPr txBox="1"/>
            <p:nvPr/>
          </p:nvSpPr>
          <p:spPr>
            <a:xfrm rot="16528607">
              <a:off x="2740782" y="2215257"/>
              <a:ext cx="10753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P3 gamut</a:t>
              </a:r>
              <a:endParaRPr lang="en-US" dirty="0"/>
            </a:p>
          </p:txBody>
        </p:sp>
      </p:grpSp>
      <p:sp>
        <p:nvSpPr>
          <p:cNvPr id="3" name="Oval 2"/>
          <p:cNvSpPr/>
          <p:nvPr/>
        </p:nvSpPr>
        <p:spPr>
          <a:xfrm>
            <a:off x="5173139" y="4546983"/>
            <a:ext cx="567261" cy="531846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stCxn id="40" idx="1"/>
            <a:endCxn id="3" idx="6"/>
          </p:cNvCxnSpPr>
          <p:nvPr/>
        </p:nvCxnSpPr>
        <p:spPr>
          <a:xfrm flipH="1">
            <a:off x="5740400" y="4812906"/>
            <a:ext cx="778986" cy="0"/>
          </a:xfrm>
          <a:prstGeom prst="line">
            <a:avLst/>
          </a:prstGeom>
          <a:ln>
            <a:solidFill>
              <a:srgbClr val="FF0000"/>
            </a:solidFill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6519386" y="4351241"/>
            <a:ext cx="21251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FF0000"/>
                </a:solidFill>
              </a:rPr>
              <a:t>Note that P3 red is slightly outside BT.2020 gamut</a:t>
            </a:r>
            <a:endParaRPr lang="en-US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63213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 of gamut 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Pixels may be out of gamut when converted from a large source color space (XYZ) to a smaller space.</a:t>
            </a:r>
          </a:p>
          <a:p>
            <a:r>
              <a:rPr lang="en-US" dirty="0" smtClean="0"/>
              <a:t>Pixels may also stray out of gamut due to processing (filter overshoot, ringing</a:t>
            </a:r>
            <a:r>
              <a:rPr lang="is-IS" dirty="0" smtClean="0"/>
              <a:t>…)</a:t>
            </a:r>
            <a:r>
              <a:rPr lang="en-US" dirty="0" smtClean="0"/>
              <a:t> </a:t>
            </a:r>
          </a:p>
          <a:p>
            <a:r>
              <a:rPr lang="en-US" dirty="0" smtClean="0"/>
              <a:t>Some workflow stages force pixels inside range after clipping, but may go out of range when pixels are converted to another temporary color work space.</a:t>
            </a:r>
          </a:p>
          <a:p>
            <a:r>
              <a:rPr lang="en-US" dirty="0" smtClean="0"/>
              <a:t>Tone mapping / re-shaper operations in RRT or ODT may undo range set by earlier workflow stages.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12873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Common core conversion </a:t>
            </a:r>
            <a:r>
              <a:rPr lang="en-US" dirty="0" smtClean="0"/>
              <a:t>stages: minimum precision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334812" y="3330825"/>
            <a:ext cx="1315849" cy="1200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sz="2400" dirty="0" smtClean="0"/>
          </a:p>
          <a:p>
            <a:pPr algn="ctr"/>
            <a:r>
              <a:rPr lang="en-US" sz="2400" dirty="0" smtClean="0"/>
              <a:t>OETF</a:t>
            </a:r>
          </a:p>
          <a:p>
            <a:pPr algn="ctr"/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4302624" y="3321346"/>
            <a:ext cx="1315849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Color Space Conversion (RGB to </a:t>
            </a:r>
            <a:r>
              <a:rPr lang="en-US" dirty="0" err="1" smtClean="0"/>
              <a:t>YCbCr</a:t>
            </a:r>
            <a:r>
              <a:rPr lang="en-US" dirty="0" smtClean="0"/>
              <a:t> NCL)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31613" y="3330825"/>
            <a:ext cx="1255858" cy="1169551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</a:rPr>
              <a:t>Grading, color timing, tone mapping, noise filtering, etc.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285101" y="3327383"/>
            <a:ext cx="1315849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Chroma resample 4:4:4 to 4:2:0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248291" y="3357910"/>
            <a:ext cx="768949" cy="1169551"/>
          </a:xfrm>
          <a:prstGeom prst="rect">
            <a:avLst/>
          </a:prstGeom>
          <a:noFill/>
          <a:ln>
            <a:solidFill>
              <a:srgbClr val="948A54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948A54"/>
                </a:solidFill>
              </a:rPr>
              <a:t>Main10 HEVC or High10 AVC Encode</a:t>
            </a:r>
          </a:p>
        </p:txBody>
      </p:sp>
      <p:grpSp>
        <p:nvGrpSpPr>
          <p:cNvPr id="52" name="Group 51"/>
          <p:cNvGrpSpPr/>
          <p:nvPr/>
        </p:nvGrpSpPr>
        <p:grpSpPr>
          <a:xfrm>
            <a:off x="7560406" y="3163666"/>
            <a:ext cx="705203" cy="1326104"/>
            <a:chOff x="7221891" y="2878901"/>
            <a:chExt cx="705203" cy="1326104"/>
          </a:xfrm>
        </p:grpSpPr>
        <p:grpSp>
          <p:nvGrpSpPr>
            <p:cNvPr id="39" name="Group 38"/>
            <p:cNvGrpSpPr/>
            <p:nvPr/>
          </p:nvGrpSpPr>
          <p:grpSpPr>
            <a:xfrm>
              <a:off x="7260466" y="2878901"/>
              <a:ext cx="662006" cy="449497"/>
              <a:chOff x="7255845" y="3057866"/>
              <a:chExt cx="662006" cy="449497"/>
            </a:xfrm>
          </p:grpSpPr>
          <p:cxnSp>
            <p:nvCxnSpPr>
              <p:cNvPr id="25" name="Straight Arrow Connector 24"/>
              <p:cNvCxnSpPr/>
              <p:nvPr/>
            </p:nvCxnSpPr>
            <p:spPr>
              <a:xfrm>
                <a:off x="7270510" y="3394899"/>
                <a:ext cx="647341" cy="7879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TextBox 26"/>
              <p:cNvSpPr txBox="1"/>
              <p:nvPr/>
            </p:nvSpPr>
            <p:spPr>
              <a:xfrm>
                <a:off x="7255845" y="3132543"/>
                <a:ext cx="31556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Y</a:t>
                </a:r>
                <a:endParaRPr lang="en-US" sz="1200" dirty="0"/>
              </a:p>
            </p:txBody>
          </p:sp>
          <p:cxnSp>
            <p:nvCxnSpPr>
              <p:cNvPr id="31" name="Straight Connector 30"/>
              <p:cNvCxnSpPr/>
              <p:nvPr/>
            </p:nvCxnSpPr>
            <p:spPr>
              <a:xfrm flipH="1">
                <a:off x="7532831" y="3298192"/>
                <a:ext cx="137970" cy="209171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TextBox 36"/>
              <p:cNvSpPr txBox="1"/>
              <p:nvPr/>
            </p:nvSpPr>
            <p:spPr>
              <a:xfrm>
                <a:off x="7458834" y="3057866"/>
                <a:ext cx="45901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>
                    <a:solidFill>
                      <a:srgbClr val="FF0000"/>
                    </a:solidFill>
                  </a:rPr>
                  <a:t>10</a:t>
                </a:r>
                <a:endParaRPr lang="en-US" sz="1200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42" name="Group 41"/>
            <p:cNvGrpSpPr/>
            <p:nvPr/>
          </p:nvGrpSpPr>
          <p:grpSpPr>
            <a:xfrm>
              <a:off x="7229966" y="3328398"/>
              <a:ext cx="697128" cy="449497"/>
              <a:chOff x="7220723" y="3057866"/>
              <a:chExt cx="697128" cy="449497"/>
            </a:xfrm>
          </p:grpSpPr>
          <p:cxnSp>
            <p:nvCxnSpPr>
              <p:cNvPr id="43" name="Straight Arrow Connector 42"/>
              <p:cNvCxnSpPr/>
              <p:nvPr/>
            </p:nvCxnSpPr>
            <p:spPr>
              <a:xfrm>
                <a:off x="7270510" y="3394899"/>
                <a:ext cx="647341" cy="7879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TextBox 43"/>
              <p:cNvSpPr txBox="1"/>
              <p:nvPr/>
            </p:nvSpPr>
            <p:spPr>
              <a:xfrm>
                <a:off x="7220723" y="3125779"/>
                <a:ext cx="37098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err="1" smtClean="0"/>
                  <a:t>Cb</a:t>
                </a:r>
                <a:endParaRPr lang="en-US" sz="1200" dirty="0"/>
              </a:p>
            </p:txBody>
          </p:sp>
          <p:cxnSp>
            <p:nvCxnSpPr>
              <p:cNvPr id="45" name="Straight Connector 44"/>
              <p:cNvCxnSpPr/>
              <p:nvPr/>
            </p:nvCxnSpPr>
            <p:spPr>
              <a:xfrm flipH="1">
                <a:off x="7532831" y="3298192"/>
                <a:ext cx="137970" cy="209171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" name="TextBox 45"/>
              <p:cNvSpPr txBox="1"/>
              <p:nvPr/>
            </p:nvSpPr>
            <p:spPr>
              <a:xfrm>
                <a:off x="7458834" y="3057866"/>
                <a:ext cx="45901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>
                    <a:solidFill>
                      <a:srgbClr val="FF0000"/>
                    </a:solidFill>
                  </a:rPr>
                  <a:t>10</a:t>
                </a:r>
                <a:endParaRPr lang="en-US" sz="1200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7221891" y="3755508"/>
              <a:ext cx="686154" cy="449497"/>
              <a:chOff x="7231697" y="3057866"/>
              <a:chExt cx="686154" cy="449497"/>
            </a:xfrm>
          </p:grpSpPr>
          <p:cxnSp>
            <p:nvCxnSpPr>
              <p:cNvPr id="48" name="Straight Arrow Connector 47"/>
              <p:cNvCxnSpPr/>
              <p:nvPr/>
            </p:nvCxnSpPr>
            <p:spPr>
              <a:xfrm>
                <a:off x="7270510" y="3394899"/>
                <a:ext cx="647341" cy="7879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TextBox 48"/>
              <p:cNvSpPr txBox="1"/>
              <p:nvPr/>
            </p:nvSpPr>
            <p:spPr>
              <a:xfrm>
                <a:off x="7231697" y="3169293"/>
                <a:ext cx="37429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Cr</a:t>
                </a:r>
                <a:endParaRPr lang="en-US" sz="1200" dirty="0"/>
              </a:p>
            </p:txBody>
          </p:sp>
          <p:cxnSp>
            <p:nvCxnSpPr>
              <p:cNvPr id="50" name="Straight Connector 49"/>
              <p:cNvCxnSpPr/>
              <p:nvPr/>
            </p:nvCxnSpPr>
            <p:spPr>
              <a:xfrm flipH="1">
                <a:off x="7532831" y="3298192"/>
                <a:ext cx="137970" cy="209171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TextBox 50"/>
              <p:cNvSpPr txBox="1"/>
              <p:nvPr/>
            </p:nvSpPr>
            <p:spPr>
              <a:xfrm>
                <a:off x="7458834" y="3057866"/>
                <a:ext cx="45901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>
                    <a:solidFill>
                      <a:srgbClr val="FF0000"/>
                    </a:solidFill>
                  </a:rPr>
                  <a:t>10</a:t>
                </a:r>
                <a:endParaRPr lang="en-US" sz="1200" dirty="0">
                  <a:solidFill>
                    <a:srgbClr val="FF0000"/>
                  </a:solidFill>
                </a:endParaRPr>
              </a:p>
            </p:txBody>
          </p:sp>
        </p:grpSp>
      </p:grpSp>
      <p:grpSp>
        <p:nvGrpSpPr>
          <p:cNvPr id="53" name="Group 52"/>
          <p:cNvGrpSpPr/>
          <p:nvPr/>
        </p:nvGrpSpPr>
        <p:grpSpPr>
          <a:xfrm>
            <a:off x="5587973" y="3163666"/>
            <a:ext cx="705203" cy="1326104"/>
            <a:chOff x="7221891" y="2878901"/>
            <a:chExt cx="705203" cy="1326104"/>
          </a:xfrm>
        </p:grpSpPr>
        <p:grpSp>
          <p:nvGrpSpPr>
            <p:cNvPr id="54" name="Group 53"/>
            <p:cNvGrpSpPr/>
            <p:nvPr/>
          </p:nvGrpSpPr>
          <p:grpSpPr>
            <a:xfrm>
              <a:off x="7260466" y="2878901"/>
              <a:ext cx="662006" cy="449497"/>
              <a:chOff x="7255845" y="3057866"/>
              <a:chExt cx="662006" cy="449497"/>
            </a:xfrm>
          </p:grpSpPr>
          <p:cxnSp>
            <p:nvCxnSpPr>
              <p:cNvPr id="65" name="Straight Arrow Connector 64"/>
              <p:cNvCxnSpPr/>
              <p:nvPr/>
            </p:nvCxnSpPr>
            <p:spPr>
              <a:xfrm>
                <a:off x="7270510" y="3394899"/>
                <a:ext cx="647341" cy="7879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6" name="TextBox 65"/>
              <p:cNvSpPr txBox="1"/>
              <p:nvPr/>
            </p:nvSpPr>
            <p:spPr>
              <a:xfrm>
                <a:off x="7255845" y="3132543"/>
                <a:ext cx="31556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Y’</a:t>
                </a:r>
                <a:endParaRPr lang="en-US" sz="1200" dirty="0"/>
              </a:p>
            </p:txBody>
          </p:sp>
          <p:cxnSp>
            <p:nvCxnSpPr>
              <p:cNvPr id="67" name="Straight Connector 66"/>
              <p:cNvCxnSpPr/>
              <p:nvPr/>
            </p:nvCxnSpPr>
            <p:spPr>
              <a:xfrm flipH="1">
                <a:off x="7532831" y="3298192"/>
                <a:ext cx="137970" cy="209171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8" name="TextBox 67"/>
              <p:cNvSpPr txBox="1"/>
              <p:nvPr/>
            </p:nvSpPr>
            <p:spPr>
              <a:xfrm>
                <a:off x="7458834" y="3057866"/>
                <a:ext cx="45901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>
                    <a:solidFill>
                      <a:srgbClr val="FF0000"/>
                    </a:solidFill>
                  </a:rPr>
                  <a:t>10+</a:t>
                </a:r>
                <a:endParaRPr lang="en-US" sz="1200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55" name="Group 54"/>
            <p:cNvGrpSpPr/>
            <p:nvPr/>
          </p:nvGrpSpPr>
          <p:grpSpPr>
            <a:xfrm>
              <a:off x="7229966" y="3328398"/>
              <a:ext cx="697128" cy="449497"/>
              <a:chOff x="7220723" y="3057866"/>
              <a:chExt cx="697128" cy="449497"/>
            </a:xfrm>
          </p:grpSpPr>
          <p:cxnSp>
            <p:nvCxnSpPr>
              <p:cNvPr id="61" name="Straight Arrow Connector 60"/>
              <p:cNvCxnSpPr/>
              <p:nvPr/>
            </p:nvCxnSpPr>
            <p:spPr>
              <a:xfrm>
                <a:off x="7270510" y="3394899"/>
                <a:ext cx="647341" cy="7879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2" name="TextBox 61"/>
              <p:cNvSpPr txBox="1"/>
              <p:nvPr/>
            </p:nvSpPr>
            <p:spPr>
              <a:xfrm>
                <a:off x="7220723" y="3125779"/>
                <a:ext cx="37098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err="1" smtClean="0"/>
                  <a:t>Cb</a:t>
                </a:r>
                <a:endParaRPr lang="en-US" sz="1200" dirty="0"/>
              </a:p>
            </p:txBody>
          </p:sp>
          <p:cxnSp>
            <p:nvCxnSpPr>
              <p:cNvPr id="63" name="Straight Connector 62"/>
              <p:cNvCxnSpPr/>
              <p:nvPr/>
            </p:nvCxnSpPr>
            <p:spPr>
              <a:xfrm flipH="1">
                <a:off x="7532831" y="3298192"/>
                <a:ext cx="137970" cy="209171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TextBox 63"/>
              <p:cNvSpPr txBox="1"/>
              <p:nvPr/>
            </p:nvSpPr>
            <p:spPr>
              <a:xfrm>
                <a:off x="7458834" y="3057866"/>
                <a:ext cx="45901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>
                    <a:solidFill>
                      <a:srgbClr val="FF0000"/>
                    </a:solidFill>
                  </a:rPr>
                  <a:t>10+</a:t>
                </a:r>
                <a:endParaRPr lang="en-US" sz="1200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>
              <a:off x="7221891" y="3755508"/>
              <a:ext cx="686154" cy="449497"/>
              <a:chOff x="7231697" y="3057866"/>
              <a:chExt cx="686154" cy="449497"/>
            </a:xfrm>
          </p:grpSpPr>
          <p:cxnSp>
            <p:nvCxnSpPr>
              <p:cNvPr id="57" name="Straight Arrow Connector 56"/>
              <p:cNvCxnSpPr/>
              <p:nvPr/>
            </p:nvCxnSpPr>
            <p:spPr>
              <a:xfrm>
                <a:off x="7270510" y="3394899"/>
                <a:ext cx="647341" cy="7879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TextBox 57"/>
              <p:cNvSpPr txBox="1"/>
              <p:nvPr/>
            </p:nvSpPr>
            <p:spPr>
              <a:xfrm>
                <a:off x="7231697" y="3156764"/>
                <a:ext cx="41748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Cr</a:t>
                </a:r>
                <a:endParaRPr lang="en-US" sz="1200" dirty="0"/>
              </a:p>
            </p:txBody>
          </p:sp>
          <p:cxnSp>
            <p:nvCxnSpPr>
              <p:cNvPr id="59" name="Straight Connector 58"/>
              <p:cNvCxnSpPr/>
              <p:nvPr/>
            </p:nvCxnSpPr>
            <p:spPr>
              <a:xfrm flipH="1">
                <a:off x="7532831" y="3298192"/>
                <a:ext cx="137970" cy="209171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" name="TextBox 59"/>
              <p:cNvSpPr txBox="1"/>
              <p:nvPr/>
            </p:nvSpPr>
            <p:spPr>
              <a:xfrm>
                <a:off x="7458834" y="3057866"/>
                <a:ext cx="45901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>
                    <a:solidFill>
                      <a:srgbClr val="FF0000"/>
                    </a:solidFill>
                  </a:rPr>
                  <a:t>10+</a:t>
                </a:r>
                <a:endParaRPr lang="en-US" sz="1200" dirty="0">
                  <a:solidFill>
                    <a:srgbClr val="FF0000"/>
                  </a:solidFill>
                </a:endParaRPr>
              </a:p>
            </p:txBody>
          </p:sp>
        </p:grpSp>
      </p:grpSp>
      <p:grpSp>
        <p:nvGrpSpPr>
          <p:cNvPr id="69" name="Group 68"/>
          <p:cNvGrpSpPr/>
          <p:nvPr/>
        </p:nvGrpSpPr>
        <p:grpSpPr>
          <a:xfrm>
            <a:off x="3605496" y="3160694"/>
            <a:ext cx="705203" cy="1326104"/>
            <a:chOff x="7221891" y="2878901"/>
            <a:chExt cx="705203" cy="1326104"/>
          </a:xfrm>
        </p:grpSpPr>
        <p:grpSp>
          <p:nvGrpSpPr>
            <p:cNvPr id="70" name="Group 69"/>
            <p:cNvGrpSpPr/>
            <p:nvPr/>
          </p:nvGrpSpPr>
          <p:grpSpPr>
            <a:xfrm>
              <a:off x="7229966" y="2878901"/>
              <a:ext cx="692506" cy="449497"/>
              <a:chOff x="7225345" y="3057866"/>
              <a:chExt cx="692506" cy="449497"/>
            </a:xfrm>
          </p:grpSpPr>
          <p:cxnSp>
            <p:nvCxnSpPr>
              <p:cNvPr id="81" name="Straight Arrow Connector 80"/>
              <p:cNvCxnSpPr/>
              <p:nvPr/>
            </p:nvCxnSpPr>
            <p:spPr>
              <a:xfrm>
                <a:off x="7270510" y="3394899"/>
                <a:ext cx="647341" cy="7879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2" name="TextBox 81"/>
              <p:cNvSpPr txBox="1"/>
              <p:nvPr/>
            </p:nvSpPr>
            <p:spPr>
              <a:xfrm>
                <a:off x="7225345" y="3132543"/>
                <a:ext cx="31556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R’</a:t>
                </a:r>
                <a:endParaRPr lang="en-US" sz="1200" dirty="0"/>
              </a:p>
            </p:txBody>
          </p:sp>
          <p:cxnSp>
            <p:nvCxnSpPr>
              <p:cNvPr id="83" name="Straight Connector 82"/>
              <p:cNvCxnSpPr/>
              <p:nvPr/>
            </p:nvCxnSpPr>
            <p:spPr>
              <a:xfrm flipH="1">
                <a:off x="7532831" y="3298192"/>
                <a:ext cx="137970" cy="209171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4" name="TextBox 83"/>
              <p:cNvSpPr txBox="1"/>
              <p:nvPr/>
            </p:nvSpPr>
            <p:spPr>
              <a:xfrm>
                <a:off x="7458834" y="3057866"/>
                <a:ext cx="45901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>
                    <a:solidFill>
                      <a:srgbClr val="FF0000"/>
                    </a:solidFill>
                  </a:rPr>
                  <a:t>12+</a:t>
                </a:r>
                <a:endParaRPr lang="en-US" sz="1200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71" name="Group 70"/>
            <p:cNvGrpSpPr/>
            <p:nvPr/>
          </p:nvGrpSpPr>
          <p:grpSpPr>
            <a:xfrm>
              <a:off x="7229966" y="3328398"/>
              <a:ext cx="697128" cy="449497"/>
              <a:chOff x="7220723" y="3057866"/>
              <a:chExt cx="697128" cy="449497"/>
            </a:xfrm>
          </p:grpSpPr>
          <p:cxnSp>
            <p:nvCxnSpPr>
              <p:cNvPr id="77" name="Straight Arrow Connector 76"/>
              <p:cNvCxnSpPr/>
              <p:nvPr/>
            </p:nvCxnSpPr>
            <p:spPr>
              <a:xfrm>
                <a:off x="7270510" y="3394899"/>
                <a:ext cx="647341" cy="7879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8" name="TextBox 77"/>
              <p:cNvSpPr txBox="1"/>
              <p:nvPr/>
            </p:nvSpPr>
            <p:spPr>
              <a:xfrm>
                <a:off x="7220723" y="3125779"/>
                <a:ext cx="37098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G’</a:t>
                </a:r>
                <a:endParaRPr lang="en-US" sz="1200" dirty="0"/>
              </a:p>
            </p:txBody>
          </p:sp>
          <p:cxnSp>
            <p:nvCxnSpPr>
              <p:cNvPr id="79" name="Straight Connector 78"/>
              <p:cNvCxnSpPr/>
              <p:nvPr/>
            </p:nvCxnSpPr>
            <p:spPr>
              <a:xfrm flipH="1">
                <a:off x="7532831" y="3298192"/>
                <a:ext cx="137970" cy="209171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0" name="TextBox 79"/>
              <p:cNvSpPr txBox="1"/>
              <p:nvPr/>
            </p:nvSpPr>
            <p:spPr>
              <a:xfrm>
                <a:off x="7458834" y="3057866"/>
                <a:ext cx="45901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>
                    <a:solidFill>
                      <a:srgbClr val="FF0000"/>
                    </a:solidFill>
                  </a:rPr>
                  <a:t>12+</a:t>
                </a:r>
                <a:endParaRPr lang="en-US" sz="1200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72" name="Group 71"/>
            <p:cNvGrpSpPr/>
            <p:nvPr/>
          </p:nvGrpSpPr>
          <p:grpSpPr>
            <a:xfrm>
              <a:off x="7221891" y="3755508"/>
              <a:ext cx="686154" cy="449497"/>
              <a:chOff x="7231697" y="3057866"/>
              <a:chExt cx="686154" cy="449497"/>
            </a:xfrm>
          </p:grpSpPr>
          <p:cxnSp>
            <p:nvCxnSpPr>
              <p:cNvPr id="73" name="Straight Arrow Connector 72"/>
              <p:cNvCxnSpPr/>
              <p:nvPr/>
            </p:nvCxnSpPr>
            <p:spPr>
              <a:xfrm>
                <a:off x="7270510" y="3394899"/>
                <a:ext cx="647341" cy="7879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4" name="TextBox 73"/>
              <p:cNvSpPr txBox="1"/>
              <p:nvPr/>
            </p:nvSpPr>
            <p:spPr>
              <a:xfrm>
                <a:off x="7231697" y="3125779"/>
                <a:ext cx="31556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B’</a:t>
                </a:r>
                <a:endParaRPr lang="en-US" sz="1200" dirty="0"/>
              </a:p>
            </p:txBody>
          </p:sp>
          <p:cxnSp>
            <p:nvCxnSpPr>
              <p:cNvPr id="75" name="Straight Connector 74"/>
              <p:cNvCxnSpPr/>
              <p:nvPr/>
            </p:nvCxnSpPr>
            <p:spPr>
              <a:xfrm flipH="1">
                <a:off x="7532831" y="3298192"/>
                <a:ext cx="137970" cy="209171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6" name="TextBox 75"/>
              <p:cNvSpPr txBox="1"/>
              <p:nvPr/>
            </p:nvSpPr>
            <p:spPr>
              <a:xfrm>
                <a:off x="7458834" y="3057866"/>
                <a:ext cx="45901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>
                    <a:solidFill>
                      <a:srgbClr val="FF0000"/>
                    </a:solidFill>
                  </a:rPr>
                  <a:t>12+</a:t>
                </a:r>
                <a:endParaRPr lang="en-US" sz="1200" dirty="0">
                  <a:solidFill>
                    <a:srgbClr val="FF0000"/>
                  </a:solidFill>
                </a:endParaRPr>
              </a:p>
            </p:txBody>
          </p:sp>
        </p:grpSp>
      </p:grpSp>
      <p:grpSp>
        <p:nvGrpSpPr>
          <p:cNvPr id="85" name="Group 84"/>
          <p:cNvGrpSpPr/>
          <p:nvPr/>
        </p:nvGrpSpPr>
        <p:grpSpPr>
          <a:xfrm>
            <a:off x="1629609" y="3163666"/>
            <a:ext cx="705203" cy="1326104"/>
            <a:chOff x="7221891" y="2878901"/>
            <a:chExt cx="705203" cy="1326104"/>
          </a:xfrm>
        </p:grpSpPr>
        <p:grpSp>
          <p:nvGrpSpPr>
            <p:cNvPr id="86" name="Group 85"/>
            <p:cNvGrpSpPr/>
            <p:nvPr/>
          </p:nvGrpSpPr>
          <p:grpSpPr>
            <a:xfrm>
              <a:off x="7229966" y="2878901"/>
              <a:ext cx="692506" cy="449497"/>
              <a:chOff x="7225345" y="3057866"/>
              <a:chExt cx="692506" cy="449497"/>
            </a:xfrm>
          </p:grpSpPr>
          <p:cxnSp>
            <p:nvCxnSpPr>
              <p:cNvPr id="97" name="Straight Arrow Connector 96"/>
              <p:cNvCxnSpPr/>
              <p:nvPr/>
            </p:nvCxnSpPr>
            <p:spPr>
              <a:xfrm>
                <a:off x="7270510" y="3394899"/>
                <a:ext cx="647341" cy="7879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8" name="TextBox 97"/>
              <p:cNvSpPr txBox="1"/>
              <p:nvPr/>
            </p:nvSpPr>
            <p:spPr>
              <a:xfrm>
                <a:off x="7225345" y="3132543"/>
                <a:ext cx="31556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R</a:t>
                </a:r>
                <a:endParaRPr lang="en-US" sz="1200" dirty="0"/>
              </a:p>
            </p:txBody>
          </p:sp>
          <p:cxnSp>
            <p:nvCxnSpPr>
              <p:cNvPr id="99" name="Straight Connector 98"/>
              <p:cNvCxnSpPr/>
              <p:nvPr/>
            </p:nvCxnSpPr>
            <p:spPr>
              <a:xfrm flipH="1">
                <a:off x="7532831" y="3298192"/>
                <a:ext cx="137970" cy="209171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0" name="TextBox 99"/>
              <p:cNvSpPr txBox="1"/>
              <p:nvPr/>
            </p:nvSpPr>
            <p:spPr>
              <a:xfrm>
                <a:off x="7458834" y="3057866"/>
                <a:ext cx="45901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>
                    <a:solidFill>
                      <a:srgbClr val="FF0000"/>
                    </a:solidFill>
                  </a:rPr>
                  <a:t>24+</a:t>
                </a:r>
                <a:endParaRPr lang="en-US" sz="1200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87" name="Group 86"/>
            <p:cNvGrpSpPr/>
            <p:nvPr/>
          </p:nvGrpSpPr>
          <p:grpSpPr>
            <a:xfrm>
              <a:off x="7229966" y="3328398"/>
              <a:ext cx="697128" cy="449497"/>
              <a:chOff x="7220723" y="3057866"/>
              <a:chExt cx="697128" cy="449497"/>
            </a:xfrm>
          </p:grpSpPr>
          <p:cxnSp>
            <p:nvCxnSpPr>
              <p:cNvPr id="93" name="Straight Arrow Connector 92"/>
              <p:cNvCxnSpPr/>
              <p:nvPr/>
            </p:nvCxnSpPr>
            <p:spPr>
              <a:xfrm>
                <a:off x="7270510" y="3394899"/>
                <a:ext cx="647341" cy="7879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4" name="TextBox 93"/>
              <p:cNvSpPr txBox="1"/>
              <p:nvPr/>
            </p:nvSpPr>
            <p:spPr>
              <a:xfrm>
                <a:off x="7220723" y="3125779"/>
                <a:ext cx="37098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G</a:t>
                </a:r>
                <a:endParaRPr lang="en-US" sz="1200" dirty="0"/>
              </a:p>
            </p:txBody>
          </p:sp>
          <p:cxnSp>
            <p:nvCxnSpPr>
              <p:cNvPr id="95" name="Straight Connector 94"/>
              <p:cNvCxnSpPr/>
              <p:nvPr/>
            </p:nvCxnSpPr>
            <p:spPr>
              <a:xfrm flipH="1">
                <a:off x="7532831" y="3298192"/>
                <a:ext cx="137970" cy="209171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6" name="TextBox 95"/>
              <p:cNvSpPr txBox="1"/>
              <p:nvPr/>
            </p:nvSpPr>
            <p:spPr>
              <a:xfrm>
                <a:off x="7458834" y="3057866"/>
                <a:ext cx="45901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>
                    <a:solidFill>
                      <a:srgbClr val="FF0000"/>
                    </a:solidFill>
                  </a:rPr>
                  <a:t>24+</a:t>
                </a:r>
                <a:endParaRPr lang="en-US" sz="1200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88" name="Group 87"/>
            <p:cNvGrpSpPr/>
            <p:nvPr/>
          </p:nvGrpSpPr>
          <p:grpSpPr>
            <a:xfrm>
              <a:off x="7221891" y="3755508"/>
              <a:ext cx="705203" cy="449497"/>
              <a:chOff x="7231697" y="3057866"/>
              <a:chExt cx="705203" cy="449497"/>
            </a:xfrm>
          </p:grpSpPr>
          <p:cxnSp>
            <p:nvCxnSpPr>
              <p:cNvPr id="89" name="Straight Arrow Connector 88"/>
              <p:cNvCxnSpPr/>
              <p:nvPr/>
            </p:nvCxnSpPr>
            <p:spPr>
              <a:xfrm flipV="1">
                <a:off x="7289559" y="3399806"/>
                <a:ext cx="647341" cy="2972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0" name="TextBox 89"/>
              <p:cNvSpPr txBox="1"/>
              <p:nvPr/>
            </p:nvSpPr>
            <p:spPr>
              <a:xfrm>
                <a:off x="7231697" y="3125779"/>
                <a:ext cx="31556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B</a:t>
                </a:r>
                <a:endParaRPr lang="en-US" sz="1200" dirty="0"/>
              </a:p>
            </p:txBody>
          </p:sp>
          <p:cxnSp>
            <p:nvCxnSpPr>
              <p:cNvPr id="91" name="Straight Connector 90"/>
              <p:cNvCxnSpPr/>
              <p:nvPr/>
            </p:nvCxnSpPr>
            <p:spPr>
              <a:xfrm flipH="1">
                <a:off x="7532831" y="3298192"/>
                <a:ext cx="137970" cy="209171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2" name="TextBox 91"/>
              <p:cNvSpPr txBox="1"/>
              <p:nvPr/>
            </p:nvSpPr>
            <p:spPr>
              <a:xfrm>
                <a:off x="7458834" y="3057866"/>
                <a:ext cx="45901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>
                    <a:solidFill>
                      <a:srgbClr val="FF0000"/>
                    </a:solidFill>
                  </a:rPr>
                  <a:t>24+</a:t>
                </a:r>
                <a:endParaRPr lang="en-US" sz="1200" dirty="0">
                  <a:solidFill>
                    <a:srgbClr val="FF0000"/>
                  </a:solidFill>
                </a:endParaRPr>
              </a:p>
            </p:txBody>
          </p:sp>
        </p:grpSp>
      </p:grpSp>
      <p:sp>
        <p:nvSpPr>
          <p:cNvPr id="108" name="TextBox 107"/>
          <p:cNvSpPr txBox="1"/>
          <p:nvPr/>
        </p:nvSpPr>
        <p:spPr>
          <a:xfrm>
            <a:off x="2257357" y="4534375"/>
            <a:ext cx="16637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/>
              <a:t>Conversion of signal from linear light to (perceptually uniform) non-linear brightness</a:t>
            </a:r>
            <a:endParaRPr lang="en-US" sz="1200" i="1" dirty="0"/>
          </a:p>
        </p:txBody>
      </p:sp>
      <p:sp>
        <p:nvSpPr>
          <p:cNvPr id="109" name="TextBox 108"/>
          <p:cNvSpPr txBox="1"/>
          <p:nvPr/>
        </p:nvSpPr>
        <p:spPr>
          <a:xfrm>
            <a:off x="4225407" y="4534375"/>
            <a:ext cx="16637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/>
              <a:t>Conversion of non-linear primaries to non-constant luminance color difference space </a:t>
            </a:r>
            <a:endParaRPr lang="en-US" sz="1200" i="1" dirty="0"/>
          </a:p>
        </p:txBody>
      </p:sp>
      <p:sp>
        <p:nvSpPr>
          <p:cNvPr id="110" name="TextBox 109"/>
          <p:cNvSpPr txBox="1"/>
          <p:nvPr/>
        </p:nvSpPr>
        <p:spPr>
          <a:xfrm>
            <a:off x="6250842" y="4539453"/>
            <a:ext cx="1663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/>
              <a:t>Format conversion from 4:4:4 </a:t>
            </a:r>
            <a:r>
              <a:rPr lang="en-US" sz="1200" i="1" dirty="0" err="1" smtClean="0"/>
              <a:t>YCbCr</a:t>
            </a:r>
            <a:r>
              <a:rPr lang="en-US" sz="1200" i="1" dirty="0" smtClean="0"/>
              <a:t>-NCL to 4:2:0 </a:t>
            </a:r>
            <a:r>
              <a:rPr lang="en-US" sz="1200" i="1" dirty="0" err="1" smtClean="0"/>
              <a:t>YCbCr</a:t>
            </a:r>
            <a:r>
              <a:rPr lang="en-US" sz="1200" i="1" dirty="0" smtClean="0"/>
              <a:t>-NCL</a:t>
            </a:r>
            <a:endParaRPr lang="en-US" sz="1200" i="1" dirty="0"/>
          </a:p>
        </p:txBody>
      </p:sp>
      <p:sp>
        <p:nvSpPr>
          <p:cNvPr id="111" name="TextBox 110"/>
          <p:cNvSpPr txBox="1"/>
          <p:nvPr/>
        </p:nvSpPr>
        <p:spPr>
          <a:xfrm>
            <a:off x="2245321" y="2615984"/>
            <a:ext cx="17288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SMPTE ST 2084</a:t>
            </a:r>
            <a:endParaRPr lang="en-US" dirty="0"/>
          </a:p>
        </p:txBody>
      </p:sp>
      <p:sp>
        <p:nvSpPr>
          <p:cNvPr id="112" name="TextBox 111"/>
          <p:cNvSpPr txBox="1"/>
          <p:nvPr/>
        </p:nvSpPr>
        <p:spPr>
          <a:xfrm>
            <a:off x="4263568" y="2615768"/>
            <a:ext cx="17288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ITU-R BT.2020</a:t>
            </a:r>
            <a:endParaRPr lang="en-US" dirty="0"/>
          </a:p>
        </p:txBody>
      </p:sp>
      <p:sp>
        <p:nvSpPr>
          <p:cNvPr id="113" name="TextBox 112"/>
          <p:cNvSpPr txBox="1"/>
          <p:nvPr/>
        </p:nvSpPr>
        <p:spPr>
          <a:xfrm>
            <a:off x="6210628" y="2615768"/>
            <a:ext cx="17288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(user-defined)</a:t>
            </a:r>
            <a:endParaRPr lang="en-US" dirty="0"/>
          </a:p>
        </p:txBody>
      </p:sp>
      <p:sp>
        <p:nvSpPr>
          <p:cNvPr id="114" name="TextBox 113"/>
          <p:cNvSpPr txBox="1"/>
          <p:nvPr/>
        </p:nvSpPr>
        <p:spPr>
          <a:xfrm>
            <a:off x="358925" y="2615984"/>
            <a:ext cx="17288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(user-defined)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8115010" y="2615552"/>
            <a:ext cx="11435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(Encoder)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45547" y="6021155"/>
            <a:ext cx="25285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mtClean="0">
                <a:solidFill>
                  <a:srgbClr val="FF0000"/>
                </a:solidFill>
              </a:rPr>
              <a:t>Minimum </a:t>
            </a:r>
            <a:r>
              <a:rPr lang="en-US" sz="1600" dirty="0" smtClean="0">
                <a:solidFill>
                  <a:srgbClr val="FF0000"/>
                </a:solidFill>
              </a:rPr>
              <a:t>integer precision. Float recommended</a:t>
            </a:r>
            <a:endParaRPr lang="en-US" sz="1600" dirty="0">
              <a:solidFill>
                <a:srgbClr val="FF000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3967980" y="4599067"/>
            <a:ext cx="342719" cy="124646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/>
          <p:cNvCxnSpPr/>
          <p:nvPr/>
        </p:nvCxnSpPr>
        <p:spPr>
          <a:xfrm flipV="1">
            <a:off x="5435600" y="4566281"/>
            <a:ext cx="552567" cy="137836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08706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OETF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Many products will approximate linear to PQ conversion via hardware LUT of piece-wise linear or spline segments along pivots (e.g. 16  or 32).</a:t>
            </a:r>
          </a:p>
          <a:p>
            <a:r>
              <a:rPr lang="en-US" dirty="0" smtClean="0"/>
              <a:t>Transcoding accuracy more critical: same results after iterations of linear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smtClean="0"/>
              <a:t>PQ followed by full ST 2084 spec. PQ </a:t>
            </a:r>
            <a:r>
              <a:rPr lang="en-US" dirty="0" smtClean="0">
                <a:sym typeface="Wingdings"/>
              </a:rPr>
              <a:t> linear via 10-bit (1024 entry) LUT </a:t>
            </a:r>
          </a:p>
          <a:p>
            <a:pPr lvl="1"/>
            <a:r>
              <a:rPr lang="en-US" dirty="0" smtClean="0"/>
              <a:t>Quantization noise from in-between steps of color conversion and resampling could also be factored.</a:t>
            </a:r>
          </a:p>
        </p:txBody>
      </p:sp>
    </p:spTree>
    <p:extLst>
      <p:ext uri="{BB962C8B-B14F-4D97-AF65-F5344CB8AC3E}">
        <p14:creationId xmlns:p14="http://schemas.microsoft.com/office/powerpoint/2010/main" val="39966732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Color conversion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s-IS" sz="2400" dirty="0" smtClean="0"/>
              <a:t>Small gains by using double-precision (64-bit) float precision in the BT.2020 R’G’B’ to Y’Cb’Cr’ NCL conversion step</a:t>
            </a:r>
          </a:p>
          <a:p>
            <a:pPr marL="0" indent="0">
              <a:buNone/>
            </a:pPr>
            <a:endParaRPr lang="is-IS" sz="2400" dirty="0" smtClean="0"/>
          </a:p>
          <a:p>
            <a:r>
              <a:rPr lang="is-IS" sz="2400" dirty="0" smtClean="0"/>
              <a:t>BT2020RGBtoYCbCrNCL matrix:</a:t>
            </a:r>
          </a:p>
          <a:p>
            <a:pPr marL="400050" lvl="1" indent="0">
              <a:buNone/>
            </a:pPr>
            <a:r>
              <a:rPr lang="is-IS" dirty="0" smtClean="0"/>
              <a:t> </a:t>
            </a:r>
            <a:r>
              <a:rPr lang="is-IS" sz="1600" dirty="0"/>
              <a:t>[0.262699236013774   0.678001738734420   0.059299025251807</a:t>
            </a:r>
          </a:p>
          <a:p>
            <a:pPr marL="400050" lvl="1" indent="0">
              <a:buNone/>
            </a:pPr>
            <a:r>
              <a:rPr lang="is-IS" sz="1600" dirty="0"/>
              <a:t>  -0.139629656645994  -0.360370861451270   0.500000518097265</a:t>
            </a:r>
          </a:p>
          <a:p>
            <a:pPr marL="400050" lvl="1" indent="0">
              <a:buNone/>
            </a:pPr>
            <a:r>
              <a:rPr lang="is-IS" sz="1600" dirty="0"/>
              <a:t>   0.500000518097265  -0.459786883720616  -0.040213634376649</a:t>
            </a:r>
            <a:r>
              <a:rPr lang="is-IS" sz="1600" dirty="0" smtClean="0"/>
              <a:t>]</a:t>
            </a:r>
          </a:p>
          <a:p>
            <a:r>
              <a:rPr lang="is-IS" sz="2400" dirty="0" smtClean="0"/>
              <a:t>Use exact inverse of matrix in iterative system coding loops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676138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953</TotalTime>
  <Words>1174</Words>
  <Application>Microsoft Macintosh PowerPoint</Application>
  <PresentationFormat>On-screen Show (4:3)</PresentationFormat>
  <Paragraphs>191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Wingdings</vt:lpstr>
      <vt:lpstr>Office Theme</vt:lpstr>
      <vt:lpstr>Best practices for HDR/WCG</vt:lpstr>
      <vt:lpstr>Summary</vt:lpstr>
      <vt:lpstr>Workflow precision</vt:lpstr>
      <vt:lpstr>Color Volume</vt:lpstr>
      <vt:lpstr>Grading: managing color volume</vt:lpstr>
      <vt:lpstr>Out of gamut content</vt:lpstr>
      <vt:lpstr>Common core conversion stages: minimum precision</vt:lpstr>
      <vt:lpstr>OETF</vt:lpstr>
      <vt:lpstr>Color conversion</vt:lpstr>
      <vt:lpstr>Chroma resampling filters</vt:lpstr>
      <vt:lpstr>Coefficients (from HDRTools)</vt:lpstr>
      <vt:lpstr>Luma adjustment (micro re-grading)</vt:lpstr>
      <vt:lpstr>Adjustment operation  (binary search example)</vt:lpstr>
      <vt:lpstr>HDRTools activation of micro re-grading</vt:lpstr>
      <vt:lpstr>Micro re-grading through luma adjustment</vt:lpstr>
      <vt:lpstr>Encoding parameters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Chad Fogg</dc:creator>
  <cp:lastModifiedBy>Chad Fogg</cp:lastModifiedBy>
  <cp:revision>45</cp:revision>
  <dcterms:created xsi:type="dcterms:W3CDTF">2015-10-04T14:51:58Z</dcterms:created>
  <dcterms:modified xsi:type="dcterms:W3CDTF">2015-10-23T01:59:56Z</dcterms:modified>
</cp:coreProperties>
</file>