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608" r:id="rId3"/>
    <p:sldId id="619" r:id="rId4"/>
    <p:sldId id="620" r:id="rId5"/>
    <p:sldId id="622" r:id="rId6"/>
    <p:sldId id="623" r:id="rId7"/>
    <p:sldId id="624" r:id="rId8"/>
    <p:sldId id="621" r:id="rId9"/>
    <p:sldId id="625" r:id="rId10"/>
    <p:sldId id="612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AEE"/>
    <a:srgbClr val="E9E7ED"/>
    <a:srgbClr val="E1DEE6"/>
    <a:srgbClr val="DEDEF6"/>
    <a:srgbClr val="CCFFFF"/>
    <a:srgbClr val="99CCFF"/>
    <a:srgbClr val="CCCCFF"/>
    <a:srgbClr val="FFFFFF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727" autoAdjust="0"/>
    <p:restoredTop sz="76975" autoAdjust="0"/>
  </p:normalViewPr>
  <p:slideViewPr>
    <p:cSldViewPr>
      <p:cViewPr varScale="1">
        <p:scale>
          <a:sx n="170" d="100"/>
          <a:sy n="170" d="100"/>
        </p:scale>
        <p:origin x="-120" y="-1976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9A09502A-23E8-4968-A184-EB730FDAA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19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4B6AC765-947F-49FE-B566-B6C6C0C8D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04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AEA3B1-F2E3-4EFE-BB90-B86900FFEBC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AEA3B1-F2E3-4EFE-BB90-B86900FFEBC8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08630B1-1607-49E0-B741-1B19B56CFB74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57200" y="819150"/>
            <a:ext cx="8261350" cy="1103313"/>
          </a:xfrm>
        </p:spPr>
        <p:txBody>
          <a:bodyPr/>
          <a:lstStyle/>
          <a:p>
            <a:r>
              <a:rPr lang="en-US" dirty="0" smtClean="0"/>
              <a:t>JCTVC-V0037: On SCC Level Limits</a:t>
            </a:r>
            <a:endParaRPr dirty="0" smtClean="0">
              <a:solidFill>
                <a:srgbClr val="0070C0"/>
              </a:solidFill>
              <a:ea typeface="Calibri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752600" y="3409950"/>
            <a:ext cx="548640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7153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Sachin</a:t>
            </a:r>
            <a:r>
              <a:rPr kumimoji="0" lang="en-US" sz="1800" b="1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 Deshpande, Seung-Hwan Kim</a:t>
            </a:r>
            <a:endParaRPr kumimoji="0" lang="en-US" sz="1800" b="1" i="0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57200" y="1809750"/>
            <a:ext cx="8261350" cy="1103313"/>
          </a:xfrm>
        </p:spPr>
        <p:txBody>
          <a:bodyPr/>
          <a:lstStyle/>
          <a:p>
            <a:r>
              <a:rPr dirty="0" smtClean="0">
                <a:ea typeface="Calibri" pitchFamily="34" charset="0"/>
              </a:rPr>
              <a:t>Thank You</a:t>
            </a:r>
            <a:endParaRPr dirty="0" smtClean="0">
              <a:solidFill>
                <a:srgbClr val="0070C0"/>
              </a:solidFill>
              <a:ea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Introduction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1" name="Content Placeholder 6"/>
          <p:cNvSpPr txBox="1">
            <a:spLocks/>
          </p:cNvSpPr>
          <p:nvPr/>
        </p:nvSpPr>
        <p:spPr bwMode="auto">
          <a:xfrm>
            <a:off x="457200" y="819150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marL="325438" lvl="0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2000" dirty="0" smtClean="0">
                <a:latin typeface="Calibri" pitchFamily="34" charset="0"/>
              </a:rPr>
              <a:t>The current HEVC Screen Content Coding draft 4 defines the calculation of MaxDpbSize in Annex A. 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Different </a:t>
            </a:r>
            <a:r>
              <a:rPr lang="en-CA" sz="1800" dirty="0" smtClean="0">
                <a:latin typeface="Calibri" pitchFamily="34" charset="0"/>
              </a:rPr>
              <a:t>MaxDpbSize is calculated based on PicSizeInSamplesY to take advantage of available memory capacity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1800" dirty="0" smtClean="0">
                <a:latin typeface="Calibri" pitchFamily="34" charset="0"/>
              </a:rPr>
              <a:t>However the MaxDpbSize is not calculated based on the bit-depth or chroma format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1800" dirty="0" smtClean="0">
                <a:latin typeface="Calibri" pitchFamily="34" charset="0"/>
              </a:rPr>
              <a:t>In this contribution MaxDpbSize calculation which accounts for memory use due to bit-depth and/or chroma components is proposed for </a:t>
            </a:r>
            <a:r>
              <a:rPr lang="en-US" sz="1800" dirty="0" smtClean="0">
                <a:latin typeface="Calibri" pitchFamily="34" charset="0"/>
              </a:rPr>
              <a:t>Screen-Extended Main 10 profile and Screen-Extended Main 10 4:4:4 profile</a:t>
            </a:r>
            <a:r>
              <a:rPr lang="en-CA" sz="1800" dirty="0" smtClean="0">
                <a:latin typeface="Calibri" pitchFamily="34" charset="0"/>
              </a:rPr>
              <a:t>.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CA" sz="1800" dirty="0" smtClean="0">
              <a:latin typeface="Calibri" pitchFamily="34" charset="0"/>
            </a:endParaRP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1800" dirty="0" smtClean="0">
                <a:latin typeface="Calibri" pitchFamily="34" charset="0"/>
              </a:rPr>
              <a:t>In addition, a </a:t>
            </a:r>
            <a:r>
              <a:rPr lang="en-CA" sz="1800" dirty="0" smtClean="0">
                <a:latin typeface="Calibri" pitchFamily="34" charset="0"/>
              </a:rPr>
              <a:t>bug-fix </a:t>
            </a:r>
            <a:r>
              <a:rPr lang="en-CA" sz="1800" dirty="0" smtClean="0">
                <a:latin typeface="Calibri" pitchFamily="34" charset="0"/>
              </a:rPr>
              <a:t>is proposed to Table A.4 for Screen-Extended Main 4:4:4 and Screen-Extended Main 4:4:4 10 profiles.</a:t>
            </a:r>
            <a:endParaRPr lang="en-US" sz="1800" dirty="0" smtClean="0">
              <a:latin typeface="Calibri" pitchFamily="34" charset="0"/>
            </a:endParaRP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Proposal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1" name="Content Placeholder 6"/>
          <p:cNvSpPr txBox="1">
            <a:spLocks/>
          </p:cNvSpPr>
          <p:nvPr/>
        </p:nvSpPr>
        <p:spPr bwMode="auto">
          <a:xfrm>
            <a:off x="457200" y="819150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marL="325438" lvl="0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2000" dirty="0" smtClean="0">
                <a:latin typeface="Calibri" pitchFamily="34" charset="0"/>
              </a:rPr>
              <a:t>The existing process for computing MaxDpbSize is extended by introducing a scaling factor (</a:t>
            </a:r>
            <a:r>
              <a:rPr lang="en-CA" sz="2000" dirty="0" err="1" smtClean="0">
                <a:latin typeface="Calibri" pitchFamily="34" charset="0"/>
              </a:rPr>
              <a:t>SFactor</a:t>
            </a:r>
            <a:r>
              <a:rPr lang="en-CA" sz="2000" dirty="0" smtClean="0">
                <a:latin typeface="Calibri" pitchFamily="34" charset="0"/>
              </a:rPr>
              <a:t>) 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1800" dirty="0" err="1" smtClean="0">
                <a:latin typeface="Calibri" pitchFamily="34" charset="0"/>
              </a:rPr>
              <a:t>SFactor</a:t>
            </a:r>
            <a:r>
              <a:rPr lang="en-CA" sz="1800" dirty="0" smtClean="0">
                <a:latin typeface="Calibri" pitchFamily="34" charset="0"/>
              </a:rPr>
              <a:t> accounts for bit-depth and chroma subsampling for </a:t>
            </a:r>
            <a:r>
              <a:rPr lang="en-US" sz="1800" dirty="0" smtClean="0">
                <a:latin typeface="Calibri" pitchFamily="34" charset="0"/>
              </a:rPr>
              <a:t>Screen-Extended Main 10 profile and Screen-Extended Main 10 4:4:4 profile</a:t>
            </a:r>
            <a:r>
              <a:rPr lang="en-CA" sz="1800" dirty="0" smtClean="0">
                <a:latin typeface="Calibri" pitchFamily="34" charset="0"/>
              </a:rPr>
              <a:t>.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1800" dirty="0" smtClean="0">
                <a:latin typeface="Calibri" pitchFamily="34" charset="0"/>
              </a:rPr>
              <a:t>The scaling factor (</a:t>
            </a:r>
            <a:r>
              <a:rPr lang="en-CA" sz="1800" dirty="0" err="1" smtClean="0">
                <a:latin typeface="Calibri" pitchFamily="34" charset="0"/>
              </a:rPr>
              <a:t>SFactor</a:t>
            </a:r>
            <a:r>
              <a:rPr lang="en-CA" sz="1800" dirty="0" smtClean="0">
                <a:latin typeface="Calibri" pitchFamily="34" charset="0"/>
              </a:rPr>
              <a:t>) is set equal to 1 for profiles other than </a:t>
            </a:r>
            <a:r>
              <a:rPr lang="en-US" sz="1800" dirty="0" smtClean="0">
                <a:latin typeface="Calibri" pitchFamily="34" charset="0"/>
              </a:rPr>
              <a:t>Screen-Extended Main 10 profile and Screen-Extended Main 10 4:4:4 profile</a:t>
            </a:r>
            <a:endParaRPr lang="en-CA" sz="1800" dirty="0" smtClean="0">
              <a:latin typeface="Calibri" pitchFamily="34" charset="0"/>
            </a:endParaRPr>
          </a:p>
          <a:p>
            <a:pPr marL="1239838" lvl="2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CA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Proposed Text Changes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143000" y="666750"/>
            <a:ext cx="7391400" cy="4191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71538"/>
            <a:r>
              <a:rPr lang="en-US" sz="1400" dirty="0" smtClean="0"/>
              <a:t>A.4.2 Profile-specific level limits for the video profiles</a:t>
            </a:r>
          </a:p>
          <a:p>
            <a:pPr defTabSz="871538"/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…</a:t>
            </a:r>
          </a:p>
          <a:p>
            <a:pPr hangingPunct="0"/>
            <a:r>
              <a:rPr lang="en-US" sz="1100" dirty="0" smtClean="0"/>
              <a:t>The variable </a:t>
            </a:r>
            <a:r>
              <a:rPr lang="en-US" sz="1100" dirty="0" err="1" smtClean="0"/>
              <a:t>BrNalFactor</a:t>
            </a:r>
            <a:r>
              <a:rPr lang="en-US" sz="1100" dirty="0" smtClean="0"/>
              <a:t>, which represents the NAL bit rate scale factor, is set equal to </a:t>
            </a:r>
            <a:r>
              <a:rPr lang="en-US" sz="1100" dirty="0" err="1" smtClean="0"/>
              <a:t>CpbNalFactor</a:t>
            </a:r>
            <a:r>
              <a:rPr lang="en-US" sz="1100" dirty="0" smtClean="0"/>
              <a:t> * </a:t>
            </a:r>
            <a:r>
              <a:rPr lang="en-US" sz="1100" dirty="0" err="1" smtClean="0"/>
              <a:t>HbrFactor</a:t>
            </a:r>
            <a:r>
              <a:rPr lang="en-US" sz="1100" dirty="0" smtClean="0"/>
              <a:t>.</a:t>
            </a:r>
          </a:p>
          <a:p>
            <a:pPr hangingPunct="0"/>
            <a:r>
              <a:rPr lang="en-US" sz="1100" dirty="0" smtClean="0">
                <a:solidFill>
                  <a:srgbClr val="FF0000"/>
                </a:solidFill>
              </a:rPr>
              <a:t>The variable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is defined as follows:</a:t>
            </a:r>
          </a:p>
          <a:p>
            <a:pPr lvl="0" hangingPunct="0"/>
            <a:r>
              <a:rPr lang="en-US" sz="1100" dirty="0" smtClean="0">
                <a:solidFill>
                  <a:srgbClr val="FF0000"/>
                </a:solidFill>
              </a:rPr>
              <a:t>       - If the bitstream or sub-layer representation is indicated to conform to the Screen-Extended Main 10 </a:t>
            </a:r>
          </a:p>
          <a:p>
            <a:pPr lvl="0" hangingPunct="0"/>
            <a:r>
              <a:rPr lang="en-US" sz="1100" dirty="0" smtClean="0">
                <a:solidFill>
                  <a:srgbClr val="FF0000"/>
                </a:solidFill>
              </a:rPr>
              <a:t>         profile,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is set equal to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=((4*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Y</a:t>
            </a:r>
            <a:r>
              <a:rPr lang="en-CA" sz="1100" dirty="0" smtClean="0">
                <a:solidFill>
                  <a:srgbClr val="FF0000"/>
                </a:solidFill>
              </a:rPr>
              <a:t> +</a:t>
            </a:r>
            <a:r>
              <a:rPr lang="en-US" sz="1100" dirty="0" smtClean="0">
                <a:solidFill>
                  <a:srgbClr val="FF0000"/>
                </a:solidFill>
              </a:rPr>
              <a:t> 2*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C</a:t>
            </a:r>
            <a:r>
              <a:rPr lang="en-CA" sz="1100" dirty="0" smtClean="0">
                <a:solidFill>
                  <a:srgbClr val="FF0000"/>
                </a:solidFill>
              </a:rPr>
              <a:t>)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Zyyy" sz="1100" dirty="0">
                <a:solidFill>
                  <a:srgbClr val="FF0000"/>
                </a:solidFill>
                <a:highlight>
                  <a:srgbClr val="FFFF00"/>
                </a:highlight>
                <a:latin typeface="Symbol"/>
                <a:ea typeface="MS Mincho"/>
              </a:rPr>
              <a:t></a:t>
            </a:r>
            <a:r>
              <a:rPr lang="en-CA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(6*10)  </a:t>
            </a:r>
            <a:endParaRPr lang="en-US" sz="1100" dirty="0" smtClean="0">
              <a:solidFill>
                <a:srgbClr val="FF0000"/>
              </a:solidFill>
            </a:endParaRPr>
          </a:p>
          <a:p>
            <a:pPr lvl="0" hangingPunct="0"/>
            <a:r>
              <a:rPr lang="en-US" sz="1100" dirty="0" smtClean="0">
                <a:solidFill>
                  <a:srgbClr val="FF0000"/>
                </a:solidFill>
              </a:rPr>
              <a:t>       - Otherwise, if the bitstream or sub-layer representation is indicated to conform to the Screen-Extended </a:t>
            </a:r>
          </a:p>
          <a:p>
            <a:pPr lvl="0" hangingPunct="0"/>
            <a:r>
              <a:rPr lang="en-US" sz="1100" dirty="0" smtClean="0">
                <a:solidFill>
                  <a:srgbClr val="FF0000"/>
                </a:solidFill>
              </a:rPr>
              <a:t>         Main 10 4:4:4 profile,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is set as follows: </a:t>
            </a:r>
          </a:p>
          <a:p>
            <a:pPr lvl="1" hangingPunct="0">
              <a:buFont typeface="Courier New" pitchFamily="49" charset="0"/>
              <a:buChar char="o"/>
            </a:pPr>
            <a:r>
              <a:rPr lang="en-CA" sz="1100" dirty="0" smtClean="0">
                <a:solidFill>
                  <a:srgbClr val="FF0000"/>
                </a:solidFill>
              </a:rPr>
              <a:t>  If </a:t>
            </a:r>
            <a:r>
              <a:rPr lang="en-CA" sz="1100" dirty="0" err="1" smtClean="0">
                <a:solidFill>
                  <a:srgbClr val="FF0000"/>
                </a:solidFill>
              </a:rPr>
              <a:t>chroma_format_idc</a:t>
            </a:r>
            <a:r>
              <a:rPr lang="en-CA" sz="1100" dirty="0" smtClean="0">
                <a:solidFill>
                  <a:srgbClr val="FF0000"/>
                </a:solidFill>
              </a:rPr>
              <a:t> is equal to 1,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=((4*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Y</a:t>
            </a:r>
            <a:r>
              <a:rPr lang="en-CA" sz="1100" dirty="0" smtClean="0">
                <a:solidFill>
                  <a:srgbClr val="FF0000"/>
                </a:solidFill>
              </a:rPr>
              <a:t> +</a:t>
            </a:r>
            <a:r>
              <a:rPr lang="en-US" sz="1100" dirty="0" smtClean="0">
                <a:solidFill>
                  <a:srgbClr val="FF0000"/>
                </a:solidFill>
              </a:rPr>
              <a:t> 2*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C</a:t>
            </a:r>
            <a:r>
              <a:rPr lang="en-CA" sz="1100" dirty="0" smtClean="0">
                <a:solidFill>
                  <a:srgbClr val="FF0000"/>
                </a:solidFill>
              </a:rPr>
              <a:t>)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x-none" sz="1100" dirty="0">
                <a:solidFill>
                  <a:srgbClr val="FF0000"/>
                </a:solidFill>
                <a:highlight>
                  <a:srgbClr val="FFFF00"/>
                </a:highlight>
                <a:latin typeface="Symbol"/>
                <a:ea typeface="MS Mincho"/>
              </a:rPr>
              <a:t>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(12*10) </a:t>
            </a:r>
            <a:endParaRPr lang="en-US" sz="1100" dirty="0" smtClean="0">
              <a:solidFill>
                <a:srgbClr val="FF0000"/>
              </a:solidFill>
            </a:endParaRPr>
          </a:p>
          <a:p>
            <a:pPr lvl="1" hangingPunct="0">
              <a:buFont typeface="Courier New" pitchFamily="49" charset="0"/>
              <a:buChar char="o"/>
            </a:pPr>
            <a:r>
              <a:rPr lang="en-CA" sz="1100" dirty="0" smtClean="0">
                <a:solidFill>
                  <a:srgbClr val="FF0000"/>
                </a:solidFill>
              </a:rPr>
              <a:t>  If </a:t>
            </a:r>
            <a:r>
              <a:rPr lang="en-CA" sz="1100" dirty="0" err="1" smtClean="0">
                <a:solidFill>
                  <a:srgbClr val="FF0000"/>
                </a:solidFill>
              </a:rPr>
              <a:t>chroma_format_idc</a:t>
            </a:r>
            <a:r>
              <a:rPr lang="en-CA" sz="1100" dirty="0" smtClean="0">
                <a:solidFill>
                  <a:srgbClr val="FF0000"/>
                </a:solidFill>
              </a:rPr>
              <a:t> is equal to 3,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=((4*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Y</a:t>
            </a:r>
            <a:r>
              <a:rPr lang="en-CA" sz="1100" dirty="0" smtClean="0">
                <a:solidFill>
                  <a:srgbClr val="FF0000"/>
                </a:solidFill>
              </a:rPr>
              <a:t> +</a:t>
            </a:r>
            <a:r>
              <a:rPr lang="en-US" sz="1100" dirty="0" smtClean="0">
                <a:solidFill>
                  <a:srgbClr val="FF0000"/>
                </a:solidFill>
              </a:rPr>
              <a:t> 8*</a:t>
            </a:r>
            <a:r>
              <a:rPr lang="en-US" sz="1100" dirty="0" err="1" smtClean="0">
                <a:solidFill>
                  <a:srgbClr val="FF0000"/>
                </a:solidFill>
              </a:rPr>
              <a:t>BitDepth</a:t>
            </a:r>
            <a:r>
              <a:rPr lang="en-US" sz="1100" baseline="-25000" dirty="0" err="1" smtClean="0">
                <a:solidFill>
                  <a:srgbClr val="FF0000"/>
                </a:solidFill>
              </a:rPr>
              <a:t>C</a:t>
            </a:r>
            <a:r>
              <a:rPr lang="en-CA" sz="1100" dirty="0" smtClean="0">
                <a:solidFill>
                  <a:srgbClr val="FF0000"/>
                </a:solidFill>
              </a:rPr>
              <a:t>)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x-none" sz="1100" dirty="0">
                <a:solidFill>
                  <a:srgbClr val="FF0000"/>
                </a:solidFill>
                <a:highlight>
                  <a:srgbClr val="FFFF00"/>
                </a:highlight>
                <a:latin typeface="Symbol"/>
                <a:ea typeface="MS Mincho"/>
              </a:rPr>
              <a:t>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CA" sz="1100" dirty="0" smtClean="0">
                <a:solidFill>
                  <a:srgbClr val="FF0000"/>
                </a:solidFill>
              </a:rPr>
              <a:t>(12*10) </a:t>
            </a:r>
            <a:endParaRPr lang="en-US" sz="1100" dirty="0" smtClean="0">
              <a:solidFill>
                <a:srgbClr val="FF0000"/>
              </a:solidFill>
            </a:endParaRPr>
          </a:p>
          <a:p>
            <a:pPr lvl="0" hangingPunct="0"/>
            <a:r>
              <a:rPr lang="en-US" sz="1100" dirty="0" smtClean="0">
                <a:solidFill>
                  <a:srgbClr val="FF0000"/>
                </a:solidFill>
              </a:rPr>
              <a:t>        - Otherwise, </a:t>
            </a:r>
            <a:r>
              <a:rPr lang="en-US" sz="1100" dirty="0" err="1" smtClean="0">
                <a:solidFill>
                  <a:srgbClr val="FF0000"/>
                </a:solidFill>
              </a:rPr>
              <a:t>SFactor</a:t>
            </a:r>
            <a:r>
              <a:rPr lang="en-US" sz="1100" dirty="0" smtClean="0">
                <a:solidFill>
                  <a:srgbClr val="FF0000"/>
                </a:solidFill>
              </a:rPr>
              <a:t> is set equal to 1.</a:t>
            </a:r>
          </a:p>
          <a:p>
            <a:pPr hangingPunct="0"/>
            <a:r>
              <a:rPr lang="en-US" sz="1100" dirty="0" smtClean="0"/>
              <a:t>The variable </a:t>
            </a:r>
            <a:r>
              <a:rPr lang="en-US" sz="1100" dirty="0" err="1" smtClean="0"/>
              <a:t>MinCr</a:t>
            </a:r>
            <a:r>
              <a:rPr lang="en-US" sz="1100" dirty="0" smtClean="0"/>
              <a:t> is set equal to </a:t>
            </a:r>
            <a:r>
              <a:rPr lang="en-US" sz="1100" dirty="0" err="1" smtClean="0"/>
              <a:t>MinCrBase</a:t>
            </a:r>
            <a:r>
              <a:rPr lang="en-US" sz="1100" dirty="0" smtClean="0"/>
              <a:t> * </a:t>
            </a:r>
            <a:r>
              <a:rPr lang="en-US" sz="1100" dirty="0" err="1" smtClean="0"/>
              <a:t>MinCrScaleFactor</a:t>
            </a:r>
            <a:r>
              <a:rPr lang="en-US" sz="1100" dirty="0" smtClean="0"/>
              <a:t> ÷ </a:t>
            </a:r>
            <a:r>
              <a:rPr lang="en-US" sz="1100" dirty="0" err="1" smtClean="0"/>
              <a:t>HbrFactor</a:t>
            </a:r>
            <a:r>
              <a:rPr lang="en-US" sz="1100" dirty="0" smtClean="0"/>
              <a:t>.</a:t>
            </a:r>
          </a:p>
          <a:p>
            <a:pPr hangingPunct="0"/>
            <a:r>
              <a:rPr lang="en-US" sz="1100" dirty="0" smtClean="0"/>
              <a:t>When the specified level is not level 8.5, the value of </a:t>
            </a:r>
          </a:p>
          <a:p>
            <a:pPr hangingPunct="0"/>
            <a:r>
              <a:rPr lang="en-US" sz="1100" dirty="0" smtClean="0"/>
              <a:t>sps_max_dec_pic_buffering_minus1[ </a:t>
            </a:r>
            <a:r>
              <a:rPr lang="en-US" sz="1100" dirty="0" err="1" smtClean="0"/>
              <a:t>HighestTid</a:t>
            </a:r>
            <a:r>
              <a:rPr lang="en-US" sz="1100" dirty="0" smtClean="0"/>
              <a:t> ] + 1 shall be less than or equal to MaxDpbSize, which </a:t>
            </a:r>
          </a:p>
          <a:p>
            <a:pPr hangingPunct="0"/>
            <a:r>
              <a:rPr lang="en-US" sz="1100" dirty="0" smtClean="0"/>
              <a:t>is derived as follows:</a:t>
            </a:r>
          </a:p>
          <a:p>
            <a:pPr hangingPunct="0"/>
            <a:r>
              <a:rPr lang="en-GB" sz="1100" dirty="0" smtClean="0"/>
              <a:t>	if( </a:t>
            </a:r>
            <a:r>
              <a:rPr lang="en-GB" sz="1100" dirty="0" err="1" smtClean="0"/>
              <a:t>PicSizeInSamplesY</a:t>
            </a:r>
            <a:r>
              <a:rPr lang="en-GB" sz="1100" dirty="0" smtClean="0"/>
              <a:t>  &lt;=  ( </a:t>
            </a:r>
            <a:r>
              <a:rPr lang="en-GB" sz="1100" dirty="0" err="1" smtClean="0"/>
              <a:t>MaxLumaPs</a:t>
            </a:r>
            <a:r>
              <a:rPr lang="en-GB" sz="1100" dirty="0" smtClean="0"/>
              <a:t>  &gt;&gt;  2 ) )</a:t>
            </a:r>
            <a:br>
              <a:rPr lang="en-GB" sz="1100" dirty="0" smtClean="0"/>
            </a:br>
            <a:r>
              <a:rPr lang="en-GB" sz="1100" dirty="0" smtClean="0"/>
              <a:t>	      </a:t>
            </a:r>
            <a:r>
              <a:rPr lang="en-GB" sz="1100" dirty="0" err="1" smtClean="0"/>
              <a:t>MaxDpbSize</a:t>
            </a:r>
            <a:r>
              <a:rPr lang="en-GB" sz="1100" dirty="0" smtClean="0"/>
              <a:t> = Min( 4 * </a:t>
            </a:r>
            <a:r>
              <a:rPr lang="en-GB" sz="1100" dirty="0" err="1" smtClean="0"/>
              <a:t>maxDpbPicBuf</a:t>
            </a:r>
            <a:r>
              <a:rPr lang="en-GB" sz="1100" dirty="0" smtClean="0"/>
              <a:t>/</a:t>
            </a:r>
            <a:r>
              <a:rPr lang="en-GB" sz="1100" dirty="0" err="1" smtClean="0">
                <a:solidFill>
                  <a:srgbClr val="FF0000"/>
                </a:solidFill>
              </a:rPr>
              <a:t>SFactor</a:t>
            </a:r>
            <a:r>
              <a:rPr lang="en-GB" sz="1100" dirty="0" smtClean="0"/>
              <a:t>, 16 )</a:t>
            </a:r>
            <a:br>
              <a:rPr lang="en-GB" sz="1100" dirty="0" smtClean="0"/>
            </a:br>
            <a:r>
              <a:rPr lang="en-GB" sz="1100" dirty="0" smtClean="0"/>
              <a:t>	else if( </a:t>
            </a:r>
            <a:r>
              <a:rPr lang="en-GB" sz="1100" dirty="0" err="1" smtClean="0"/>
              <a:t>PicSizeInSamplesY</a:t>
            </a:r>
            <a:r>
              <a:rPr lang="en-GB" sz="1100" dirty="0" smtClean="0"/>
              <a:t>  &lt;=  ( </a:t>
            </a:r>
            <a:r>
              <a:rPr lang="en-GB" sz="1100" dirty="0" err="1" smtClean="0"/>
              <a:t>MaxLumaPs</a:t>
            </a:r>
            <a:r>
              <a:rPr lang="en-GB" sz="1100" dirty="0" smtClean="0"/>
              <a:t>  &gt;&gt;  1 ) )</a:t>
            </a:r>
            <a:br>
              <a:rPr lang="en-GB" sz="1100" dirty="0" smtClean="0"/>
            </a:br>
            <a:r>
              <a:rPr lang="en-GB" sz="1100" dirty="0" smtClean="0"/>
              <a:t>	      </a:t>
            </a:r>
            <a:r>
              <a:rPr lang="en-GB" sz="1100" dirty="0" err="1" smtClean="0"/>
              <a:t>MaxDpbSize</a:t>
            </a:r>
            <a:r>
              <a:rPr lang="en-GB" sz="1100" dirty="0" smtClean="0"/>
              <a:t> = Min( 2 * </a:t>
            </a:r>
            <a:r>
              <a:rPr lang="en-GB" sz="1100" dirty="0" err="1" smtClean="0"/>
              <a:t>maxDpbPicBuf</a:t>
            </a:r>
            <a:r>
              <a:rPr lang="en-GB" sz="1100" dirty="0" smtClean="0"/>
              <a:t>/</a:t>
            </a:r>
            <a:r>
              <a:rPr lang="en-GB" sz="1100" dirty="0" err="1" smtClean="0">
                <a:solidFill>
                  <a:srgbClr val="FF0000"/>
                </a:solidFill>
              </a:rPr>
              <a:t>SFactor</a:t>
            </a:r>
            <a:r>
              <a:rPr lang="en-GB" sz="1100" dirty="0" smtClean="0"/>
              <a:t>, 16 )	(A‑1)</a:t>
            </a:r>
            <a:br>
              <a:rPr lang="en-GB" sz="1100" dirty="0" smtClean="0"/>
            </a:br>
            <a:r>
              <a:rPr lang="en-GB" sz="1100" dirty="0" smtClean="0"/>
              <a:t>	else if( </a:t>
            </a:r>
            <a:r>
              <a:rPr lang="en-GB" sz="1100" dirty="0" err="1" smtClean="0"/>
              <a:t>PicSizeInSamplesY</a:t>
            </a:r>
            <a:r>
              <a:rPr lang="en-GB" sz="1100" dirty="0" smtClean="0"/>
              <a:t>  &lt;=  ( ( 3 * </a:t>
            </a:r>
            <a:r>
              <a:rPr lang="en-GB" sz="1100" dirty="0" err="1" smtClean="0"/>
              <a:t>MaxLumaPs</a:t>
            </a:r>
            <a:r>
              <a:rPr lang="en-GB" sz="1100" dirty="0" smtClean="0"/>
              <a:t> )  &gt;&gt;  2 ) )</a:t>
            </a:r>
            <a:br>
              <a:rPr lang="en-GB" sz="1100" dirty="0" smtClean="0"/>
            </a:br>
            <a:r>
              <a:rPr lang="en-GB" sz="1100" dirty="0" smtClean="0"/>
              <a:t>	      </a:t>
            </a:r>
            <a:r>
              <a:rPr lang="en-GB" sz="1100" dirty="0" err="1" smtClean="0"/>
              <a:t>MaxDpbSize</a:t>
            </a:r>
            <a:r>
              <a:rPr lang="en-GB" sz="1100" dirty="0" smtClean="0"/>
              <a:t> = Min( ( 4 * </a:t>
            </a:r>
            <a:r>
              <a:rPr lang="en-GB" sz="1100" dirty="0" err="1" smtClean="0"/>
              <a:t>maxDpbPicBuf</a:t>
            </a:r>
            <a:r>
              <a:rPr lang="en-GB" sz="1100" dirty="0" smtClean="0"/>
              <a:t>/</a:t>
            </a:r>
            <a:r>
              <a:rPr lang="en-GB" sz="1100" dirty="0" err="1" smtClean="0">
                <a:solidFill>
                  <a:srgbClr val="FF0000"/>
                </a:solidFill>
              </a:rPr>
              <a:t>SFactor</a:t>
            </a:r>
            <a:r>
              <a:rPr lang="en-GB" sz="1100" dirty="0" smtClean="0"/>
              <a:t>) / 3, 16 )</a:t>
            </a:r>
            <a:br>
              <a:rPr lang="en-GB" sz="1100" dirty="0" smtClean="0"/>
            </a:br>
            <a:r>
              <a:rPr lang="en-GB" sz="1100" dirty="0" smtClean="0"/>
              <a:t>	else</a:t>
            </a:r>
            <a:br>
              <a:rPr lang="en-GB" sz="1100" dirty="0" smtClean="0"/>
            </a:br>
            <a:r>
              <a:rPr lang="en-GB" sz="1100" dirty="0" smtClean="0"/>
              <a:t>	      </a:t>
            </a:r>
            <a:r>
              <a:rPr lang="en-GB" sz="1100" dirty="0" err="1" smtClean="0"/>
              <a:t>MaxDpbSize</a:t>
            </a:r>
            <a:r>
              <a:rPr lang="en-GB" sz="1100" dirty="0" smtClean="0"/>
              <a:t> = </a:t>
            </a:r>
            <a:r>
              <a:rPr lang="en-GB" sz="1100" dirty="0" err="1" smtClean="0"/>
              <a:t>maxDpbPicBuf</a:t>
            </a:r>
            <a:r>
              <a:rPr lang="en-GB" sz="1100" dirty="0" smtClean="0"/>
              <a:t>/</a:t>
            </a:r>
            <a:r>
              <a:rPr lang="en-GB" sz="1100" dirty="0" err="1" smtClean="0">
                <a:solidFill>
                  <a:srgbClr val="FF0000"/>
                </a:solidFill>
              </a:rPr>
              <a:t>SFactor</a:t>
            </a:r>
            <a:endParaRPr lang="en-US" sz="1100" dirty="0" smtClean="0">
              <a:solidFill>
                <a:srgbClr val="FF0000"/>
              </a:solidFill>
            </a:endParaRPr>
          </a:p>
          <a:p>
            <a:pPr lvl="0" hangingPunct="0"/>
            <a:endParaRPr lang="en-US" sz="1100" dirty="0" smtClean="0"/>
          </a:p>
          <a:p>
            <a:pPr defTabSz="871538"/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defTabSz="871538"/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Results for MaxDpbSize from our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proposal (1/3) 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742950"/>
            <a:ext cx="701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Table 1 - Scale Factors for various bit depth and </a:t>
            </a:r>
            <a:r>
              <a:rPr lang="en-US" sz="1200" dirty="0" err="1" smtClean="0"/>
              <a:t>chroma</a:t>
            </a:r>
            <a:r>
              <a:rPr lang="en-US" sz="1200" dirty="0" smtClean="0"/>
              <a:t> formats for Screen-Extended Main 10 profile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215390"/>
          <a:ext cx="6096000" cy="318516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Profile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Chroma format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BitDepth</a:t>
                      </a:r>
                      <a:r>
                        <a:rPr lang="en-US" sz="1100" b="1" baseline="-25000">
                          <a:latin typeface="Times New Roman"/>
                          <a:ea typeface="MS Mincho"/>
                        </a:rPr>
                        <a:t>Y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BitDepth</a:t>
                      </a:r>
                      <a:r>
                        <a:rPr lang="en-US" sz="1100" b="1" baseline="-25000">
                          <a:latin typeface="Times New Roman"/>
                          <a:ea typeface="MS Mincho"/>
                        </a:rPr>
                        <a:t>C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SFactor 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13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2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13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¸30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4:2:0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14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 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4:4:4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Results for MaxDpbSize from our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proposal (2/3) 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819150"/>
            <a:ext cx="632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Table 2- MaxDpbSize for various Scale Factors when </a:t>
            </a:r>
            <a:r>
              <a:rPr lang="en-US" sz="1200" dirty="0" err="1" smtClean="0"/>
              <a:t>sps_curr_pic_ref_enabled_flag</a:t>
            </a:r>
            <a:r>
              <a:rPr lang="en-US" sz="1200" dirty="0" smtClean="0"/>
              <a:t>=0</a:t>
            </a:r>
            <a:endParaRPr lang="en-US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276350"/>
          <a:ext cx="6095999" cy="3093720"/>
        </p:xfrm>
        <a:graphic>
          <a:graphicData uri="http://schemas.openxmlformats.org/drawingml/2006/table">
            <a:tbl>
              <a:tblPr/>
              <a:tblGrid>
                <a:gridCol w="1375038"/>
                <a:gridCol w="553835"/>
                <a:gridCol w="694521"/>
                <a:gridCol w="694521"/>
                <a:gridCol w="694521"/>
                <a:gridCol w="694521"/>
                <a:gridCol w="694521"/>
                <a:gridCol w="694521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latin typeface="Times New Roman"/>
                          <a:ea typeface="MS Mincho"/>
                        </a:rPr>
                        <a:t>PicSizeInSamplesY</a:t>
                      </a:r>
                      <a:endParaRPr lang="en-US" sz="11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SFactor=1 (HEVC SCC Draft 4)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4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13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2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SFactor=1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3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¸30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14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MaxLumaPS&gt;&gt;2)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MaxLumaPS&gt;&gt;2)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MaxLumaPS&gt;&gt;1)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12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12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MaxLumaPS&gt;&gt;1)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((3*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MaxLumaPS)&gt;&gt;2)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9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((3*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MaxLumaPS)&gt;&gt;2)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1.0 * 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7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MS Mincho"/>
                        </a:rPr>
                        <a:t>15</a:t>
                      </a:r>
                      <a:endParaRPr lang="en-US" sz="11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MS Mincho"/>
                        </a:rPr>
                        <a:t>12</a:t>
                      </a:r>
                      <a:endParaRPr lang="en-US" sz="11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Results for MaxDpbSize from our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proposal (3/3) 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819150"/>
            <a:ext cx="632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Table 3- MaxDpbSize for various Scale Factors when </a:t>
            </a:r>
            <a:r>
              <a:rPr lang="en-US" sz="1200" dirty="0" err="1" smtClean="0"/>
              <a:t>sps_curr_pic_ref_enabled_flag</a:t>
            </a:r>
            <a:r>
              <a:rPr lang="en-US" sz="1200" dirty="0" smtClean="0"/>
              <a:t>!=0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1200150"/>
          <a:ext cx="6095999" cy="3093720"/>
        </p:xfrm>
        <a:graphic>
          <a:graphicData uri="http://schemas.openxmlformats.org/drawingml/2006/table">
            <a:tbl>
              <a:tblPr/>
              <a:tblGrid>
                <a:gridCol w="1375038"/>
                <a:gridCol w="553835"/>
                <a:gridCol w="694521"/>
                <a:gridCol w="694521"/>
                <a:gridCol w="694521"/>
                <a:gridCol w="694521"/>
                <a:gridCol w="694521"/>
                <a:gridCol w="694521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MS Mincho"/>
                        </a:rPr>
                        <a:t>PicSizeInSamplesY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SFactor=1 (HEVC SCC Draft 4)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4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13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2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SFactor=1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3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¸30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000">
                          <a:latin typeface="Times New Roman"/>
                          <a:ea typeface="MS Mincho"/>
                        </a:rPr>
                        <a:t>14</a:t>
                      </a:r>
                      <a:r>
                        <a:rPr lang="en-US" sz="1000">
                          <a:latin typeface="Symbol"/>
                          <a:ea typeface="MS Mincho"/>
                          <a:cs typeface="Symbol"/>
                        </a:rPr>
                        <a:t>¸15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MS Mincho"/>
                        </a:rPr>
                        <a:t>SFactor=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US" sz="1100">
                          <a:latin typeface="Symbol"/>
                          <a:ea typeface="MS Mincho"/>
                          <a:cs typeface="Symbol"/>
                        </a:rPr>
                        <a:t>¸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MaxLumaPS&gt;&gt;2)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MaxLumaPS&gt;&gt;2)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MaxLumaPS&gt;&gt;1)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12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15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MaxLumaPS&gt;&gt;1)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((3*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MaxLumaPS)&gt;&gt;2)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11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10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16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((3*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MaxLumaPS)&gt;&gt;2) &lt; 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PicSizeInSamplesY ≤</a:t>
                      </a:r>
                      <a:r>
                        <a:rPr lang="en-CA" sz="1100">
                          <a:latin typeface="Times New Roman"/>
                          <a:ea typeface="MS Mincho"/>
                        </a:rPr>
                        <a:t>  1.0 * </a:t>
                      </a:r>
                      <a:r>
                        <a:rPr lang="it-IT" sz="1100">
                          <a:latin typeface="Times New Roman"/>
                          <a:ea typeface="MS Mincho"/>
                        </a:rPr>
                        <a:t>MaxLumaPS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7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17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MS Mincho"/>
                        </a:rPr>
                        <a:t>7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MS Mincho"/>
                        </a:rPr>
                        <a:t>14</a:t>
                      </a:r>
                      <a:endParaRPr lang="en-US" sz="11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Bug-fix for Table A.4 of JCTVC-U1005-V2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666750"/>
            <a:ext cx="7696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1200" b="1" dirty="0" smtClean="0"/>
              <a:t>Table A.1 – Allowed values for syntax elements in the screen content coding extensions profiles</a:t>
            </a:r>
            <a:endParaRPr lang="en-US" sz="12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9420"/>
              </p:ext>
            </p:extLst>
          </p:nvPr>
        </p:nvGraphicFramePr>
        <p:xfrm>
          <a:off x="2971800" y="971550"/>
          <a:ext cx="2905126" cy="3672840"/>
        </p:xfrm>
        <a:graphic>
          <a:graphicData uri="http://schemas.openxmlformats.org/drawingml/2006/table">
            <a:tbl>
              <a:tblPr/>
              <a:tblGrid>
                <a:gridCol w="1830000"/>
                <a:gridCol w="651938"/>
                <a:gridCol w="423188"/>
              </a:tblGrid>
              <a:tr h="2834640">
                <a:tc>
                  <a:txBody>
                    <a:bodyPr/>
                    <a:lstStyle/>
                    <a:p>
                      <a:pPr marL="71755" marR="71755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Profile for which constraint is specified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36830" marR="36830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chroma_format_idc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36830" marR="36830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S Mincho"/>
                        </a:rPr>
                        <a:t>bit_depth_luma_minus8 </a:t>
                      </a:r>
                      <a:r>
                        <a:rPr lang="en-US" sz="1100">
                          <a:latin typeface="Times New Roman"/>
                          <a:ea typeface="MS Mincho"/>
                        </a:rPr>
                        <a:t>and</a:t>
                      </a:r>
                      <a:r>
                        <a:rPr lang="en-US" sz="1100" b="1">
                          <a:latin typeface="Times New Roman"/>
                          <a:ea typeface="MS Mincho"/>
                        </a:rPr>
                        <a:t> bit_depth_chroma_minus8</a:t>
                      </a:r>
                      <a:endParaRPr lang="en-US" sz="1100">
                        <a:latin typeface="Times New Roman"/>
                        <a:ea typeface="MS Mincho"/>
                      </a:endParaRPr>
                    </a:p>
                  </a:txBody>
                  <a:tcPr marL="36830" marR="36830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</a:t>
                      </a:r>
                    </a:p>
                  </a:txBody>
                  <a:tcPr marL="36830" marR="3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10</a:t>
                      </a:r>
                    </a:p>
                  </a:txBody>
                  <a:tcPr marL="36830" marR="3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0..2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4:4:4</a:t>
                      </a:r>
                    </a:p>
                  </a:txBody>
                  <a:tcPr marL="36830" marR="3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100" dirty="0"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en-US" sz="1100" dirty="0">
                          <a:latin typeface="Times New Roman"/>
                          <a:ea typeface="MS Mincho"/>
                        </a:rPr>
                        <a:t>or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3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2</a:t>
                      </a:r>
                      <a:r>
                        <a:rPr lang="en-US" sz="1100" dirty="0">
                          <a:latin typeface="Times New Roman"/>
                          <a:ea typeface="MS Mincho"/>
                        </a:rPr>
                        <a:t> 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0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</a:rPr>
                        <a:t>Screen-Extended Main 4:4:4 10</a:t>
                      </a:r>
                    </a:p>
                  </a:txBody>
                  <a:tcPr marL="36830" marR="3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en-US" sz="1100" dirty="0">
                          <a:latin typeface="Times New Roman"/>
                          <a:ea typeface="MS Mincho"/>
                        </a:rPr>
                        <a:t>or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3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S Mincho"/>
                        </a:rPr>
                        <a:t>2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en-US" sz="1100" dirty="0">
                          <a:latin typeface="Times New Roman"/>
                          <a:ea typeface="MS Mincho"/>
                        </a:rPr>
                        <a:t> 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</a:rPr>
                        <a:t>0..2</a:t>
                      </a: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15362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Conclusion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1" name="Content Placeholder 6"/>
          <p:cNvSpPr txBox="1">
            <a:spLocks/>
          </p:cNvSpPr>
          <p:nvPr/>
        </p:nvSpPr>
        <p:spPr bwMode="auto">
          <a:xfrm>
            <a:off x="457200" y="819150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marL="342900" indent="-342900" hangingPunct="0">
              <a:buFont typeface="Arial"/>
              <a:buChar char="•"/>
            </a:pPr>
            <a:r>
              <a:rPr lang="en-CA" sz="2000" dirty="0" smtClean="0">
                <a:latin typeface="Calibri" pitchFamily="34" charset="0"/>
              </a:rPr>
              <a:t>Modification is proposed for MaxDpbSize calculation for </a:t>
            </a:r>
            <a:r>
              <a:rPr lang="en-US" sz="2000" dirty="0" smtClean="0">
                <a:latin typeface="Calibri" pitchFamily="34" charset="0"/>
              </a:rPr>
              <a:t>Screen-Extended Main 10 profile and Screen-Extended Main 10 4:4:4 profile </a:t>
            </a:r>
            <a:r>
              <a:rPr lang="en-CA" sz="2000" dirty="0" smtClean="0">
                <a:latin typeface="Calibri" pitchFamily="34" charset="0"/>
              </a:rPr>
              <a:t>to account for bit-depth and chroma format. </a:t>
            </a:r>
            <a:endParaRPr lang="en-CA" sz="2000" dirty="0" smtClean="0">
              <a:latin typeface="Calibri" pitchFamily="34" charset="0"/>
            </a:endParaRPr>
          </a:p>
          <a:p>
            <a:pPr marL="342900" indent="-342900" hangingPunct="0"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We </a:t>
            </a:r>
            <a:r>
              <a:rPr lang="en-US" sz="2000" dirty="0" smtClean="0">
                <a:latin typeface="Calibri" pitchFamily="34" charset="0"/>
              </a:rPr>
              <a:t>propose to adopt the proposed approach in HEVC SCC Draft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marL="342900" indent="-342900" hangingPunct="0">
              <a:buFont typeface="Arial"/>
              <a:buChar char="•"/>
            </a:pPr>
            <a:endParaRPr lang="en-US" sz="2000" dirty="0">
              <a:latin typeface="Calibri" pitchFamily="34" charset="0"/>
            </a:endParaRPr>
          </a:p>
          <a:p>
            <a:pPr marL="342900" indent="-342900" hangingPunct="0"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Additionally a bug-fix</a:t>
            </a:r>
            <a:r>
              <a:rPr lang="en-CA" sz="2000" dirty="0">
                <a:latin typeface="Calibri" pitchFamily="34" charset="0"/>
              </a:rPr>
              <a:t> </a:t>
            </a:r>
            <a:r>
              <a:rPr lang="en-CA" sz="2000" dirty="0" smtClean="0">
                <a:latin typeface="Calibri" pitchFamily="34" charset="0"/>
              </a:rPr>
              <a:t>is </a:t>
            </a:r>
            <a:r>
              <a:rPr lang="en-CA" sz="2000" dirty="0">
                <a:latin typeface="Calibri" pitchFamily="34" charset="0"/>
              </a:rPr>
              <a:t>proposed to Table A.4 for Screen-Extended Main 4:4:4 and Screen-Extended Main 4:4:4 10 profiles.</a:t>
            </a:r>
            <a:endParaRPr lang="en-US" sz="2000" dirty="0">
              <a:latin typeface="Calibri" pitchFamily="34" charset="0"/>
            </a:endParaRPr>
          </a:p>
          <a:p>
            <a:pPr marL="342900" indent="-342900" hangingPunct="0">
              <a:buFont typeface="Arial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 marL="1239838" lvl="2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CA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23123</TotalTime>
  <Words>1093</Words>
  <Application>Microsoft Macintosh PowerPoint</Application>
  <PresentationFormat>On-screen Show (16:9)</PresentationFormat>
  <Paragraphs>192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CST July Monthly Dept Meeting 073008</vt:lpstr>
      <vt:lpstr>JCTVC-V0037: On SCC Level Limits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 Deshpande</cp:lastModifiedBy>
  <cp:revision>986</cp:revision>
  <cp:lastPrinted>2012-05-17T23:57:45Z</cp:lastPrinted>
  <dcterms:created xsi:type="dcterms:W3CDTF">2008-07-29T15:54:01Z</dcterms:created>
  <dcterms:modified xsi:type="dcterms:W3CDTF">2015-10-08T17:46:16Z</dcterms:modified>
</cp:coreProperties>
</file>