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350" r:id="rId4"/>
    <p:sldId id="352" r:id="rId5"/>
    <p:sldId id="353" r:id="rId6"/>
    <p:sldId id="351" r:id="rId7"/>
    <p:sldId id="314" r:id="rId8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B9"/>
    <a:srgbClr val="9A0000"/>
    <a:srgbClr val="FF9797"/>
    <a:srgbClr val="E8E8E8"/>
    <a:srgbClr val="BDEEFF"/>
    <a:srgbClr val="61D6FF"/>
    <a:srgbClr val="00B050"/>
    <a:srgbClr val="3737CD"/>
    <a:srgbClr val="FFFF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759" autoAdjust="0"/>
    <p:restoredTop sz="95349" autoAdjust="0"/>
  </p:normalViewPr>
  <p:slideViewPr>
    <p:cSldViewPr>
      <p:cViewPr varScale="1">
        <p:scale>
          <a:sx n="78" d="100"/>
          <a:sy n="78" d="100"/>
        </p:scale>
        <p:origin x="108" y="12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CA" sz="3600" dirty="0"/>
              <a:t>Palette encoder improvements for the 4:2:0 chroma format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>JCTVC-V0034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700" y="4149725"/>
            <a:ext cx="7594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G.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US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sz="1600" u="sng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22nd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Meeting: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Geneva, CH, October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fr-FR" sz="2800" dirty="0" smtClean="0"/>
              <a:t>Palette </a:t>
            </a:r>
            <a:r>
              <a:rPr lang="fr-FR" sz="2800" dirty="0" err="1" smtClean="0"/>
              <a:t>processes</a:t>
            </a:r>
            <a:r>
              <a:rPr lang="fr-FR" sz="2800" dirty="0" smtClean="0"/>
              <a:t> for 4:2:0</a:t>
            </a:r>
            <a:endParaRPr lang="en-US" sz="2800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612436" cy="5067300"/>
          </a:xfrm>
        </p:spPr>
        <p:txBody>
          <a:bodyPr/>
          <a:lstStyle/>
          <a:p>
            <a:pPr lvl="0"/>
            <a:r>
              <a:rPr lang="en-US" sz="2400" dirty="0" smtClean="0"/>
              <a:t>Decoding process adopted in Feb. 2015 (Geneva)</a:t>
            </a:r>
          </a:p>
          <a:p>
            <a:pPr lvl="1"/>
            <a:r>
              <a:rPr lang="en-US" sz="2000" dirty="0" smtClean="0"/>
              <a:t>On encoding side, </a:t>
            </a:r>
            <a:r>
              <a:rPr lang="en-US" sz="2000" dirty="0" err="1" smtClean="0"/>
              <a:t>upsample</a:t>
            </a:r>
            <a:r>
              <a:rPr lang="en-US" sz="2000" dirty="0" smtClean="0"/>
              <a:t> chroma by just replicating it</a:t>
            </a:r>
          </a:p>
          <a:p>
            <a:pPr lvl="1"/>
            <a:r>
              <a:rPr lang="en-US" sz="2000" dirty="0" smtClean="0"/>
              <a:t>In escape coding, chroma samples that are discarded are not </a:t>
            </a:r>
            <a:r>
              <a:rPr lang="en-US" sz="2000" dirty="0" smtClean="0"/>
              <a:t>coded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0"/>
            <a:r>
              <a:rPr lang="en-US" sz="2400" dirty="0" smtClean="0"/>
              <a:t>On decoding, discard some chroma samples</a:t>
            </a:r>
          </a:p>
          <a:p>
            <a:pPr lvl="1"/>
            <a:r>
              <a:rPr lang="en-US" sz="2000" dirty="0"/>
              <a:t>F</a:t>
            </a:r>
            <a:r>
              <a:rPr lang="en-US" sz="2000" dirty="0" smtClean="0"/>
              <a:t>or YUV 4:2:0, remove Chroma sample at position 1, 2 and 3</a:t>
            </a:r>
          </a:p>
          <a:p>
            <a:pPr lvl="0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2134846" y="2288454"/>
            <a:ext cx="1295748" cy="1296144"/>
            <a:chOff x="920750" y="2132856"/>
            <a:chExt cx="1295748" cy="1296144"/>
          </a:xfrm>
          <a:solidFill>
            <a:srgbClr val="C8CACA"/>
          </a:solidFill>
        </p:grpSpPr>
        <p:sp>
          <p:nvSpPr>
            <p:cNvPr id="12" name="Rectangle 11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solidFill>
              <a:srgbClr val="E8E8E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1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2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3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90791" y="2288454"/>
            <a:ext cx="1295748" cy="1296144"/>
            <a:chOff x="920750" y="2132856"/>
            <a:chExt cx="1295748" cy="1296144"/>
          </a:xfrm>
          <a:solidFill>
            <a:srgbClr val="FF0000"/>
          </a:solidFill>
        </p:grpSpPr>
        <p:sp>
          <p:nvSpPr>
            <p:cNvPr id="17" name="Rectangle 16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12819" y="2288454"/>
            <a:ext cx="1295748" cy="1296144"/>
            <a:chOff x="920750" y="2132856"/>
            <a:chExt cx="1295748" cy="1296144"/>
          </a:xfrm>
          <a:solidFill>
            <a:srgbClr val="00B0F0"/>
          </a:solidFill>
        </p:grpSpPr>
        <p:sp>
          <p:nvSpPr>
            <p:cNvPr id="22" name="Rectangle 21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</p:grpSp>
      <p:sp>
        <p:nvSpPr>
          <p:cNvPr id="26" name="Right Arrow 25"/>
          <p:cNvSpPr/>
          <p:nvPr/>
        </p:nvSpPr>
        <p:spPr bwMode="auto">
          <a:xfrm>
            <a:off x="6233091" y="2504478"/>
            <a:ext cx="144016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27" name="Down Arrow 26"/>
          <p:cNvSpPr/>
          <p:nvPr/>
        </p:nvSpPr>
        <p:spPr bwMode="auto">
          <a:xfrm>
            <a:off x="4118460" y="2843848"/>
            <a:ext cx="216024" cy="1800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28" name="Right Arrow 27"/>
          <p:cNvSpPr/>
          <p:nvPr/>
        </p:nvSpPr>
        <p:spPr bwMode="auto">
          <a:xfrm>
            <a:off x="4467026" y="2494649"/>
            <a:ext cx="144016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29" name="Down Arrow 28"/>
          <p:cNvSpPr/>
          <p:nvPr/>
        </p:nvSpPr>
        <p:spPr bwMode="auto">
          <a:xfrm>
            <a:off x="5884525" y="2854836"/>
            <a:ext cx="216024" cy="1800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4494322" y="2854836"/>
            <a:ext cx="216024" cy="1800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41" name="Down Arrow 40"/>
          <p:cNvSpPr/>
          <p:nvPr/>
        </p:nvSpPr>
        <p:spPr bwMode="auto">
          <a:xfrm>
            <a:off x="6233091" y="2860922"/>
            <a:ext cx="216024" cy="1800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5690791" y="4581128"/>
            <a:ext cx="1295748" cy="1296144"/>
            <a:chOff x="920750" y="2132856"/>
            <a:chExt cx="1295748" cy="1296144"/>
          </a:xfrm>
          <a:solidFill>
            <a:srgbClr val="FF0000"/>
          </a:solidFill>
        </p:grpSpPr>
        <p:sp>
          <p:nvSpPr>
            <p:cNvPr id="76" name="Rectangle 75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solidFill>
              <a:srgbClr val="FF979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Cr1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solidFill>
              <a:srgbClr val="9A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Cr2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solidFill>
              <a:srgbClr val="FFB9B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Cr3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912818" y="4581128"/>
            <a:ext cx="1295748" cy="1296144"/>
            <a:chOff x="920750" y="2132856"/>
            <a:chExt cx="1295748" cy="1296144"/>
          </a:xfrm>
          <a:solidFill>
            <a:srgbClr val="00B0F0"/>
          </a:solidFill>
        </p:grpSpPr>
        <p:sp>
          <p:nvSpPr>
            <p:cNvPr id="81" name="Rectangle 80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solidFill>
              <a:srgbClr val="61D6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Cb1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dirty="0">
                  <a:ea typeface="ＭＳ Ｐゴシック" pitchFamily="50" charset="-128"/>
                </a:rPr>
                <a:t>2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solidFill>
              <a:srgbClr val="BDEE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dirty="0">
                  <a:ea typeface="ＭＳ Ｐゴシック" pitchFamily="50" charset="-128"/>
                </a:rPr>
                <a:t>3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5" name="Straight Connector 4"/>
          <p:cNvCxnSpPr/>
          <p:nvPr/>
        </p:nvCxnSpPr>
        <p:spPr bwMode="auto">
          <a:xfrm flipH="1">
            <a:off x="3923494" y="4581128"/>
            <a:ext cx="1373794" cy="12856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4611042" y="4581128"/>
            <a:ext cx="647223" cy="6478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>
            <a:off x="4611042" y="5229200"/>
            <a:ext cx="686246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3963168" y="5228971"/>
            <a:ext cx="647874" cy="6483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 flipV="1">
            <a:off x="4611042" y="5228971"/>
            <a:ext cx="647223" cy="6483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09" name="Straight Connector 17408"/>
          <p:cNvCxnSpPr/>
          <p:nvPr/>
        </p:nvCxnSpPr>
        <p:spPr bwMode="auto">
          <a:xfrm>
            <a:off x="6372232" y="4581128"/>
            <a:ext cx="647874" cy="6375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14" name="Straight Connector 17413"/>
          <p:cNvCxnSpPr/>
          <p:nvPr/>
        </p:nvCxnSpPr>
        <p:spPr bwMode="auto">
          <a:xfrm>
            <a:off x="6372232" y="5218670"/>
            <a:ext cx="647874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16" name="Straight Connector 17415"/>
          <p:cNvCxnSpPr/>
          <p:nvPr/>
        </p:nvCxnSpPr>
        <p:spPr bwMode="auto">
          <a:xfrm>
            <a:off x="5724358" y="5228971"/>
            <a:ext cx="647874" cy="6588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18" name="Straight Connector 17417"/>
          <p:cNvCxnSpPr/>
          <p:nvPr/>
        </p:nvCxnSpPr>
        <p:spPr bwMode="auto">
          <a:xfrm flipV="1">
            <a:off x="6372232" y="4581128"/>
            <a:ext cx="647874" cy="6478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20" name="Straight Connector 17419"/>
          <p:cNvCxnSpPr/>
          <p:nvPr/>
        </p:nvCxnSpPr>
        <p:spPr bwMode="auto">
          <a:xfrm flipV="1">
            <a:off x="5723707" y="5239730"/>
            <a:ext cx="647874" cy="627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22" name="Straight Connector 17421"/>
          <p:cNvCxnSpPr/>
          <p:nvPr/>
        </p:nvCxnSpPr>
        <p:spPr bwMode="auto">
          <a:xfrm flipV="1">
            <a:off x="6371581" y="5239730"/>
            <a:ext cx="648525" cy="6373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11" name="Group 110"/>
          <p:cNvGrpSpPr/>
          <p:nvPr/>
        </p:nvGrpSpPr>
        <p:grpSpPr>
          <a:xfrm>
            <a:off x="2134846" y="4557378"/>
            <a:ext cx="1295748" cy="1296144"/>
            <a:chOff x="920750" y="2132856"/>
            <a:chExt cx="1295748" cy="1296144"/>
          </a:xfrm>
          <a:solidFill>
            <a:srgbClr val="C8CACA"/>
          </a:solidFill>
        </p:grpSpPr>
        <p:sp>
          <p:nvSpPr>
            <p:cNvPr id="112" name="Rectangle 111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solidFill>
              <a:srgbClr val="E8E8E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1</a:t>
              </a: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2</a:t>
              </a: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3</a:t>
              </a:r>
            </a:p>
          </p:txBody>
        </p:sp>
      </p:grpSp>
      <p:sp>
        <p:nvSpPr>
          <p:cNvPr id="1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842945" y="6484938"/>
            <a:ext cx="790575" cy="236537"/>
          </a:xfrm>
        </p:spPr>
        <p:txBody>
          <a:bodyPr/>
          <a:lstStyle/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2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Encoder algorithms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612436" cy="5067300"/>
          </a:xfrm>
        </p:spPr>
        <p:txBody>
          <a:bodyPr/>
          <a:lstStyle/>
          <a:p>
            <a:pPr lvl="0"/>
            <a:r>
              <a:rPr lang="en-US" dirty="0" smtClean="0"/>
              <a:t>Summary of those algorithms</a:t>
            </a:r>
          </a:p>
          <a:p>
            <a:pPr lvl="1"/>
            <a:r>
              <a:rPr lang="en-US" dirty="0" smtClean="0"/>
              <a:t>Clustering</a:t>
            </a:r>
          </a:p>
          <a:p>
            <a:pPr lvl="2"/>
            <a:r>
              <a:rPr lang="en-US" dirty="0" err="1" smtClean="0"/>
              <a:t>Kmeans</a:t>
            </a:r>
            <a:r>
              <a:rPr lang="en-US" dirty="0" smtClean="0"/>
              <a:t> algorithm: derive the centroid of each cluster</a:t>
            </a:r>
          </a:p>
          <a:p>
            <a:pPr lvl="1"/>
            <a:r>
              <a:rPr lang="en-US" dirty="0" smtClean="0"/>
              <a:t>Rate-distortion optimization of palette values taking into account palette prediction</a:t>
            </a:r>
          </a:p>
          <a:p>
            <a:pPr lvl="1"/>
            <a:r>
              <a:rPr lang="en-US" dirty="0" err="1" smtClean="0"/>
              <a:t>Palettization</a:t>
            </a:r>
            <a:r>
              <a:rPr lang="en-US" dirty="0" smtClean="0"/>
              <a:t>: mapping a pixel to a palette entry</a:t>
            </a:r>
          </a:p>
          <a:p>
            <a:endParaRPr lang="en-US" dirty="0" smtClean="0"/>
          </a:p>
          <a:p>
            <a:r>
              <a:rPr lang="en-US" dirty="0" smtClean="0"/>
              <a:t>All require measuring distortion between 2 triplets</a:t>
            </a:r>
          </a:p>
          <a:p>
            <a:endParaRPr lang="en-US" dirty="0" smtClean="0"/>
          </a:p>
          <a:p>
            <a:r>
              <a:rPr lang="en-US" dirty="0" smtClean="0"/>
              <a:t>But chroma samples may be discarded !</a:t>
            </a:r>
          </a:p>
          <a:p>
            <a:pPr lvl="1"/>
            <a:r>
              <a:rPr lang="en-US" dirty="0" smtClean="0"/>
              <a:t>This should be accounted for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842945" y="6484938"/>
            <a:ext cx="790575" cy="236537"/>
          </a:xfrm>
        </p:spPr>
        <p:txBody>
          <a:bodyPr/>
          <a:lstStyle/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4556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Proposal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Encoder algorithms</a:t>
            </a:r>
          </a:p>
          <a:p>
            <a:pPr lvl="1"/>
            <a:r>
              <a:rPr lang="en-US" dirty="0" smtClean="0"/>
              <a:t>Error/distortion measure:</a:t>
            </a:r>
          </a:p>
          <a:p>
            <a:pPr lvl="2"/>
            <a:r>
              <a:rPr lang="en-US" dirty="0" smtClean="0"/>
              <a:t>Weight the </a:t>
            </a:r>
            <a:r>
              <a:rPr lang="en-US" dirty="0"/>
              <a:t>C</a:t>
            </a:r>
            <a:r>
              <a:rPr lang="en-US" dirty="0" smtClean="0"/>
              <a:t>hroma distortion</a:t>
            </a:r>
          </a:p>
          <a:p>
            <a:pPr lvl="2"/>
            <a:r>
              <a:rPr lang="en-US" dirty="0" smtClean="0"/>
              <a:t>Due to various effects, weight is not null even if the </a:t>
            </a:r>
            <a:r>
              <a:rPr lang="en-US" dirty="0"/>
              <a:t>C</a:t>
            </a:r>
            <a:r>
              <a:rPr lang="en-US" dirty="0" smtClean="0"/>
              <a:t>hroma samples are discarded</a:t>
            </a:r>
          </a:p>
          <a:p>
            <a:pPr lvl="2"/>
            <a:r>
              <a:rPr lang="en-US" dirty="0" smtClean="0"/>
              <a:t>Apply a small rounding due to integer computations and weights</a:t>
            </a:r>
          </a:p>
          <a:p>
            <a:pPr lvl="1"/>
            <a:r>
              <a:rPr lang="en-US" dirty="0" smtClean="0"/>
              <a:t>Clustering</a:t>
            </a:r>
          </a:p>
          <a:p>
            <a:pPr lvl="2"/>
            <a:r>
              <a:rPr lang="en-US" dirty="0" smtClean="0"/>
              <a:t>Use a weighted average instead of a plain one</a:t>
            </a:r>
          </a:p>
          <a:p>
            <a:pPr lvl="1"/>
            <a:r>
              <a:rPr lang="en-US" dirty="0" smtClean="0"/>
              <a:t>Implementation: modify distortion measure and centroid determination</a:t>
            </a:r>
          </a:p>
          <a:p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4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77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Distortion measure modification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12278" y="692696"/>
            <a:ext cx="9493250" cy="5394325"/>
          </a:xfrm>
        </p:spPr>
        <p:txBody>
          <a:bodyPr/>
          <a:lstStyle/>
          <a:p>
            <a:pPr lvl="0"/>
            <a:r>
              <a:rPr lang="en-US" sz="2000" dirty="0" smtClean="0"/>
              <a:t>Details on the way the distortion is computed</a:t>
            </a:r>
          </a:p>
          <a:p>
            <a:pPr lvl="1"/>
            <a:r>
              <a:rPr lang="en-US" sz="1800" dirty="0" smtClean="0"/>
              <a:t>Distortion </a:t>
            </a:r>
            <a:r>
              <a:rPr lang="en-US" sz="1800" dirty="0" smtClean="0"/>
              <a:t>“err” measured on </a:t>
            </a:r>
            <a:r>
              <a:rPr lang="en-US" sz="1800" dirty="0" smtClean="0"/>
              <a:t>encoder side is slightly modified as follows:</a:t>
            </a:r>
          </a:p>
          <a:p>
            <a:pPr lvl="2"/>
            <a:r>
              <a:rPr lang="en-US" sz="1400" dirty="0" smtClean="0"/>
              <a:t>for </a:t>
            </a:r>
            <a:r>
              <a:rPr lang="en-US" sz="1400" dirty="0" smtClean="0"/>
              <a:t>discarded </a:t>
            </a:r>
            <a:r>
              <a:rPr lang="en-US" sz="1400" dirty="0" smtClean="0"/>
              <a:t>Chroma samples at position of </a:t>
            </a:r>
            <a:r>
              <a:rPr lang="en-US" sz="1400" dirty="0"/>
              <a:t>Y</a:t>
            </a:r>
            <a:r>
              <a:rPr lang="en-US" sz="1400" baseline="-25000" dirty="0"/>
              <a:t>1</a:t>
            </a:r>
            <a:r>
              <a:rPr lang="en-US" sz="1400" dirty="0"/>
              <a:t>, Y</a:t>
            </a:r>
            <a:r>
              <a:rPr lang="en-US" sz="1400" baseline="-25000" dirty="0"/>
              <a:t>2</a:t>
            </a:r>
            <a:r>
              <a:rPr lang="en-US" sz="1400" dirty="0"/>
              <a:t> and </a:t>
            </a:r>
            <a:r>
              <a:rPr lang="en-US" sz="1400" dirty="0" smtClean="0"/>
              <a:t>Y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:</a:t>
            </a:r>
            <a:endParaRPr lang="en-US" sz="1400" dirty="0" smtClean="0"/>
          </a:p>
          <a:p>
            <a:pPr lvl="3"/>
            <a:r>
              <a:rPr lang="en-US" sz="1400" dirty="0" smtClean="0"/>
              <a:t>Err = err(PAL </a:t>
            </a:r>
            <a:r>
              <a:rPr lang="en-US" sz="1400" dirty="0" smtClean="0"/>
              <a:t>Y[j</a:t>
            </a:r>
            <a:r>
              <a:rPr lang="en-US" sz="1400" dirty="0" smtClean="0"/>
              <a:t>], Y</a:t>
            </a:r>
            <a:r>
              <a:rPr lang="en-US" sz="1400" baseline="-25000" dirty="0" smtClean="0"/>
              <a:t>i</a:t>
            </a:r>
            <a:r>
              <a:rPr lang="en-US" sz="1400" dirty="0" smtClean="0"/>
              <a:t> )+ </a:t>
            </a:r>
            <a:r>
              <a:rPr lang="en-US" sz="1400" b="1" dirty="0" smtClean="0">
                <a:solidFill>
                  <a:srgbClr val="FF0000"/>
                </a:solidFill>
              </a:rPr>
              <a:t>w</a:t>
            </a:r>
            <a:r>
              <a:rPr lang="en-US" sz="1400" dirty="0" smtClean="0"/>
              <a:t>*err(PAL </a:t>
            </a:r>
            <a:r>
              <a:rPr lang="en-US" sz="1400" dirty="0" err="1" smtClean="0"/>
              <a:t>Cb</a:t>
            </a:r>
            <a:r>
              <a:rPr lang="en-US" sz="1400" dirty="0" smtClean="0"/>
              <a:t>[j], </a:t>
            </a:r>
            <a:r>
              <a:rPr lang="en-US" sz="1400" dirty="0" err="1" smtClean="0"/>
              <a:t>Cb</a:t>
            </a:r>
            <a:r>
              <a:rPr lang="en-US" sz="1400" baseline="-25000" dirty="0" err="1" smtClean="0"/>
              <a:t>i</a:t>
            </a:r>
            <a:r>
              <a:rPr lang="en-US" sz="1400" dirty="0" smtClean="0"/>
              <a:t> )+</a:t>
            </a:r>
            <a:r>
              <a:rPr lang="en-US" sz="1400" dirty="0" smtClean="0">
                <a:solidFill>
                  <a:srgbClr val="FF0000"/>
                </a:solidFill>
              </a:rPr>
              <a:t> </a:t>
            </a:r>
            <a:r>
              <a:rPr lang="en-US" sz="1400" b="1" dirty="0" smtClean="0">
                <a:solidFill>
                  <a:srgbClr val="FF0000"/>
                </a:solidFill>
              </a:rPr>
              <a:t>w</a:t>
            </a:r>
            <a:r>
              <a:rPr lang="en-US" sz="1400" dirty="0" smtClean="0"/>
              <a:t>*err(PAL Cr[j], Cr</a:t>
            </a:r>
            <a:r>
              <a:rPr lang="en-US" sz="1400" baseline="-25000" dirty="0" smtClean="0"/>
              <a:t>i</a:t>
            </a:r>
            <a:r>
              <a:rPr lang="en-US" sz="1400" dirty="0" smtClean="0"/>
              <a:t>)</a:t>
            </a:r>
          </a:p>
          <a:p>
            <a:pPr lvl="2"/>
            <a:r>
              <a:rPr lang="en-US" sz="1400" dirty="0"/>
              <a:t>f</a:t>
            </a:r>
            <a:r>
              <a:rPr lang="en-US" sz="1400" dirty="0" smtClean="0"/>
              <a:t>or </a:t>
            </a:r>
            <a:r>
              <a:rPr lang="en-US" sz="1400" dirty="0" smtClean="0"/>
              <a:t>non-discarded </a:t>
            </a:r>
            <a:r>
              <a:rPr lang="en-US" sz="1400" dirty="0"/>
              <a:t>Chroma samples at position </a:t>
            </a:r>
            <a:r>
              <a:rPr lang="en-US" sz="1400" dirty="0"/>
              <a:t>of  </a:t>
            </a:r>
            <a:r>
              <a:rPr lang="en-US" sz="1400" dirty="0" smtClean="0"/>
              <a:t>Y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:</a:t>
            </a:r>
            <a:endParaRPr lang="en-US" sz="1400" dirty="0" smtClean="0"/>
          </a:p>
          <a:p>
            <a:pPr lvl="3"/>
            <a:r>
              <a:rPr lang="en-US" sz="1400" dirty="0" smtClean="0"/>
              <a:t>Err = err(PAL </a:t>
            </a:r>
            <a:r>
              <a:rPr lang="en-US" sz="1400" dirty="0" smtClean="0"/>
              <a:t>Y[j</a:t>
            </a:r>
            <a:r>
              <a:rPr lang="en-US" sz="1400" dirty="0" smtClean="0"/>
              <a:t>], Y</a:t>
            </a:r>
            <a:r>
              <a:rPr lang="en-US" sz="1400" baseline="-25000" dirty="0" smtClean="0"/>
              <a:t>i</a:t>
            </a:r>
            <a:r>
              <a:rPr lang="en-US" sz="1400" dirty="0" smtClean="0"/>
              <a:t> )+ err(PAL </a:t>
            </a:r>
            <a:r>
              <a:rPr lang="en-US" sz="1400" dirty="0" err="1" smtClean="0"/>
              <a:t>Cb</a:t>
            </a:r>
            <a:r>
              <a:rPr lang="en-US" sz="1400" dirty="0" smtClean="0"/>
              <a:t>[j], </a:t>
            </a:r>
            <a:r>
              <a:rPr lang="en-US" sz="1400" dirty="0" err="1" smtClean="0"/>
              <a:t>Cb</a:t>
            </a:r>
            <a:r>
              <a:rPr lang="en-US" sz="1400" baseline="-25000" dirty="0" err="1" smtClean="0"/>
              <a:t>i</a:t>
            </a:r>
            <a:r>
              <a:rPr lang="en-US" sz="1400" dirty="0" smtClean="0"/>
              <a:t> )+ err(PAL Cr[j], Cr</a:t>
            </a:r>
            <a:r>
              <a:rPr lang="en-US" sz="1400" baseline="-25000" dirty="0" smtClean="0"/>
              <a:t>i</a:t>
            </a:r>
            <a:r>
              <a:rPr lang="en-US" sz="1400" dirty="0" smtClean="0"/>
              <a:t>)</a:t>
            </a:r>
          </a:p>
          <a:p>
            <a:pPr lvl="3"/>
            <a:endParaRPr lang="en-US" sz="1400" dirty="0" smtClean="0"/>
          </a:p>
          <a:p>
            <a:pPr lvl="3"/>
            <a:endParaRPr lang="en-US" sz="1400" dirty="0" smtClean="0"/>
          </a:p>
          <a:p>
            <a:pPr lvl="3"/>
            <a:endParaRPr lang="en-US" sz="1400" dirty="0"/>
          </a:p>
          <a:p>
            <a:pPr lvl="3"/>
            <a:endParaRPr lang="en-US" sz="1400" dirty="0" smtClean="0"/>
          </a:p>
          <a:p>
            <a:pPr lvl="3"/>
            <a:endParaRPr lang="en-US" sz="1400" dirty="0"/>
          </a:p>
          <a:p>
            <a:pPr lvl="3"/>
            <a:endParaRPr lang="en-US" sz="1400" dirty="0" smtClean="0"/>
          </a:p>
          <a:p>
            <a:r>
              <a:rPr lang="en-US" sz="2000" dirty="0" smtClean="0"/>
              <a:t>Weight </a:t>
            </a:r>
            <a:r>
              <a:rPr lang="en-US" sz="2000" dirty="0" smtClean="0"/>
              <a:t>selection: w</a:t>
            </a:r>
            <a:endParaRPr lang="en-US" sz="2000" dirty="0"/>
          </a:p>
          <a:p>
            <a:pPr lvl="1"/>
            <a:r>
              <a:rPr lang="en-US" sz="1600" dirty="0"/>
              <a:t>Powers of 2 for simpler implementation</a:t>
            </a:r>
          </a:p>
          <a:p>
            <a:pPr lvl="1"/>
            <a:r>
              <a:rPr lang="en-US" sz="1600" dirty="0"/>
              <a:t>Depends on the expected </a:t>
            </a:r>
            <a:r>
              <a:rPr lang="en-US" sz="1600" dirty="0" err="1"/>
              <a:t>luma</a:t>
            </a:r>
            <a:r>
              <a:rPr lang="en-US" sz="1600" dirty="0"/>
              <a:t>/</a:t>
            </a:r>
            <a:r>
              <a:rPr lang="en-US" sz="1600" dirty="0" err="1"/>
              <a:t>chroma</a:t>
            </a:r>
            <a:r>
              <a:rPr lang="en-US" sz="1600" dirty="0"/>
              <a:t> tradeoff</a:t>
            </a:r>
          </a:p>
          <a:p>
            <a:pPr lvl="2"/>
            <a:r>
              <a:rPr lang="en-US" sz="1200" dirty="0"/>
              <a:t>Value of </a:t>
            </a:r>
            <a:r>
              <a:rPr lang="en-US" sz="1200" dirty="0" smtClean="0"/>
              <a:t>1/2</a:t>
            </a:r>
            <a:r>
              <a:rPr lang="en-US" sz="1200" baseline="30000" dirty="0" smtClean="0"/>
              <a:t>5</a:t>
            </a:r>
            <a:r>
              <a:rPr lang="en-US" sz="1200" dirty="0" smtClean="0"/>
              <a:t> </a:t>
            </a:r>
            <a:r>
              <a:rPr lang="en-US" sz="1200" dirty="0"/>
              <a:t>used but weights from </a:t>
            </a:r>
            <a:r>
              <a:rPr lang="en-US" sz="1200" dirty="0" smtClean="0"/>
              <a:t>1/2</a:t>
            </a:r>
            <a:r>
              <a:rPr lang="en-US" sz="1200" baseline="30000" dirty="0" smtClean="0"/>
              <a:t>4</a:t>
            </a:r>
            <a:r>
              <a:rPr lang="en-US" sz="1200" dirty="0" smtClean="0"/>
              <a:t> </a:t>
            </a:r>
            <a:r>
              <a:rPr lang="en-US" sz="1200" dirty="0"/>
              <a:t>to </a:t>
            </a:r>
            <a:r>
              <a:rPr lang="en-US" sz="1200" dirty="0" smtClean="0"/>
              <a:t>1/2</a:t>
            </a:r>
            <a:r>
              <a:rPr lang="en-US" sz="1200" baseline="30000" dirty="0" smtClean="0"/>
              <a:t>8</a:t>
            </a:r>
            <a:r>
              <a:rPr lang="en-US" sz="1200" dirty="0" smtClean="0"/>
              <a:t> </a:t>
            </a:r>
            <a:r>
              <a:rPr lang="en-US" sz="1200" dirty="0"/>
              <a:t>work pretty similarly</a:t>
            </a:r>
          </a:p>
          <a:p>
            <a:pPr lvl="1"/>
            <a:r>
              <a:rPr lang="en-US" sz="1600" dirty="0"/>
              <a:t>Weight in distortion measure are the inverse of those in weighted </a:t>
            </a:r>
            <a:r>
              <a:rPr lang="en-US" sz="1600" dirty="0" smtClean="0"/>
              <a:t>average for clustering</a:t>
            </a:r>
            <a:endParaRPr lang="en-US" sz="1600" dirty="0"/>
          </a:p>
          <a:p>
            <a:pPr lvl="2"/>
            <a:r>
              <a:rPr lang="en-US" sz="1200" dirty="0"/>
              <a:t>Not necessary but looks </a:t>
            </a:r>
            <a:r>
              <a:rPr lang="en-US" sz="1200" dirty="0" smtClean="0"/>
              <a:t>streamlined</a:t>
            </a:r>
            <a:endParaRPr lang="en-US" sz="18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842945" y="6484938"/>
            <a:ext cx="790575" cy="236537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z="2000" smtClean="0"/>
              <a:pPr/>
              <a:t>5</a:t>
            </a:fld>
            <a:endParaRPr lang="en-US" sz="2000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4184402" y="2492896"/>
            <a:ext cx="1295748" cy="1296144"/>
            <a:chOff x="920750" y="2132856"/>
            <a:chExt cx="1295748" cy="1296144"/>
          </a:xfrm>
          <a:solidFill>
            <a:srgbClr val="00B0F0"/>
          </a:solidFill>
        </p:grpSpPr>
        <p:sp>
          <p:nvSpPr>
            <p:cNvPr id="41" name="Rectangle 40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baseline="-25000" dirty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800" dirty="0">
                  <a:ea typeface="ＭＳ Ｐゴシック" pitchFamily="50" charset="-128"/>
                </a:rPr>
                <a:t>w</a:t>
              </a:r>
              <a:r>
                <a:rPr lang="fr-FR" sz="1800" dirty="0" smtClean="0">
                  <a:ea typeface="ＭＳ Ｐゴシック" pitchFamily="50" charset="-128"/>
                </a:rPr>
                <a:t>.</a:t>
              </a:r>
              <a:r>
                <a:rPr lang="fr-FR" sz="1800" dirty="0">
                  <a:ea typeface="ＭＳ Ｐゴシック" pitchFamily="50" charset="-128"/>
                </a:rPr>
                <a:t> Cb</a:t>
              </a:r>
              <a:r>
                <a:rPr lang="fr-FR" sz="1800" baseline="-25000" dirty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800" dirty="0">
                  <a:ea typeface="ＭＳ Ｐゴシック" pitchFamily="50" charset="-128"/>
                </a:rPr>
                <a:t>w</a:t>
              </a:r>
              <a:r>
                <a:rPr lang="fr-FR" sz="1800" dirty="0" smtClean="0">
                  <a:ea typeface="ＭＳ Ｐゴシック" pitchFamily="50" charset="-128"/>
                </a:rPr>
                <a:t>.</a:t>
              </a:r>
              <a:r>
                <a:rPr lang="fr-FR" sz="1800" dirty="0">
                  <a:ea typeface="ＭＳ Ｐゴシック" pitchFamily="50" charset="-128"/>
                </a:rPr>
                <a:t> Cb</a:t>
              </a:r>
              <a:r>
                <a:rPr lang="fr-FR" sz="1800" baseline="-25000" dirty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800" dirty="0">
                  <a:ea typeface="ＭＳ Ｐゴシック" pitchFamily="50" charset="-128"/>
                </a:rPr>
                <a:t>w</a:t>
              </a:r>
              <a:r>
                <a:rPr lang="fr-FR" sz="1800" dirty="0" smtClean="0">
                  <a:ea typeface="ＭＳ Ｐゴシック" pitchFamily="50" charset="-128"/>
                </a:rPr>
                <a:t>.</a:t>
              </a:r>
              <a:r>
                <a:rPr lang="fr-FR" sz="1800" dirty="0">
                  <a:ea typeface="ＭＳ Ｐゴシック" pitchFamily="50" charset="-128"/>
                </a:rPr>
                <a:t> Cb</a:t>
              </a:r>
              <a:r>
                <a:rPr lang="fr-FR" sz="1800" baseline="-25000" dirty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407692" y="2492896"/>
            <a:ext cx="1295748" cy="1296144"/>
            <a:chOff x="920750" y="2132856"/>
            <a:chExt cx="1295748" cy="1296144"/>
          </a:xfrm>
          <a:solidFill>
            <a:srgbClr val="C8CACA"/>
          </a:solidFill>
        </p:grpSpPr>
        <p:sp>
          <p:nvSpPr>
            <p:cNvPr id="48" name="Rectangle 47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solidFill>
              <a:srgbClr val="E8E8E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1</a:t>
              </a: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2</a:t>
              </a: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3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61112" y="2492896"/>
            <a:ext cx="1295748" cy="1296144"/>
            <a:chOff x="920750" y="2132856"/>
            <a:chExt cx="1295748" cy="1296144"/>
          </a:xfrm>
          <a:solidFill>
            <a:srgbClr val="FF0000"/>
          </a:solidFill>
        </p:grpSpPr>
        <p:sp>
          <p:nvSpPr>
            <p:cNvPr id="22" name="Rectangle 21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800" dirty="0">
                  <a:ea typeface="ＭＳ Ｐゴシック" pitchFamily="50" charset="-128"/>
                </a:rPr>
                <a:t>w</a:t>
              </a:r>
              <a:r>
                <a:rPr lang="fr-FR" sz="1800" dirty="0" smtClean="0">
                  <a:ea typeface="ＭＳ Ｐゴシック" pitchFamily="50" charset="-128"/>
                </a:rPr>
                <a:t>.</a:t>
              </a:r>
              <a:r>
                <a:rPr lang="fr-FR" sz="1800" dirty="0">
                  <a:ea typeface="ＭＳ Ｐゴシック" pitchFamily="50" charset="-128"/>
                </a:rPr>
                <a:t> </a:t>
              </a: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800" dirty="0">
                  <a:ea typeface="ＭＳ Ｐゴシック" pitchFamily="50" charset="-128"/>
                </a:rPr>
                <a:t>w</a:t>
              </a:r>
              <a:r>
                <a:rPr lang="fr-FR" sz="1800" dirty="0" smtClean="0">
                  <a:ea typeface="ＭＳ Ｐゴシック" pitchFamily="50" charset="-128"/>
                </a:rPr>
                <a:t>.</a:t>
              </a:r>
              <a:r>
                <a:rPr lang="fr-FR" sz="1800" dirty="0">
                  <a:ea typeface="ＭＳ Ｐゴシック" pitchFamily="50" charset="-128"/>
                </a:rPr>
                <a:t> </a:t>
              </a: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800" dirty="0">
                  <a:ea typeface="ＭＳ Ｐゴシック" pitchFamily="50" charset="-128"/>
                </a:rPr>
                <a:t>w</a:t>
              </a:r>
              <a:r>
                <a:rPr lang="fr-FR" sz="1800" dirty="0" smtClean="0">
                  <a:ea typeface="ＭＳ Ｐゴシック" pitchFamily="50" charset="-128"/>
                </a:rPr>
                <a:t>.</a:t>
              </a:r>
              <a:r>
                <a:rPr lang="fr-FR" sz="1800" dirty="0">
                  <a:ea typeface="ＭＳ Ｐゴシック" pitchFamily="50" charset="-128"/>
                </a:rPr>
                <a:t> </a:t>
              </a: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1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71252" y="721927"/>
            <a:ext cx="4787900" cy="5067300"/>
          </a:xfrm>
        </p:spPr>
        <p:txBody>
          <a:bodyPr/>
          <a:lstStyle/>
          <a:p>
            <a:r>
              <a:rPr lang="en-US" sz="2000" dirty="0" smtClean="0"/>
              <a:t>Results</a:t>
            </a:r>
          </a:p>
          <a:p>
            <a:pPr lvl="1"/>
            <a:r>
              <a:rPr lang="en-US" sz="1800" dirty="0" smtClean="0"/>
              <a:t>w=1/2</a:t>
            </a:r>
            <a:r>
              <a:rPr lang="en-US" sz="1800" baseline="30000" dirty="0" smtClean="0"/>
              <a:t>5</a:t>
            </a:r>
          </a:p>
          <a:p>
            <a:pPr lvl="1"/>
            <a:r>
              <a:rPr lang="en-US" sz="1800" dirty="0" smtClean="0"/>
              <a:t>Sequence a</a:t>
            </a:r>
            <a:r>
              <a:rPr lang="en-US" sz="1800" dirty="0" smtClean="0"/>
              <a:t>verage </a:t>
            </a:r>
            <a:r>
              <a:rPr lang="en-US" sz="1800" dirty="0" smtClean="0"/>
              <a:t>gain </a:t>
            </a:r>
            <a:r>
              <a:rPr lang="en-US" sz="1800" dirty="0" smtClean="0"/>
              <a:t>is</a:t>
            </a:r>
            <a:br>
              <a:rPr lang="en-US" sz="1800" dirty="0" smtClean="0"/>
            </a:br>
            <a:r>
              <a:rPr lang="en-US" sz="1800" dirty="0" smtClean="0"/>
              <a:t>-2.4% / -1.9% / -1.0% for respectively AI, RA and LDB</a:t>
            </a:r>
          </a:p>
          <a:p>
            <a:pPr lvl="1"/>
            <a:endParaRPr lang="en-US" sz="1800" dirty="0"/>
          </a:p>
          <a:p>
            <a:pPr lvl="0"/>
            <a:r>
              <a:rPr lang="en-US" sz="2000" dirty="0" smtClean="0"/>
              <a:t>No modification to lossless coding</a:t>
            </a:r>
          </a:p>
          <a:p>
            <a:pPr lvl="1"/>
            <a:r>
              <a:rPr lang="en-US" sz="1800" dirty="0" smtClean="0"/>
              <a:t>Average BDR 0.0</a:t>
            </a:r>
            <a:r>
              <a:rPr lang="en-US" sz="1800" dirty="0" smtClean="0"/>
              <a:t>%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Has little to no impact </a:t>
            </a:r>
            <a:r>
              <a:rPr lang="en-US" sz="2000" smtClean="0"/>
              <a:t>on </a:t>
            </a:r>
            <a:r>
              <a:rPr lang="en-US" sz="2000" smtClean="0"/>
              <a:t>4:4:4</a:t>
            </a:r>
            <a:br>
              <a:rPr lang="en-US" sz="2000" smtClean="0"/>
            </a:br>
            <a:r>
              <a:rPr lang="en-US" sz="2000" smtClean="0"/>
              <a:t>by </a:t>
            </a:r>
            <a:r>
              <a:rPr lang="en-US" sz="2000" dirty="0" smtClean="0"/>
              <a:t>design</a:t>
            </a:r>
          </a:p>
          <a:p>
            <a:pPr lvl="1"/>
            <a:r>
              <a:rPr lang="en-US" sz="1800" dirty="0" smtClean="0"/>
              <a:t>Also 0.00% BDR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Weights not accounting for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sample type</a:t>
            </a:r>
          </a:p>
          <a:p>
            <a:pPr lvl="1"/>
            <a:r>
              <a:rPr lang="en-US" sz="1800" dirty="0" smtClean="0"/>
              <a:t>Initial tests show little impact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14241"/>
              </p:ext>
            </p:extLst>
          </p:nvPr>
        </p:nvGraphicFramePr>
        <p:xfrm>
          <a:off x="5241032" y="1196752"/>
          <a:ext cx="4300141" cy="4220937"/>
        </p:xfrm>
        <a:graphic>
          <a:graphicData uri="http://schemas.openxmlformats.org/drawingml/2006/table">
            <a:tbl>
              <a:tblPr/>
              <a:tblGrid>
                <a:gridCol w="2198686"/>
                <a:gridCol w="700485"/>
                <a:gridCol w="700485"/>
                <a:gridCol w="700485"/>
              </a:tblGrid>
              <a:tr h="183519"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Animation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Access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Animation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delay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B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Animation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35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842945" y="6484938"/>
            <a:ext cx="790575" cy="236537"/>
          </a:xfrm>
        </p:spPr>
        <p:txBody>
          <a:bodyPr/>
          <a:lstStyle/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6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0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contribution </a:t>
            </a:r>
            <a:r>
              <a:rPr lang="en-US" dirty="0" smtClean="0"/>
              <a:t>proposes non-normative changes with noticeable gains for 4:2:0 </a:t>
            </a:r>
            <a:r>
              <a:rPr lang="en-US" dirty="0" err="1" smtClean="0"/>
              <a:t>lossy</a:t>
            </a:r>
            <a:r>
              <a:rPr lang="en-US" dirty="0" smtClean="0"/>
              <a:t> scenarios.</a:t>
            </a:r>
          </a:p>
          <a:p>
            <a:endParaRPr lang="en-US" dirty="0"/>
          </a:p>
          <a:p>
            <a:r>
              <a:rPr lang="en-US" dirty="0" smtClean="0"/>
              <a:t>No new algorithms, minor modifications to some computations by weighting </a:t>
            </a:r>
            <a:r>
              <a:rPr lang="en-US" dirty="0" err="1" smtClean="0"/>
              <a:t>chroma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Propose to adopt in SCM.</a:t>
            </a:r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842945" y="6484938"/>
            <a:ext cx="790575" cy="236537"/>
          </a:xfrm>
        </p:spPr>
        <p:txBody>
          <a:bodyPr/>
          <a:lstStyle/>
          <a:p>
            <a:pPr>
              <a:defRPr/>
            </a:pPr>
            <a:fld id="{3B579A1C-4217-4838-8729-98289743671C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492</Words>
  <Application>Microsoft Office PowerPoint</Application>
  <PresentationFormat>A4 Paper (210x297 mm)</PresentationFormat>
  <Paragraphs>178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ＭＳ Ｐゴシック</vt:lpstr>
      <vt:lpstr>ＭＳ Ｐ明朝</vt:lpstr>
      <vt:lpstr>ＭＳ Ｐ明朝</vt:lpstr>
      <vt:lpstr>Arial</vt:lpstr>
      <vt:lpstr>Lucida Sans Unicode</vt:lpstr>
      <vt:lpstr>Times New Roman</vt:lpstr>
      <vt:lpstr>Wingdings</vt:lpstr>
      <vt:lpstr>標準デザイン</vt:lpstr>
      <vt:lpstr>Palette encoder improvements for the 4:2:0 chroma format  JCTVC-V0034</vt:lpstr>
      <vt:lpstr>Palette processes for 4:2:0</vt:lpstr>
      <vt:lpstr>Encoder algorithms</vt:lpstr>
      <vt:lpstr>Proposal</vt:lpstr>
      <vt:lpstr>Distortion measure modification</vt:lpstr>
      <vt:lpstr>Results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cp:lastModifiedBy/>
  <cp:revision>1</cp:revision>
  <dcterms:created xsi:type="dcterms:W3CDTF">2015-06-18T19:14:06Z</dcterms:created>
  <dcterms:modified xsi:type="dcterms:W3CDTF">2015-10-16T09:44:13Z</dcterms:modified>
  <cp:category/>
</cp:coreProperties>
</file>