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74" r:id="rId5"/>
    <p:sldId id="275" r:id="rId6"/>
    <p:sldId id="276" r:id="rId7"/>
    <p:sldId id="277" r:id="rId8"/>
    <p:sldId id="278" r:id="rId9"/>
    <p:sldId id="279" r:id="rId10"/>
    <p:sldId id="280" r:id="rId11"/>
  </p:sldIdLst>
  <p:sldSz cx="9144000" cy="6858000" type="screen4x3"/>
  <p:notesSz cx="6858000" cy="9144000"/>
  <p:defaultTextStyle>
    <a:defPPr>
      <a:defRPr lang="it-I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8" d="100"/>
          <a:sy n="68" d="100"/>
        </p:scale>
        <p:origin x="-144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55" d="100"/>
          <a:sy n="55" d="100"/>
        </p:scale>
        <p:origin x="-2856" y="-9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Barroux%20Guillaume\Documents\MPEG_JCT-VC\2015_06_Warsaw\JCTVC-UXXXXX_r0\Verrification_Rext_subjective_results_and_graphs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Barroux%20Guillaume\Documents\MPEG_JCT-VC\2015_06_Warsaw\JCTVC-UXXXXX_r0\Verrification_Rext_subjective_results_and_graphs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Barroux%20Guillaume\Documents\MPEG_JCT-VC\2015_06_Warsaw\JCTVC-UXXXXX_r0\Verrification_Rext_subjective_results_and_graphs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Barroux%20Guillaume\Documents\MPEG_JCT-VC\2015_06_Warsaw\JCTVC-UXXXXX_r0\Verrification_Rext_subjective_results_and_graphs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Barroux%20Guillaume\Documents\MPEG_JCT-VC\2015_06_Warsaw\JCTVC-UXXXXX_r0\Verrification_Rext_subjective_results_and_graphs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Barroux%20Guillaume\Documents\MPEG_JCT-VC\2015_06_Warsaw\JCTVC-UXXXXX_r0\Verrification_Rext_subjective_results_and_graphs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'Rext verrification tests'!$G$13:$G$16</c:f>
              <c:strCache>
                <c:ptCount val="1"/>
                <c:pt idx="0">
                  <c:v>AVC</c:v>
                </c:pt>
              </c:strCache>
            </c:strRef>
          </c:tx>
          <c:marker>
            <c:symbol val="diamond"/>
            <c:size val="5"/>
          </c:marker>
          <c:errBars>
            <c:errDir val="y"/>
            <c:errBarType val="both"/>
            <c:errValType val="cust"/>
            <c:noEndCap val="0"/>
            <c:plus>
              <c:numRef>
                <c:f>'[1]Interlace tests results'!$J$13:$J$16</c:f>
                <c:numCache>
                  <c:formatCode>General</c:formatCode>
                  <c:ptCount val="4"/>
                  <c:pt idx="0">
                    <c:v>0.24320006318116361</c:v>
                  </c:pt>
                  <c:pt idx="1">
                    <c:v>0.26709806831687349</c:v>
                  </c:pt>
                  <c:pt idx="2">
                    <c:v>0.33767477531508805</c:v>
                  </c:pt>
                  <c:pt idx="3">
                    <c:v>0.36375392085174774</c:v>
                  </c:pt>
                </c:numCache>
              </c:numRef>
            </c:plus>
            <c:minus>
              <c:numRef>
                <c:f>'[1]Interlace tests results'!$J$13:$J$16</c:f>
                <c:numCache>
                  <c:formatCode>General</c:formatCode>
                  <c:ptCount val="4"/>
                  <c:pt idx="0">
                    <c:v>0.24320006318116361</c:v>
                  </c:pt>
                  <c:pt idx="1">
                    <c:v>0.26709806831687349</c:v>
                  </c:pt>
                  <c:pt idx="2">
                    <c:v>0.33767477531508805</c:v>
                  </c:pt>
                  <c:pt idx="3">
                    <c:v>0.36375392085174774</c:v>
                  </c:pt>
                </c:numCache>
              </c:numRef>
            </c:minus>
          </c:errBars>
          <c:xVal>
            <c:numRef>
              <c:f>'[1]Interlace tests results'!$H$13:$H$16</c:f>
              <c:numCache>
                <c:formatCode>General</c:formatCode>
                <c:ptCount val="4"/>
                <c:pt idx="0">
                  <c:v>13921.19</c:v>
                </c:pt>
                <c:pt idx="1">
                  <c:v>8761.98</c:v>
                </c:pt>
                <c:pt idx="2">
                  <c:v>5707.36</c:v>
                </c:pt>
                <c:pt idx="3">
                  <c:v>2762.07</c:v>
                </c:pt>
              </c:numCache>
            </c:numRef>
          </c:xVal>
          <c:yVal>
            <c:numRef>
              <c:f>'[1]Interlace tests results'!$I$13:$I$16</c:f>
              <c:numCache>
                <c:formatCode>0.00</c:formatCode>
                <c:ptCount val="4"/>
                <c:pt idx="0">
                  <c:v>7.6</c:v>
                </c:pt>
                <c:pt idx="1">
                  <c:v>7.2666666666666666</c:v>
                </c:pt>
                <c:pt idx="2">
                  <c:v>6.2666666666666666</c:v>
                </c:pt>
                <c:pt idx="3">
                  <c:v>6.2666666666666666</c:v>
                </c:pt>
              </c:numCache>
            </c:numRef>
          </c:yVal>
          <c:smooth val="1"/>
        </c:ser>
        <c:ser>
          <c:idx val="1"/>
          <c:order val="1"/>
          <c:tx>
            <c:v>HEVC</c:v>
          </c:tx>
          <c:marker>
            <c:symbol val="square"/>
            <c:size val="3"/>
          </c:marker>
          <c:errBars>
            <c:errDir val="y"/>
            <c:errBarType val="both"/>
            <c:errValType val="cust"/>
            <c:noEndCap val="0"/>
            <c:plus>
              <c:numRef>
                <c:f>'[1]Interlace tests results'!$J$17:$J$20</c:f>
                <c:numCache>
                  <c:formatCode>General</c:formatCode>
                  <c:ptCount val="4"/>
                  <c:pt idx="0">
                    <c:v>0.22766028707473909</c:v>
                  </c:pt>
                  <c:pt idx="1">
                    <c:v>0.28477616471964706</c:v>
                  </c:pt>
                  <c:pt idx="2">
                    <c:v>0.28690934932337042</c:v>
                  </c:pt>
                  <c:pt idx="3">
                    <c:v>0.27827851476936977</c:v>
                  </c:pt>
                </c:numCache>
              </c:numRef>
            </c:plus>
            <c:minus>
              <c:numRef>
                <c:f>'[1]Interlace tests results'!$J$17:$J$20</c:f>
                <c:numCache>
                  <c:formatCode>General</c:formatCode>
                  <c:ptCount val="4"/>
                  <c:pt idx="0">
                    <c:v>0.22766028707473909</c:v>
                  </c:pt>
                  <c:pt idx="1">
                    <c:v>0.28477616471964706</c:v>
                  </c:pt>
                  <c:pt idx="2">
                    <c:v>0.28690934932337042</c:v>
                  </c:pt>
                  <c:pt idx="3">
                    <c:v>0.27827851476936977</c:v>
                  </c:pt>
                </c:numCache>
              </c:numRef>
            </c:minus>
          </c:errBars>
          <c:xVal>
            <c:numRef>
              <c:f>'[1]Interlace tests results'!$H$17:$H$20</c:f>
              <c:numCache>
                <c:formatCode>General</c:formatCode>
                <c:ptCount val="4"/>
                <c:pt idx="0">
                  <c:v>7828.5688</c:v>
                </c:pt>
                <c:pt idx="1">
                  <c:v>4932.3991999999998</c:v>
                </c:pt>
                <c:pt idx="2">
                  <c:v>2926.1208000000001</c:v>
                </c:pt>
                <c:pt idx="3">
                  <c:v>1486.0504000000001</c:v>
                </c:pt>
              </c:numCache>
            </c:numRef>
          </c:xVal>
          <c:yVal>
            <c:numRef>
              <c:f>'[1]Interlace tests results'!$I$17:$I$20</c:f>
              <c:numCache>
                <c:formatCode>0.00</c:formatCode>
                <c:ptCount val="4"/>
                <c:pt idx="0">
                  <c:v>8</c:v>
                </c:pt>
                <c:pt idx="1">
                  <c:v>7.8666666666666663</c:v>
                </c:pt>
                <c:pt idx="2">
                  <c:v>7.666666666666667</c:v>
                </c:pt>
                <c:pt idx="3">
                  <c:v>7.2666666666666666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41478912"/>
        <c:axId val="142144640"/>
      </c:scatterChart>
      <c:valAx>
        <c:axId val="141478912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/>
                </a:pPr>
                <a:r>
                  <a:rPr lang="en-US" altLang="ja-JP"/>
                  <a:t>Bit-rate</a:t>
                </a:r>
                <a:endParaRPr lang="ja-JP" altLang="en-US"/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142144640"/>
        <c:crosses val="autoZero"/>
        <c:crossBetween val="midCat"/>
      </c:valAx>
      <c:valAx>
        <c:axId val="142144640"/>
        <c:scaling>
          <c:orientation val="minMax"/>
          <c:max val="10"/>
          <c:min val="0"/>
        </c:scaling>
        <c:delete val="0"/>
        <c:axPos val="l"/>
        <c:majorGridlines/>
        <c:title>
          <c:tx>
            <c:rich>
              <a:bodyPr rot="0" vert="horz"/>
              <a:lstStyle/>
              <a:p>
                <a:pPr>
                  <a:defRPr/>
                </a:pPr>
                <a:r>
                  <a:rPr lang="en-US" altLang="ja-JP"/>
                  <a:t>MOS</a:t>
                </a:r>
              </a:p>
            </c:rich>
          </c:tx>
          <c:layout/>
          <c:overlay val="0"/>
        </c:title>
        <c:numFmt formatCode="0" sourceLinked="0"/>
        <c:majorTickMark val="out"/>
        <c:minorTickMark val="none"/>
        <c:tickLblPos val="nextTo"/>
        <c:crossAx val="141478912"/>
        <c:crosses val="autoZero"/>
        <c:crossBetween val="midCat"/>
        <c:majorUnit val="1"/>
        <c:minorUnit val="0.1"/>
      </c:valAx>
    </c:plotArea>
    <c:legend>
      <c:legendPos val="r"/>
      <c:layout/>
      <c:overlay val="1"/>
      <c:spPr>
        <a:solidFill>
          <a:schemeClr val="bg1"/>
        </a:solidFill>
      </c:sp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'Rext verrification tests'!$G$27:$G$30</c:f>
              <c:strCache>
                <c:ptCount val="1"/>
                <c:pt idx="0">
                  <c:v>AVC</c:v>
                </c:pt>
              </c:strCache>
            </c:strRef>
          </c:tx>
          <c:marker>
            <c:symbol val="diamond"/>
            <c:size val="5"/>
          </c:marker>
          <c:errBars>
            <c:errDir val="y"/>
            <c:errBarType val="both"/>
            <c:errValType val="cust"/>
            <c:noEndCap val="0"/>
            <c:plus>
              <c:numRef>
                <c:f>'[1]Interlace tests results'!$J$27:$J$30</c:f>
                <c:numCache>
                  <c:formatCode>General</c:formatCode>
                  <c:ptCount val="4"/>
                  <c:pt idx="0">
                    <c:v>0.18805800000297931</c:v>
                  </c:pt>
                  <c:pt idx="1">
                    <c:v>0.29734580611268319</c:v>
                  </c:pt>
                  <c:pt idx="2">
                    <c:v>0.30040604940296023</c:v>
                  </c:pt>
                  <c:pt idx="3">
                    <c:v>0.218084659553127</c:v>
                  </c:pt>
                </c:numCache>
              </c:numRef>
            </c:plus>
            <c:minus>
              <c:numRef>
                <c:f>'[1]Interlace tests results'!$J$27:$J$30</c:f>
                <c:numCache>
                  <c:formatCode>General</c:formatCode>
                  <c:ptCount val="4"/>
                  <c:pt idx="0">
                    <c:v>0.18805800000297931</c:v>
                  </c:pt>
                  <c:pt idx="1">
                    <c:v>0.29734580611268319</c:v>
                  </c:pt>
                  <c:pt idx="2">
                    <c:v>0.30040604940296023</c:v>
                  </c:pt>
                  <c:pt idx="3">
                    <c:v>0.218084659553127</c:v>
                  </c:pt>
                </c:numCache>
              </c:numRef>
            </c:minus>
          </c:errBars>
          <c:xVal>
            <c:numRef>
              <c:f>'[1]Interlace tests results'!$H$27:$H$30</c:f>
              <c:numCache>
                <c:formatCode>General</c:formatCode>
                <c:ptCount val="4"/>
                <c:pt idx="0">
                  <c:v>15177.65</c:v>
                </c:pt>
                <c:pt idx="1">
                  <c:v>8713.2000000000007</c:v>
                </c:pt>
                <c:pt idx="2">
                  <c:v>5387.76</c:v>
                </c:pt>
                <c:pt idx="3">
                  <c:v>2645.91</c:v>
                </c:pt>
              </c:numCache>
            </c:numRef>
          </c:xVal>
          <c:yVal>
            <c:numRef>
              <c:f>'[1]Interlace tests results'!$I$27:$I$30</c:f>
              <c:numCache>
                <c:formatCode>0.00</c:formatCode>
                <c:ptCount val="4"/>
                <c:pt idx="0">
                  <c:v>7.333333333333333</c:v>
                </c:pt>
                <c:pt idx="1">
                  <c:v>7.1333333333333337</c:v>
                </c:pt>
                <c:pt idx="2">
                  <c:v>6.8666666666666663</c:v>
                </c:pt>
                <c:pt idx="3">
                  <c:v>4.2</c:v>
                </c:pt>
              </c:numCache>
            </c:numRef>
          </c:yVal>
          <c:smooth val="1"/>
        </c:ser>
        <c:ser>
          <c:idx val="1"/>
          <c:order val="1"/>
          <c:tx>
            <c:v>HEVC</c:v>
          </c:tx>
          <c:marker>
            <c:symbol val="square"/>
            <c:size val="3"/>
          </c:marker>
          <c:errBars>
            <c:errDir val="y"/>
            <c:errBarType val="both"/>
            <c:errValType val="cust"/>
            <c:noEndCap val="0"/>
            <c:plus>
              <c:numRef>
                <c:f>'[1]Interlace tests results'!$J$31:$J$34</c:f>
                <c:numCache>
                  <c:formatCode>General</c:formatCode>
                  <c:ptCount val="4"/>
                  <c:pt idx="0">
                    <c:v>0.22360666404617796</c:v>
                  </c:pt>
                  <c:pt idx="1">
                    <c:v>0.25060886445117453</c:v>
                  </c:pt>
                  <c:pt idx="2">
                    <c:v>0.2236066640461768</c:v>
                  </c:pt>
                  <c:pt idx="3">
                    <c:v>0.17107968225794357</c:v>
                  </c:pt>
                </c:numCache>
              </c:numRef>
            </c:plus>
            <c:minus>
              <c:numRef>
                <c:f>'[1]Interlace tests results'!$J$31:$J$34</c:f>
                <c:numCache>
                  <c:formatCode>General</c:formatCode>
                  <c:ptCount val="4"/>
                  <c:pt idx="0">
                    <c:v>0.22360666404617796</c:v>
                  </c:pt>
                  <c:pt idx="1">
                    <c:v>0.25060886445117453</c:v>
                  </c:pt>
                  <c:pt idx="2">
                    <c:v>0.2236066640461768</c:v>
                  </c:pt>
                  <c:pt idx="3">
                    <c:v>0.17107968225794357</c:v>
                  </c:pt>
                </c:numCache>
              </c:numRef>
            </c:minus>
          </c:errBars>
          <c:xVal>
            <c:numRef>
              <c:f>'[1]Interlace tests results'!$H$31:$H$34</c:f>
              <c:numCache>
                <c:formatCode>General</c:formatCode>
                <c:ptCount val="4"/>
                <c:pt idx="0">
                  <c:v>7954.18</c:v>
                </c:pt>
                <c:pt idx="1">
                  <c:v>4964.0047999999997</c:v>
                </c:pt>
                <c:pt idx="2">
                  <c:v>2931.0048000000002</c:v>
                </c:pt>
                <c:pt idx="3">
                  <c:v>1479.9623999999999</c:v>
                </c:pt>
              </c:numCache>
            </c:numRef>
          </c:xVal>
          <c:yVal>
            <c:numRef>
              <c:f>'[1]Interlace tests results'!$I$31:$I$34</c:f>
              <c:numCache>
                <c:formatCode>0.00</c:formatCode>
                <c:ptCount val="4"/>
                <c:pt idx="0">
                  <c:v>8.5333333333333332</c:v>
                </c:pt>
                <c:pt idx="1">
                  <c:v>8.2666666666666675</c:v>
                </c:pt>
                <c:pt idx="2">
                  <c:v>7.0666666666666664</c:v>
                </c:pt>
                <c:pt idx="3">
                  <c:v>4.2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42193024"/>
        <c:axId val="142194944"/>
      </c:scatterChart>
      <c:valAx>
        <c:axId val="142193024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/>
                </a:pPr>
                <a:r>
                  <a:rPr lang="en-US" altLang="ja-JP"/>
                  <a:t>Bit-rate</a:t>
                </a:r>
                <a:endParaRPr lang="ja-JP" altLang="en-US"/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142194944"/>
        <c:crossesAt val="0"/>
        <c:crossBetween val="midCat"/>
      </c:valAx>
      <c:valAx>
        <c:axId val="142194944"/>
        <c:scaling>
          <c:orientation val="minMax"/>
          <c:max val="10"/>
          <c:min val="0"/>
        </c:scaling>
        <c:delete val="0"/>
        <c:axPos val="l"/>
        <c:majorGridlines/>
        <c:title>
          <c:tx>
            <c:rich>
              <a:bodyPr rot="0" vert="horz"/>
              <a:lstStyle/>
              <a:p>
                <a:pPr>
                  <a:defRPr/>
                </a:pPr>
                <a:r>
                  <a:rPr lang="en-US" altLang="ja-JP"/>
                  <a:t>MOS</a:t>
                </a:r>
                <a:endParaRPr lang="ja-JP" altLang="en-US"/>
              </a:p>
            </c:rich>
          </c:tx>
          <c:layout/>
          <c:overlay val="0"/>
        </c:title>
        <c:numFmt formatCode="0" sourceLinked="0"/>
        <c:majorTickMark val="out"/>
        <c:minorTickMark val="none"/>
        <c:tickLblPos val="nextTo"/>
        <c:crossAx val="142193024"/>
        <c:crosses val="autoZero"/>
        <c:crossBetween val="midCat"/>
        <c:majorUnit val="1"/>
        <c:minorUnit val="1"/>
      </c:valAx>
    </c:plotArea>
    <c:legend>
      <c:legendPos val="r"/>
      <c:layout/>
      <c:overlay val="1"/>
      <c:spPr>
        <a:solidFill>
          <a:schemeClr val="bg1"/>
        </a:solidFill>
      </c:spPr>
    </c:legend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'Rext verrification tests'!$G$41:$G$44</c:f>
              <c:strCache>
                <c:ptCount val="1"/>
                <c:pt idx="0">
                  <c:v>AVC</c:v>
                </c:pt>
              </c:strCache>
            </c:strRef>
          </c:tx>
          <c:marker>
            <c:symbol val="diamond"/>
            <c:size val="5"/>
          </c:marker>
          <c:errBars>
            <c:errDir val="y"/>
            <c:errBarType val="both"/>
            <c:errValType val="cust"/>
            <c:noEndCap val="0"/>
            <c:plus>
              <c:numRef>
                <c:f>'[1]Interlace tests results'!$J$41:$J$44</c:f>
                <c:numCache>
                  <c:formatCode>General</c:formatCode>
                  <c:ptCount val="4"/>
                  <c:pt idx="0">
                    <c:v>0.2469322515112492</c:v>
                  </c:pt>
                  <c:pt idx="1">
                    <c:v>0.27827851476937027</c:v>
                  </c:pt>
                  <c:pt idx="2">
                    <c:v>0.19127289954891358</c:v>
                  </c:pt>
                  <c:pt idx="3">
                    <c:v>0.18805800000297915</c:v>
                  </c:pt>
                </c:numCache>
              </c:numRef>
            </c:plus>
            <c:minus>
              <c:numRef>
                <c:f>'[1]Interlace tests results'!$J$41:$J$44</c:f>
                <c:numCache>
                  <c:formatCode>General</c:formatCode>
                  <c:ptCount val="4"/>
                  <c:pt idx="0">
                    <c:v>0.2469322515112492</c:v>
                  </c:pt>
                  <c:pt idx="1">
                    <c:v>0.27827851476937027</c:v>
                  </c:pt>
                  <c:pt idx="2">
                    <c:v>0.19127289954891358</c:v>
                  </c:pt>
                  <c:pt idx="3">
                    <c:v>0.18805800000297915</c:v>
                  </c:pt>
                </c:numCache>
              </c:numRef>
            </c:minus>
          </c:errBars>
          <c:xVal>
            <c:numRef>
              <c:f>'[1]Interlace tests results'!$H$41:$H$44</c:f>
              <c:numCache>
                <c:formatCode>General</c:formatCode>
                <c:ptCount val="4"/>
                <c:pt idx="0">
                  <c:v>13338.01</c:v>
                </c:pt>
                <c:pt idx="1">
                  <c:v>8769.24</c:v>
                </c:pt>
                <c:pt idx="2">
                  <c:v>5748.69</c:v>
                </c:pt>
                <c:pt idx="3">
                  <c:v>2997.91</c:v>
                </c:pt>
              </c:numCache>
            </c:numRef>
          </c:xVal>
          <c:yVal>
            <c:numRef>
              <c:f>'[1]Interlace tests results'!$I$41:$I$44</c:f>
              <c:numCache>
                <c:formatCode>0.00</c:formatCode>
                <c:ptCount val="4"/>
                <c:pt idx="0">
                  <c:v>6.666666666666667</c:v>
                </c:pt>
                <c:pt idx="1">
                  <c:v>4.0666666666666664</c:v>
                </c:pt>
                <c:pt idx="2">
                  <c:v>3</c:v>
                </c:pt>
                <c:pt idx="3">
                  <c:v>1.1333333333333333</c:v>
                </c:pt>
              </c:numCache>
            </c:numRef>
          </c:yVal>
          <c:smooth val="1"/>
        </c:ser>
        <c:ser>
          <c:idx val="1"/>
          <c:order val="1"/>
          <c:tx>
            <c:v>HEVC</c:v>
          </c:tx>
          <c:marker>
            <c:symbol val="square"/>
            <c:size val="3"/>
          </c:marker>
          <c:errBars>
            <c:errDir val="y"/>
            <c:errBarType val="both"/>
            <c:errValType val="cust"/>
            <c:noEndCap val="0"/>
            <c:plus>
              <c:numRef>
                <c:f>'[1]Interlace tests results'!$J$45:$J$48</c:f>
                <c:numCache>
                  <c:formatCode>General</c:formatCode>
                  <c:ptCount val="4"/>
                  <c:pt idx="0">
                    <c:v>0.18805800000297931</c:v>
                  </c:pt>
                  <c:pt idx="1">
                    <c:v>0.20952896344471963</c:v>
                  </c:pt>
                  <c:pt idx="2">
                    <c:v>0.268237084436454</c:v>
                  </c:pt>
                  <c:pt idx="3">
                    <c:v>0.18805800000297915</c:v>
                  </c:pt>
                </c:numCache>
              </c:numRef>
            </c:plus>
            <c:minus>
              <c:numRef>
                <c:f>'[1]Interlace tests results'!$J$41:$J$44</c:f>
                <c:numCache>
                  <c:formatCode>General</c:formatCode>
                  <c:ptCount val="4"/>
                  <c:pt idx="0">
                    <c:v>0.2469322515112492</c:v>
                  </c:pt>
                  <c:pt idx="1">
                    <c:v>0.27827851476937027</c:v>
                  </c:pt>
                  <c:pt idx="2">
                    <c:v>0.19127289954891358</c:v>
                  </c:pt>
                  <c:pt idx="3">
                    <c:v>0.18805800000297915</c:v>
                  </c:pt>
                </c:numCache>
              </c:numRef>
            </c:minus>
          </c:errBars>
          <c:xVal>
            <c:numRef>
              <c:f>'[1]Interlace tests results'!$H$45:$H$48</c:f>
              <c:numCache>
                <c:formatCode>General</c:formatCode>
                <c:ptCount val="4"/>
                <c:pt idx="0">
                  <c:v>7977.9552000000003</c:v>
                </c:pt>
                <c:pt idx="1">
                  <c:v>4981.7759999999998</c:v>
                </c:pt>
                <c:pt idx="2">
                  <c:v>2973.9712</c:v>
                </c:pt>
                <c:pt idx="3">
                  <c:v>1497.7736</c:v>
                </c:pt>
              </c:numCache>
            </c:numRef>
          </c:xVal>
          <c:yVal>
            <c:numRef>
              <c:f>'[1]Interlace tests results'!$I$45:$I$48</c:f>
              <c:numCache>
                <c:formatCode>0.00</c:formatCode>
                <c:ptCount val="4"/>
                <c:pt idx="0">
                  <c:v>6.4666666666666668</c:v>
                </c:pt>
                <c:pt idx="1">
                  <c:v>4.5999999999999996</c:v>
                </c:pt>
                <c:pt idx="2">
                  <c:v>4.5333333333333332</c:v>
                </c:pt>
                <c:pt idx="3">
                  <c:v>1.4666666666666666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42425472"/>
        <c:axId val="142285056"/>
      </c:scatterChart>
      <c:valAx>
        <c:axId val="142425472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/>
                </a:pPr>
                <a:r>
                  <a:rPr lang="en-US" altLang="ja-JP"/>
                  <a:t>Bit-rate</a:t>
                </a:r>
                <a:endParaRPr lang="ja-JP" altLang="en-US"/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142285056"/>
        <c:crossesAt val="0"/>
        <c:crossBetween val="midCat"/>
      </c:valAx>
      <c:valAx>
        <c:axId val="142285056"/>
        <c:scaling>
          <c:orientation val="minMax"/>
          <c:max val="10"/>
          <c:min val="0"/>
        </c:scaling>
        <c:delete val="0"/>
        <c:axPos val="l"/>
        <c:majorGridlines/>
        <c:title>
          <c:tx>
            <c:rich>
              <a:bodyPr rot="0" vert="horz"/>
              <a:lstStyle/>
              <a:p>
                <a:pPr>
                  <a:defRPr/>
                </a:pPr>
                <a:r>
                  <a:rPr lang="en-US" altLang="ja-JP"/>
                  <a:t>MOS</a:t>
                </a:r>
                <a:endParaRPr lang="ja-JP" altLang="en-US"/>
              </a:p>
            </c:rich>
          </c:tx>
          <c:layout/>
          <c:overlay val="0"/>
        </c:title>
        <c:numFmt formatCode="0" sourceLinked="0"/>
        <c:majorTickMark val="out"/>
        <c:minorTickMark val="none"/>
        <c:tickLblPos val="nextTo"/>
        <c:crossAx val="142425472"/>
        <c:crosses val="autoZero"/>
        <c:crossBetween val="midCat"/>
        <c:majorUnit val="1"/>
        <c:minorUnit val="1"/>
      </c:valAx>
    </c:plotArea>
    <c:legend>
      <c:legendPos val="r"/>
      <c:layout/>
      <c:overlay val="1"/>
      <c:spPr>
        <a:solidFill>
          <a:schemeClr val="bg1"/>
        </a:solidFill>
      </c:spPr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'[Verrification_Interlace_subjective_results_and_graphs.xlsx]Interlace tests results'!$G$13:$G$16</c:f>
              <c:strCache>
                <c:ptCount val="1"/>
                <c:pt idx="0">
                  <c:v>AVC</c:v>
                </c:pt>
              </c:strCache>
            </c:strRef>
          </c:tx>
          <c:marker>
            <c:symbol val="diamond"/>
            <c:size val="5"/>
          </c:marker>
          <c:errBars>
            <c:errDir val="y"/>
            <c:errBarType val="both"/>
            <c:errValType val="cust"/>
            <c:noEndCap val="0"/>
            <c:plus>
              <c:numRef>
                <c:f>'[Verrification_Interlace_subjective_results_and_graphs.xlsx]Interlace tests results'!$Y$13:$Y$16</c:f>
                <c:numCache>
                  <c:formatCode>General</c:formatCode>
                  <c:ptCount val="4"/>
                  <c:pt idx="0">
                    <c:v>0.17806537887791557</c:v>
                  </c:pt>
                  <c:pt idx="1">
                    <c:v>0.31429344516707924</c:v>
                  </c:pt>
                  <c:pt idx="2">
                    <c:v>0.21097900817518023</c:v>
                  </c:pt>
                  <c:pt idx="3">
                    <c:v>0.30543832660573939</c:v>
                  </c:pt>
                </c:numCache>
              </c:numRef>
            </c:plus>
            <c:minus>
              <c:numRef>
                <c:f>'[Verrification_Interlace_subjective_results_and_graphs.xlsx]Interlace tests results'!$Y$13:$Y$16</c:f>
                <c:numCache>
                  <c:formatCode>General</c:formatCode>
                  <c:ptCount val="4"/>
                  <c:pt idx="0">
                    <c:v>0.17806537887791557</c:v>
                  </c:pt>
                  <c:pt idx="1">
                    <c:v>0.31429344516707924</c:v>
                  </c:pt>
                  <c:pt idx="2">
                    <c:v>0.21097900817518023</c:v>
                  </c:pt>
                  <c:pt idx="3">
                    <c:v>0.30543832660573939</c:v>
                  </c:pt>
                </c:numCache>
              </c:numRef>
            </c:minus>
          </c:errBars>
          <c:xVal>
            <c:numRef>
              <c:f>'[Verrification_Interlace_subjective_results_and_graphs.xlsx]Interlace tests results'!$W$13:$W$16</c:f>
              <c:numCache>
                <c:formatCode>General</c:formatCode>
                <c:ptCount val="4"/>
                <c:pt idx="0">
                  <c:v>21087.89</c:v>
                </c:pt>
                <c:pt idx="1">
                  <c:v>17317.23</c:v>
                </c:pt>
                <c:pt idx="2">
                  <c:v>11039.36</c:v>
                </c:pt>
                <c:pt idx="3">
                  <c:v>5741.45</c:v>
                </c:pt>
              </c:numCache>
            </c:numRef>
          </c:xVal>
          <c:yVal>
            <c:numRef>
              <c:f>'[Verrification_Interlace_subjective_results_and_graphs.xlsx]Interlace tests results'!$X$13:$X$16</c:f>
              <c:numCache>
                <c:formatCode>0.00</c:formatCode>
                <c:ptCount val="4"/>
                <c:pt idx="0">
                  <c:v>7.6</c:v>
                </c:pt>
                <c:pt idx="1">
                  <c:v>7.2666666666666666</c:v>
                </c:pt>
                <c:pt idx="2">
                  <c:v>7.1333333333333337</c:v>
                </c:pt>
                <c:pt idx="3">
                  <c:v>7.2</c:v>
                </c:pt>
              </c:numCache>
            </c:numRef>
          </c:yVal>
          <c:smooth val="1"/>
        </c:ser>
        <c:ser>
          <c:idx val="1"/>
          <c:order val="1"/>
          <c:tx>
            <c:strRef>
              <c:f>'[Verrification_Interlace_subjective_results_and_graphs.xlsx]Interlace tests results'!$G$17:$G$20</c:f>
              <c:strCache>
                <c:ptCount val="1"/>
                <c:pt idx="0">
                  <c:v>HEVC</c:v>
                </c:pt>
              </c:strCache>
            </c:strRef>
          </c:tx>
          <c:marker>
            <c:symbol val="square"/>
            <c:size val="3"/>
          </c:marker>
          <c:errBars>
            <c:errDir val="y"/>
            <c:errBarType val="both"/>
            <c:errValType val="cust"/>
            <c:noEndCap val="0"/>
            <c:plus>
              <c:numRef>
                <c:f>'[Verrification_Interlace_subjective_results_and_graphs.xlsx]Interlace tests results'!$Y$17:$Y$20</c:f>
                <c:numCache>
                  <c:formatCode>General</c:formatCode>
                  <c:ptCount val="4"/>
                  <c:pt idx="0">
                    <c:v>0.25060886445117453</c:v>
                  </c:pt>
                  <c:pt idx="1">
                    <c:v>0.23032307102780836</c:v>
                  </c:pt>
                  <c:pt idx="2">
                    <c:v>0.24320006318116361</c:v>
                  </c:pt>
                  <c:pt idx="3">
                    <c:v>0.29938944395140193</c:v>
                  </c:pt>
                </c:numCache>
              </c:numRef>
            </c:plus>
            <c:minus>
              <c:numRef>
                <c:f>'[Verrification_Interlace_subjective_results_and_graphs.xlsx]Interlace tests results'!$Y$17:$Y$20</c:f>
                <c:numCache>
                  <c:formatCode>General</c:formatCode>
                  <c:ptCount val="4"/>
                  <c:pt idx="0">
                    <c:v>0.25060886445117453</c:v>
                  </c:pt>
                  <c:pt idx="1">
                    <c:v>0.23032307102780836</c:v>
                  </c:pt>
                  <c:pt idx="2">
                    <c:v>0.24320006318116361</c:v>
                  </c:pt>
                  <c:pt idx="3">
                    <c:v>0.29938944395140193</c:v>
                  </c:pt>
                </c:numCache>
              </c:numRef>
            </c:minus>
          </c:errBars>
          <c:xVal>
            <c:numRef>
              <c:f>'[Verrification_Interlace_subjective_results_and_graphs.xlsx]Interlace tests results'!$W$17:$W$20</c:f>
              <c:numCache>
                <c:formatCode>General</c:formatCode>
                <c:ptCount val="4"/>
                <c:pt idx="0">
                  <c:v>15762.9632</c:v>
                </c:pt>
                <c:pt idx="1">
                  <c:v>9690.5432000000001</c:v>
                </c:pt>
                <c:pt idx="2">
                  <c:v>5842.6279999999997</c:v>
                </c:pt>
                <c:pt idx="3">
                  <c:v>2957.3024</c:v>
                </c:pt>
              </c:numCache>
            </c:numRef>
          </c:xVal>
          <c:yVal>
            <c:numRef>
              <c:f>'[Verrification_Interlace_subjective_results_and_graphs.xlsx]Interlace tests results'!$X$17:$X$20</c:f>
              <c:numCache>
                <c:formatCode>0.00</c:formatCode>
                <c:ptCount val="4"/>
                <c:pt idx="0">
                  <c:v>7.9333333333333336</c:v>
                </c:pt>
                <c:pt idx="1">
                  <c:v>7.8666666666666663</c:v>
                </c:pt>
                <c:pt idx="2">
                  <c:v>7.6</c:v>
                </c:pt>
                <c:pt idx="3">
                  <c:v>7.4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42498432"/>
        <c:axId val="142512896"/>
      </c:scatterChart>
      <c:valAx>
        <c:axId val="142498432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/>
                </a:pPr>
                <a:r>
                  <a:rPr lang="en-US" altLang="ja-JP"/>
                  <a:t>Bit-rate</a:t>
                </a:r>
                <a:endParaRPr lang="ja-JP" altLang="en-US"/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142512896"/>
        <c:crossesAt val="0"/>
        <c:crossBetween val="midCat"/>
      </c:valAx>
      <c:valAx>
        <c:axId val="142512896"/>
        <c:scaling>
          <c:orientation val="minMax"/>
          <c:max val="10"/>
          <c:min val="0"/>
        </c:scaling>
        <c:delete val="0"/>
        <c:axPos val="l"/>
        <c:majorGridlines/>
        <c:title>
          <c:tx>
            <c:rich>
              <a:bodyPr rot="0" vert="horz"/>
              <a:lstStyle/>
              <a:p>
                <a:pPr>
                  <a:defRPr/>
                </a:pPr>
                <a:r>
                  <a:rPr lang="en-US" altLang="ja-JP"/>
                  <a:t>MOS</a:t>
                </a:r>
                <a:endParaRPr lang="ja-JP" altLang="en-US"/>
              </a:p>
            </c:rich>
          </c:tx>
          <c:layout/>
          <c:overlay val="0"/>
        </c:title>
        <c:numFmt formatCode="0" sourceLinked="0"/>
        <c:majorTickMark val="out"/>
        <c:minorTickMark val="none"/>
        <c:tickLblPos val="nextTo"/>
        <c:crossAx val="142498432"/>
        <c:crosses val="autoZero"/>
        <c:crossBetween val="midCat"/>
        <c:majorUnit val="1"/>
        <c:minorUnit val="0.2"/>
      </c:valAx>
    </c:plotArea>
    <c:legend>
      <c:legendPos val="r"/>
      <c:layout/>
      <c:overlay val="1"/>
      <c:spPr>
        <a:solidFill>
          <a:schemeClr val="bg1"/>
        </a:solidFill>
      </c:spPr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'Rext verrification tests'!$V$27:$V$30</c:f>
              <c:strCache>
                <c:ptCount val="1"/>
                <c:pt idx="0">
                  <c:v>AVC</c:v>
                </c:pt>
              </c:strCache>
            </c:strRef>
          </c:tx>
          <c:marker>
            <c:symbol val="diamond"/>
            <c:size val="5"/>
          </c:marker>
          <c:errBars>
            <c:errDir val="y"/>
            <c:errBarType val="both"/>
            <c:errValType val="cust"/>
            <c:noEndCap val="0"/>
            <c:plus>
              <c:numRef>
                <c:f>'[1]Interlace tests results'!$Y$27:$Y$30</c:f>
                <c:numCache>
                  <c:formatCode>General</c:formatCode>
                  <c:ptCount val="4"/>
                  <c:pt idx="0">
                    <c:v>0.23164298481940906</c:v>
                  </c:pt>
                  <c:pt idx="1">
                    <c:v>0.23032307102780836</c:v>
                  </c:pt>
                  <c:pt idx="2">
                    <c:v>0.268237084436454</c:v>
                  </c:pt>
                  <c:pt idx="3">
                    <c:v>0.27386111499953752</c:v>
                  </c:pt>
                </c:numCache>
              </c:numRef>
            </c:plus>
            <c:minus>
              <c:numRef>
                <c:f>'[1]Interlace tests results'!$Y$27:$Y$30</c:f>
                <c:numCache>
                  <c:formatCode>General</c:formatCode>
                  <c:ptCount val="4"/>
                  <c:pt idx="0">
                    <c:v>0.23164298481940906</c:v>
                  </c:pt>
                  <c:pt idx="1">
                    <c:v>0.23032307102780836</c:v>
                  </c:pt>
                  <c:pt idx="2">
                    <c:v>0.268237084436454</c:v>
                  </c:pt>
                  <c:pt idx="3">
                    <c:v>0.27386111499953752</c:v>
                  </c:pt>
                </c:numCache>
              </c:numRef>
            </c:minus>
          </c:errBars>
          <c:xVal>
            <c:numRef>
              <c:f>'[1]Interlace tests results'!$W$27:$W$30</c:f>
              <c:numCache>
                <c:formatCode>General</c:formatCode>
                <c:ptCount val="4"/>
                <c:pt idx="0">
                  <c:v>23419.15</c:v>
                </c:pt>
                <c:pt idx="1">
                  <c:v>18369.3</c:v>
                </c:pt>
                <c:pt idx="2">
                  <c:v>10232.68</c:v>
                </c:pt>
                <c:pt idx="3">
                  <c:v>5463.21</c:v>
                </c:pt>
              </c:numCache>
            </c:numRef>
          </c:xVal>
          <c:yVal>
            <c:numRef>
              <c:f>'[1]Interlace tests results'!$X$27:$X$30</c:f>
              <c:numCache>
                <c:formatCode>0.00</c:formatCode>
                <c:ptCount val="4"/>
                <c:pt idx="0">
                  <c:v>7.8666666666666663</c:v>
                </c:pt>
                <c:pt idx="1">
                  <c:v>7.5333333333333332</c:v>
                </c:pt>
                <c:pt idx="2">
                  <c:v>7.4</c:v>
                </c:pt>
                <c:pt idx="3">
                  <c:v>7.2</c:v>
                </c:pt>
              </c:numCache>
            </c:numRef>
          </c:yVal>
          <c:smooth val="1"/>
        </c:ser>
        <c:ser>
          <c:idx val="1"/>
          <c:order val="1"/>
          <c:tx>
            <c:v>HEVC</c:v>
          </c:tx>
          <c:marker>
            <c:symbol val="square"/>
            <c:size val="3"/>
          </c:marker>
          <c:errBars>
            <c:errDir val="y"/>
            <c:errBarType val="both"/>
            <c:errValType val="cust"/>
            <c:noEndCap val="0"/>
            <c:plus>
              <c:numRef>
                <c:f>'[1]Interlace tests results'!$Y$31:$Y$34</c:f>
                <c:numCache>
                  <c:formatCode>General</c:formatCode>
                  <c:ptCount val="4"/>
                  <c:pt idx="0">
                    <c:v>0.17806537887791554</c:v>
                  </c:pt>
                  <c:pt idx="1">
                    <c:v>0.24938934935787158</c:v>
                  </c:pt>
                  <c:pt idx="2">
                    <c:v>0.18805800000297918</c:v>
                  </c:pt>
                  <c:pt idx="3">
                    <c:v>0.31526199428944168</c:v>
                  </c:pt>
                </c:numCache>
              </c:numRef>
            </c:plus>
            <c:minus>
              <c:numRef>
                <c:f>'[1]Interlace tests results'!$Y$31:$Y$34</c:f>
                <c:numCache>
                  <c:formatCode>General</c:formatCode>
                  <c:ptCount val="4"/>
                  <c:pt idx="0">
                    <c:v>0.17806537887791554</c:v>
                  </c:pt>
                  <c:pt idx="1">
                    <c:v>0.24938934935787158</c:v>
                  </c:pt>
                  <c:pt idx="2">
                    <c:v>0.18805800000297918</c:v>
                  </c:pt>
                  <c:pt idx="3">
                    <c:v>0.31526199428944168</c:v>
                  </c:pt>
                </c:numCache>
              </c:numRef>
            </c:minus>
          </c:errBars>
          <c:xVal>
            <c:numRef>
              <c:f>'[1]Interlace tests results'!$W$31:$W$34</c:f>
              <c:numCache>
                <c:formatCode>General</c:formatCode>
                <c:ptCount val="4"/>
                <c:pt idx="0">
                  <c:v>15577.829599999999</c:v>
                </c:pt>
                <c:pt idx="1">
                  <c:v>9816.5256000000008</c:v>
                </c:pt>
                <c:pt idx="2">
                  <c:v>5986.3216000000002</c:v>
                </c:pt>
                <c:pt idx="3">
                  <c:v>2992.1976</c:v>
                </c:pt>
              </c:numCache>
            </c:numRef>
          </c:xVal>
          <c:yVal>
            <c:numRef>
              <c:f>'[1]Interlace tests results'!$X$31:$X$34</c:f>
              <c:numCache>
                <c:formatCode>0.00</c:formatCode>
                <c:ptCount val="4"/>
                <c:pt idx="0">
                  <c:v>8.4</c:v>
                </c:pt>
                <c:pt idx="1">
                  <c:v>7.7333333333333334</c:v>
                </c:pt>
                <c:pt idx="2">
                  <c:v>7.4666666666666668</c:v>
                </c:pt>
                <c:pt idx="3">
                  <c:v>7.1333333333333337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42565376"/>
        <c:axId val="142567296"/>
      </c:scatterChart>
      <c:valAx>
        <c:axId val="142565376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/>
                </a:pPr>
                <a:r>
                  <a:rPr lang="en-US" altLang="ja-JP"/>
                  <a:t>Bit-rate</a:t>
                </a:r>
                <a:endParaRPr lang="ja-JP" altLang="en-US"/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142567296"/>
        <c:crossesAt val="0"/>
        <c:crossBetween val="midCat"/>
      </c:valAx>
      <c:valAx>
        <c:axId val="142567296"/>
        <c:scaling>
          <c:orientation val="minMax"/>
          <c:max val="10"/>
          <c:min val="0"/>
        </c:scaling>
        <c:delete val="0"/>
        <c:axPos val="l"/>
        <c:majorGridlines/>
        <c:title>
          <c:tx>
            <c:rich>
              <a:bodyPr rot="0" vert="horz"/>
              <a:lstStyle/>
              <a:p>
                <a:pPr>
                  <a:defRPr/>
                </a:pPr>
                <a:r>
                  <a:rPr lang="en-US" altLang="ja-JP"/>
                  <a:t>MOS</a:t>
                </a:r>
                <a:endParaRPr lang="ja-JP" altLang="en-US"/>
              </a:p>
            </c:rich>
          </c:tx>
          <c:layout/>
          <c:overlay val="0"/>
        </c:title>
        <c:numFmt formatCode="0" sourceLinked="0"/>
        <c:majorTickMark val="out"/>
        <c:minorTickMark val="none"/>
        <c:tickLblPos val="nextTo"/>
        <c:crossAx val="142565376"/>
        <c:crosses val="autoZero"/>
        <c:crossBetween val="midCat"/>
        <c:majorUnit val="1"/>
        <c:minorUnit val="1"/>
      </c:valAx>
    </c:plotArea>
    <c:legend>
      <c:legendPos val="r"/>
      <c:layout/>
      <c:overlay val="1"/>
      <c:spPr>
        <a:solidFill>
          <a:schemeClr val="bg1"/>
        </a:solidFill>
      </c:spPr>
    </c:legend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'Rext verrification tests'!$V$41:$V$44</c:f>
              <c:strCache>
                <c:ptCount val="1"/>
                <c:pt idx="0">
                  <c:v>AVC</c:v>
                </c:pt>
              </c:strCache>
            </c:strRef>
          </c:tx>
          <c:marker>
            <c:symbol val="diamond"/>
            <c:size val="5"/>
          </c:marker>
          <c:errBars>
            <c:errDir val="y"/>
            <c:errBarType val="both"/>
            <c:errValType val="cust"/>
            <c:noEndCap val="0"/>
            <c:plus>
              <c:numRef>
                <c:f>'[1]Interlace tests results'!$Y$41:$Y$44</c:f>
                <c:numCache>
                  <c:formatCode>General</c:formatCode>
                  <c:ptCount val="4"/>
                  <c:pt idx="0">
                    <c:v>0.37853997353724034</c:v>
                  </c:pt>
                  <c:pt idx="1">
                    <c:v>0.218084659553127</c:v>
                  </c:pt>
                  <c:pt idx="2">
                    <c:v>0.30543832660573939</c:v>
                  </c:pt>
                  <c:pt idx="3">
                    <c:v>0.28690934932337042</c:v>
                  </c:pt>
                </c:numCache>
              </c:numRef>
            </c:plus>
            <c:minus>
              <c:numRef>
                <c:f>'[1]Interlace tests results'!$Y$41:$Y$44</c:f>
                <c:numCache>
                  <c:formatCode>General</c:formatCode>
                  <c:ptCount val="4"/>
                  <c:pt idx="0">
                    <c:v>0.37853997353724034</c:v>
                  </c:pt>
                  <c:pt idx="1">
                    <c:v>0.218084659553127</c:v>
                  </c:pt>
                  <c:pt idx="2">
                    <c:v>0.30543832660573939</c:v>
                  </c:pt>
                  <c:pt idx="3">
                    <c:v>0.28690934932337042</c:v>
                  </c:pt>
                </c:numCache>
              </c:numRef>
            </c:minus>
          </c:errBars>
          <c:xVal>
            <c:numRef>
              <c:f>'[1]Interlace tests results'!$W$41:$W$44</c:f>
              <c:numCache>
                <c:formatCode>General</c:formatCode>
                <c:ptCount val="4"/>
                <c:pt idx="0">
                  <c:v>22322.81</c:v>
                </c:pt>
                <c:pt idx="1">
                  <c:v>18948.86</c:v>
                </c:pt>
                <c:pt idx="2">
                  <c:v>11051.63</c:v>
                </c:pt>
                <c:pt idx="3">
                  <c:v>5104.96</c:v>
                </c:pt>
              </c:numCache>
            </c:numRef>
          </c:xVal>
          <c:yVal>
            <c:numRef>
              <c:f>'[1]Interlace tests results'!$X$41:$X$44</c:f>
              <c:numCache>
                <c:formatCode>0.00</c:formatCode>
                <c:ptCount val="4"/>
                <c:pt idx="0">
                  <c:v>7.333333333333333</c:v>
                </c:pt>
                <c:pt idx="1">
                  <c:v>6.2</c:v>
                </c:pt>
                <c:pt idx="2">
                  <c:v>4.2</c:v>
                </c:pt>
                <c:pt idx="3">
                  <c:v>2</c:v>
                </c:pt>
              </c:numCache>
            </c:numRef>
          </c:yVal>
          <c:smooth val="1"/>
        </c:ser>
        <c:ser>
          <c:idx val="1"/>
          <c:order val="1"/>
          <c:tx>
            <c:strRef>
              <c:f>'[1]Interlace tests results'!$V$45</c:f>
              <c:strCache>
                <c:ptCount val="1"/>
                <c:pt idx="0">
                  <c:v>HEVC</c:v>
                </c:pt>
              </c:strCache>
            </c:strRef>
          </c:tx>
          <c:marker>
            <c:symbol val="square"/>
            <c:size val="3"/>
          </c:marker>
          <c:errBars>
            <c:errDir val="y"/>
            <c:errBarType val="both"/>
            <c:errValType val="cust"/>
            <c:noEndCap val="0"/>
            <c:plus>
              <c:numRef>
                <c:f>'[1]Interlace tests results'!$Y$45:$Y$48</c:f>
                <c:numCache>
                  <c:formatCode>General</c:formatCode>
                  <c:ptCount val="4"/>
                  <c:pt idx="0">
                    <c:v>0.34746447722911317</c:v>
                  </c:pt>
                  <c:pt idx="1">
                    <c:v>0.3094052243146046</c:v>
                  </c:pt>
                  <c:pt idx="2">
                    <c:v>0.38094852364941245</c:v>
                  </c:pt>
                  <c:pt idx="3">
                    <c:v>0.26132853127200717</c:v>
                  </c:pt>
                </c:numCache>
              </c:numRef>
            </c:plus>
            <c:minus>
              <c:numRef>
                <c:f>'[1]Interlace tests results'!$Y$45:$Y$48</c:f>
                <c:numCache>
                  <c:formatCode>General</c:formatCode>
                  <c:ptCount val="4"/>
                  <c:pt idx="0">
                    <c:v>0.34746447722911317</c:v>
                  </c:pt>
                  <c:pt idx="1">
                    <c:v>0.3094052243146046</c:v>
                  </c:pt>
                  <c:pt idx="2">
                    <c:v>0.38094852364941245</c:v>
                  </c:pt>
                  <c:pt idx="3">
                    <c:v>0.26132853127200717</c:v>
                  </c:pt>
                </c:numCache>
              </c:numRef>
            </c:minus>
          </c:errBars>
          <c:xVal>
            <c:numRef>
              <c:f>'[1]Interlace tests results'!$W$45:$W$48</c:f>
              <c:numCache>
                <c:formatCode>General</c:formatCode>
                <c:ptCount val="4"/>
                <c:pt idx="0">
                  <c:v>15985.654399999999</c:v>
                </c:pt>
                <c:pt idx="1">
                  <c:v>9864.7792000000009</c:v>
                </c:pt>
                <c:pt idx="2">
                  <c:v>5893.9736000000003</c:v>
                </c:pt>
                <c:pt idx="3">
                  <c:v>2993.864</c:v>
                </c:pt>
              </c:numCache>
            </c:numRef>
          </c:xVal>
          <c:yVal>
            <c:numRef>
              <c:f>'[1]Interlace tests results'!$X$45:$X$48</c:f>
              <c:numCache>
                <c:formatCode>0.00</c:formatCode>
                <c:ptCount val="4"/>
                <c:pt idx="0">
                  <c:v>6.7333333333333334</c:v>
                </c:pt>
                <c:pt idx="1">
                  <c:v>6.2</c:v>
                </c:pt>
                <c:pt idx="2">
                  <c:v>4.5333333333333332</c:v>
                </c:pt>
                <c:pt idx="3">
                  <c:v>3.0666666666666669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42795904"/>
        <c:axId val="142797824"/>
      </c:scatterChart>
      <c:valAx>
        <c:axId val="142795904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/>
                </a:pPr>
                <a:r>
                  <a:rPr lang="en-US" altLang="ja-JP"/>
                  <a:t>Bit-rate</a:t>
                </a:r>
                <a:endParaRPr lang="ja-JP" altLang="en-US"/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142797824"/>
        <c:crossesAt val="0"/>
        <c:crossBetween val="midCat"/>
      </c:valAx>
      <c:valAx>
        <c:axId val="142797824"/>
        <c:scaling>
          <c:orientation val="minMax"/>
          <c:max val="10"/>
          <c:min val="0"/>
        </c:scaling>
        <c:delete val="0"/>
        <c:axPos val="l"/>
        <c:majorGridlines/>
        <c:title>
          <c:tx>
            <c:rich>
              <a:bodyPr rot="0" vert="horz"/>
              <a:lstStyle/>
              <a:p>
                <a:pPr>
                  <a:defRPr/>
                </a:pPr>
                <a:r>
                  <a:rPr lang="en-US" altLang="ja-JP"/>
                  <a:t>MOS</a:t>
                </a:r>
                <a:endParaRPr lang="ja-JP" altLang="en-US"/>
              </a:p>
            </c:rich>
          </c:tx>
          <c:layout/>
          <c:overlay val="0"/>
        </c:title>
        <c:numFmt formatCode="0" sourceLinked="0"/>
        <c:majorTickMark val="out"/>
        <c:minorTickMark val="none"/>
        <c:tickLblPos val="nextTo"/>
        <c:crossAx val="142795904"/>
        <c:crosses val="autoZero"/>
        <c:crossBetween val="midCat"/>
        <c:majorUnit val="1"/>
        <c:minorUnit val="1"/>
      </c:valAx>
    </c:plotArea>
    <c:legend>
      <c:legendPos val="r"/>
      <c:layout/>
      <c:overlay val="1"/>
      <c:spPr>
        <a:solidFill>
          <a:schemeClr val="bg1"/>
        </a:solidFill>
      </c:spPr>
    </c:legend>
    <c:plotVisOnly val="1"/>
    <c:dispBlanksAs val="gap"/>
    <c:showDLblsOverMax val="0"/>
  </c:chart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6B1B59-15FB-492A-BE41-3EB15D0B3F04}" type="datetimeFigureOut">
              <a:rPr kumimoji="1" lang="ja-JP" altLang="en-US" smtClean="0"/>
              <a:t>2015/6/22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9112BD8-C3AA-4EF2-9E98-30160E62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55065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112BD8-C3AA-4EF2-9E98-30160E6257C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34663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0B69-9E81-4125-AC4E-9FA4BCB98E20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13099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01C61-7E67-41E0-9F2E-6E434CF52396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25692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verticale e tes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FE2C6-BA8A-4DD2-8BAF-673E2A7C6CB5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05072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D6AC4-1830-45A0-8913-55EC70E75867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400837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143D-A33F-4944-A4E6-EEFF84558E58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938051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nuto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FBE325-3CBA-4FCE-8BBC-72F487F7BD0D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654136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456FB-F05D-472C-B82F-D9EDA1E681C8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562320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3E394-197B-4277-BFC2-9542F8D2FE88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971769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888AA0-3CAF-4E06-A40B-A9ED8646D96D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000996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CB748-4F28-4466-80DC-C3F656EFCD72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66020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8B1FAF-9094-4F84-9829-02F4C9659A7A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592492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3B397D-3E41-4951-BBD2-4A87C6EE6987}" type="datetime1">
              <a:rPr lang="it-IT" altLang="ja-JP" smtClean="0"/>
              <a:t>22/06/2015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it-IT" altLang="ja-JP" dirty="0" smtClean="0"/>
              <a:t>UXXXXX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C3EBB1-8640-4443-835A-013B59DFA622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946375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it-IT" dirty="0" err="1" smtClean="0"/>
              <a:t>Range</a:t>
            </a:r>
            <a:r>
              <a:rPr lang="it-IT" dirty="0" smtClean="0"/>
              <a:t> Extension</a:t>
            </a:r>
            <a:br>
              <a:rPr lang="it-IT" dirty="0" smtClean="0"/>
            </a:br>
            <a:r>
              <a:rPr lang="it-IT" dirty="0" err="1" smtClean="0"/>
              <a:t>Verification</a:t>
            </a:r>
            <a:r>
              <a:rPr lang="it-IT" dirty="0" smtClean="0"/>
              <a:t> Test</a:t>
            </a:r>
            <a:endParaRPr lang="it-IT" dirty="0"/>
          </a:p>
        </p:txBody>
      </p:sp>
      <p:sp>
        <p:nvSpPr>
          <p:cNvPr id="5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/>
          <a:p>
            <a:r>
              <a:rPr lang="it-IT" dirty="0" smtClean="0"/>
              <a:t>Vittorio Baroncini</a:t>
            </a:r>
          </a:p>
          <a:p>
            <a:r>
              <a:rPr lang="it-IT" dirty="0" smtClean="0"/>
              <a:t>Guillaume </a:t>
            </a:r>
            <a:r>
              <a:rPr lang="it-IT" dirty="0" err="1" smtClean="0"/>
              <a:t>Barroux</a:t>
            </a:r>
            <a:endParaRPr lang="it-IT" dirty="0" smtClean="0"/>
          </a:p>
          <a:p>
            <a:r>
              <a:rPr lang="it-IT" dirty="0" smtClean="0"/>
              <a:t>Chris </a:t>
            </a:r>
            <a:r>
              <a:rPr lang="it-IT" dirty="0" err="1"/>
              <a:t>Rosewarne</a:t>
            </a:r>
            <a:endParaRPr lang="it-IT" dirty="0"/>
          </a:p>
          <a:p>
            <a:endParaRPr lang="it-IT" dirty="0" smtClean="0"/>
          </a:p>
          <a:p>
            <a:endParaRPr lang="it-IT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smtClean="0"/>
              <a:t>UXXXXX</a:t>
            </a:r>
            <a:endParaRPr lang="it-IT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1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87325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Acknowledgement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hangingPunct="0"/>
            <a:r>
              <a:rPr lang="en-US" altLang="ja-JP" dirty="0" smtClean="0"/>
              <a:t>The </a:t>
            </a:r>
            <a:r>
              <a:rPr lang="en-US" altLang="ja-JP" dirty="0"/>
              <a:t>authors would </a:t>
            </a:r>
            <a:r>
              <a:rPr lang="en-US" altLang="ja-JP" dirty="0" smtClean="0"/>
              <a:t>like </a:t>
            </a:r>
            <a:r>
              <a:rPr lang="en-US" altLang="ja-JP" dirty="0"/>
              <a:t>to thank Canon for encoding all bit-streams for this activity.</a:t>
            </a:r>
            <a:endParaRPr lang="ja-JP" altLang="ja-JP" dirty="0"/>
          </a:p>
          <a:p>
            <a:pPr hangingPunct="0"/>
            <a:r>
              <a:rPr lang="en-US" altLang="ja-JP" dirty="0"/>
              <a:t>Great appreciation is also shown toward the work of Alexis </a:t>
            </a:r>
            <a:r>
              <a:rPr lang="en-US" altLang="ja-JP" dirty="0" err="1"/>
              <a:t>Tourapis</a:t>
            </a:r>
            <a:r>
              <a:rPr lang="en-US" altLang="ja-JP" dirty="0"/>
              <a:t> (Apple) who helped defining the test scope but also provided great insight concerning the JM settings and the </a:t>
            </a:r>
            <a:r>
              <a:rPr lang="en-US" altLang="ja-JP" dirty="0" err="1"/>
              <a:t>deinterlacing</a:t>
            </a:r>
            <a:r>
              <a:rPr lang="en-US" altLang="ja-JP" dirty="0"/>
              <a:t> tools which should be used.</a:t>
            </a:r>
            <a:endParaRPr lang="ja-JP" altLang="ja-JP" dirty="0"/>
          </a:p>
          <a:p>
            <a:pPr hangingPunct="0"/>
            <a:r>
              <a:rPr lang="en-US" altLang="ja-JP" dirty="0"/>
              <a:t>Finally, the authors would also like to thank Test &amp; Write for preparing and realizing all the subjective viewing tests</a:t>
            </a:r>
            <a:r>
              <a:rPr lang="en-US" altLang="ja-JP" dirty="0" smtClean="0"/>
              <a:t>.</a:t>
            </a:r>
            <a:endParaRPr lang="ja-JP" altLang="ja-JP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smtClean="0"/>
              <a:t>UXXXXX</a:t>
            </a:r>
            <a:endParaRPr lang="it-IT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10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833187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Test Method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199" y="1600200"/>
            <a:ext cx="8385349" cy="4525963"/>
          </a:xfrm>
        </p:spPr>
        <p:txBody>
          <a:bodyPr>
            <a:normAutofit fontScale="92500" lnSpcReduction="10000"/>
          </a:bodyPr>
          <a:lstStyle/>
          <a:p>
            <a:r>
              <a:rPr lang="en-GB" dirty="0" smtClean="0"/>
              <a:t>DSIS Variant I</a:t>
            </a:r>
          </a:p>
          <a:p>
            <a:r>
              <a:rPr lang="en-GB" dirty="0" smtClean="0"/>
              <a:t>SRC </a:t>
            </a:r>
            <a:r>
              <a:rPr lang="en-GB" dirty="0" err="1" smtClean="0"/>
              <a:t>vs</a:t>
            </a:r>
            <a:r>
              <a:rPr lang="en-GB" dirty="0" smtClean="0"/>
              <a:t> PVS</a:t>
            </a:r>
          </a:p>
          <a:p>
            <a:pPr lvl="1"/>
            <a:r>
              <a:rPr lang="en-GB" dirty="0" smtClean="0"/>
              <a:t>SRC is uncompressed reference</a:t>
            </a:r>
          </a:p>
          <a:p>
            <a:pPr lvl="1"/>
            <a:r>
              <a:rPr lang="en-GB" dirty="0" smtClean="0"/>
              <a:t>PVS is compressed by Proponents and Anchor</a:t>
            </a:r>
          </a:p>
          <a:p>
            <a:r>
              <a:rPr lang="en-GB" dirty="0" smtClean="0"/>
              <a:t>Professional Monitor EIZO CGW302 (2560x1600)</a:t>
            </a:r>
          </a:p>
          <a:p>
            <a:r>
              <a:rPr lang="en-GB" dirty="0" smtClean="0"/>
              <a:t>Set to HD resolution @ 60fps 10 bits</a:t>
            </a:r>
          </a:p>
          <a:p>
            <a:r>
              <a:rPr lang="en-GB" dirty="0" smtClean="0"/>
              <a:t>MUP player</a:t>
            </a:r>
          </a:p>
          <a:p>
            <a:r>
              <a:rPr lang="en-GB" dirty="0" smtClean="0"/>
              <a:t>21 valid viewers (out of 24)</a:t>
            </a:r>
          </a:p>
          <a:p>
            <a:r>
              <a:rPr lang="en-GB" dirty="0"/>
              <a:t>6</a:t>
            </a:r>
            <a:r>
              <a:rPr lang="en-GB" dirty="0" smtClean="0"/>
              <a:t> girls 15 boys (pre and post screened)</a:t>
            </a:r>
          </a:p>
          <a:p>
            <a:endParaRPr lang="en-GB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smtClean="0"/>
              <a:t>UXXXXX</a:t>
            </a:r>
            <a:endParaRPr lang="it-IT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2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06983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Test design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GB" dirty="0" smtClean="0"/>
              <a:t>Four test sessions</a:t>
            </a:r>
          </a:p>
          <a:p>
            <a:r>
              <a:rPr lang="en-GB" dirty="0" smtClean="0"/>
              <a:t>3 dummy BTCs (Basic Test Cell) each session</a:t>
            </a:r>
          </a:p>
          <a:p>
            <a:r>
              <a:rPr lang="en-GB" dirty="0" smtClean="0"/>
              <a:t>SRC vs. SRC (also to check viewers consistency)</a:t>
            </a:r>
          </a:p>
          <a:p>
            <a:r>
              <a:rPr lang="en-GB" dirty="0" smtClean="0"/>
              <a:t>Two viewers seated at 2,5 H</a:t>
            </a:r>
          </a:p>
          <a:p>
            <a:r>
              <a:rPr lang="en-GB" dirty="0" smtClean="0"/>
              <a:t>Low light behind monitor</a:t>
            </a:r>
          </a:p>
          <a:p>
            <a:r>
              <a:rPr lang="en-GB" dirty="0" smtClean="0"/>
              <a:t>0 to 10 scoring impairment scale</a:t>
            </a:r>
          </a:p>
          <a:p>
            <a:r>
              <a:rPr lang="en-GB" dirty="0" smtClean="0"/>
              <a:t>Accurate viewers training focusing on the meaning of the scale and of the kind of impairment expected</a:t>
            </a:r>
          </a:p>
          <a:p>
            <a:r>
              <a:rPr lang="en-GB" dirty="0" smtClean="0"/>
              <a:t>Training made of 10 BTC using wide range of quality from actual test content</a:t>
            </a:r>
            <a:endParaRPr lang="en-GB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smtClean="0"/>
              <a:t>UXXXXX</a:t>
            </a:r>
            <a:endParaRPr lang="it-IT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3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392645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タイトル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err="1" smtClean="0"/>
              <a:t>EBUHorse</a:t>
            </a:r>
            <a:r>
              <a:rPr kumimoji="1" lang="en-US" altLang="ja-JP" dirty="0" smtClean="0"/>
              <a:t> (4:2:2)</a:t>
            </a:r>
            <a:endParaRPr kumimoji="1" lang="ja-JP" altLang="en-US" dirty="0"/>
          </a:p>
        </p:txBody>
      </p:sp>
      <p:sp>
        <p:nvSpPr>
          <p:cNvPr id="2" name="フッター プレースホルダー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smtClean="0"/>
              <a:t>UXXXXX</a:t>
            </a:r>
            <a:endParaRPr lang="it-IT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4</a:t>
            </a:fld>
            <a:endParaRPr lang="it-IT"/>
          </a:p>
        </p:txBody>
      </p:sp>
      <p:graphicFrame>
        <p:nvGraphicFramePr>
          <p:cNvPr id="21" name="Grafico 1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5418446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err="1" smtClean="0"/>
              <a:t>EBUKidsSoccer</a:t>
            </a:r>
            <a:r>
              <a:rPr kumimoji="1" lang="en-US" altLang="ja-JP" dirty="0" smtClean="0"/>
              <a:t> </a:t>
            </a:r>
            <a:r>
              <a:rPr kumimoji="1" lang="en-US" altLang="ja-JP" dirty="0"/>
              <a:t>(4:2:2)</a:t>
            </a:r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smtClean="0"/>
              <a:t>UXXXXX</a:t>
            </a:r>
            <a:endParaRPr lang="it-IT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5</a:t>
            </a:fld>
            <a:endParaRPr lang="it-IT"/>
          </a:p>
        </p:txBody>
      </p:sp>
      <p:graphicFrame>
        <p:nvGraphicFramePr>
          <p:cNvPr id="8" name="Grafico 2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305391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err="1" smtClean="0"/>
              <a:t>EBUWaterRocksClose</a:t>
            </a:r>
            <a:r>
              <a:rPr kumimoji="1" lang="en-US" altLang="ja-JP" dirty="0" smtClean="0"/>
              <a:t> </a:t>
            </a:r>
            <a:r>
              <a:rPr kumimoji="1" lang="en-US" altLang="ja-JP" dirty="0"/>
              <a:t>(4:2:2)</a:t>
            </a:r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smtClean="0"/>
              <a:t>UXXXXX</a:t>
            </a:r>
            <a:endParaRPr lang="it-IT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6</a:t>
            </a:fld>
            <a:endParaRPr lang="it-IT"/>
          </a:p>
        </p:txBody>
      </p:sp>
      <p:graphicFrame>
        <p:nvGraphicFramePr>
          <p:cNvPr id="8" name="Grafico 6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8641809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err="1" smtClean="0"/>
              <a:t>BirdsInCage</a:t>
            </a:r>
            <a:r>
              <a:rPr kumimoji="1" lang="en-US" altLang="ja-JP" dirty="0" smtClean="0"/>
              <a:t> (4:4:4)</a:t>
            </a:r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smtClean="0"/>
              <a:t>UXXXXX</a:t>
            </a:r>
            <a:endParaRPr lang="it-IT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7</a:t>
            </a:fld>
            <a:endParaRPr lang="it-IT"/>
          </a:p>
        </p:txBody>
      </p:sp>
      <p:graphicFrame>
        <p:nvGraphicFramePr>
          <p:cNvPr id="9" name="Grafico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7630608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0616801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err="1" smtClean="0"/>
              <a:t>CrowdRun</a:t>
            </a:r>
            <a:r>
              <a:rPr kumimoji="1" lang="en-US" altLang="ja-JP" dirty="0" smtClean="0"/>
              <a:t> (4:4:4)</a:t>
            </a:r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smtClean="0"/>
              <a:t>UXXXXX</a:t>
            </a:r>
            <a:endParaRPr lang="it-IT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8</a:t>
            </a:fld>
            <a:endParaRPr lang="it-IT"/>
          </a:p>
        </p:txBody>
      </p:sp>
      <p:graphicFrame>
        <p:nvGraphicFramePr>
          <p:cNvPr id="9" name="Grafico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7270374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err="1" smtClean="0"/>
              <a:t>EBULupoCandlelight</a:t>
            </a:r>
            <a:r>
              <a:rPr kumimoji="1" lang="en-US" altLang="ja-JP" dirty="0" smtClean="0"/>
              <a:t> (4:4:4)</a:t>
            </a:r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altLang="ja-JP" smtClean="0"/>
              <a:t>UXXXXX</a:t>
            </a:r>
            <a:endParaRPr lang="it-IT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EBB1-8640-4443-835A-013B59DFA622}" type="slidenum">
              <a:rPr lang="it-IT" smtClean="0"/>
              <a:t>9</a:t>
            </a:fld>
            <a:endParaRPr lang="it-IT"/>
          </a:p>
        </p:txBody>
      </p:sp>
      <p:graphicFrame>
        <p:nvGraphicFramePr>
          <p:cNvPr id="9" name="Grafico 7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6432104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357</TotalTime>
  <Words>268</Words>
  <Application>Microsoft Office PowerPoint</Application>
  <PresentationFormat>画面に合わせる (4:3)</PresentationFormat>
  <Paragraphs>66</Paragraphs>
  <Slides>10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1" baseType="lpstr">
      <vt:lpstr>Tema di Office</vt:lpstr>
      <vt:lpstr>Range Extension Verification Test</vt:lpstr>
      <vt:lpstr>Test Method</vt:lpstr>
      <vt:lpstr>Test design</vt:lpstr>
      <vt:lpstr>EBUHorse (4:2:2)</vt:lpstr>
      <vt:lpstr>EBUKidsSoccer (4:2:2)</vt:lpstr>
      <vt:lpstr>EBUWaterRocksClose (4:2:2)</vt:lpstr>
      <vt:lpstr>BirdsInCage (4:4:4)</vt:lpstr>
      <vt:lpstr>CrowdRun (4:4:4)</vt:lpstr>
      <vt:lpstr>EBULupoCandlelight (4:4:4)</vt:lpstr>
      <vt:lpstr>Acknowledgement</vt:lpstr>
    </vt:vector>
  </TitlesOfParts>
  <Company>VAB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HDR CfP Test</dc:title>
  <dc:creator>Vittorio Baroncini</dc:creator>
  <cp:lastModifiedBy>r1 - BG</cp:lastModifiedBy>
  <cp:revision>27</cp:revision>
  <dcterms:created xsi:type="dcterms:W3CDTF">2015-06-20T12:53:55Z</dcterms:created>
  <dcterms:modified xsi:type="dcterms:W3CDTF">2015-06-22T10:47:36Z</dcterms:modified>
</cp:coreProperties>
</file>

<file path=docProps/thumbnail.jpeg>
</file>