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2" r:id="rId5"/>
    <p:sldId id="26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Interlace_subjective_results_and_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results'!$G$13:$G$16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results'!$J$13:$J$16</c:f>
                <c:numCache>
                  <c:formatCode>General</c:formatCode>
                  <c:ptCount val="4"/>
                  <c:pt idx="0">
                    <c:v>0.24320006318116361</c:v>
                  </c:pt>
                  <c:pt idx="1">
                    <c:v>0.26709806831687349</c:v>
                  </c:pt>
                  <c:pt idx="2">
                    <c:v>0.33767477531508805</c:v>
                  </c:pt>
                  <c:pt idx="3">
                    <c:v>0.36375392085174774</c:v>
                  </c:pt>
                </c:numCache>
              </c:numRef>
            </c:plus>
            <c:minus>
              <c:numRef>
                <c:f>'Interlace tests results'!$J$13:$J$16</c:f>
                <c:numCache>
                  <c:formatCode>General</c:formatCode>
                  <c:ptCount val="4"/>
                  <c:pt idx="0">
                    <c:v>0.24320006318116361</c:v>
                  </c:pt>
                  <c:pt idx="1">
                    <c:v>0.26709806831687349</c:v>
                  </c:pt>
                  <c:pt idx="2">
                    <c:v>0.33767477531508805</c:v>
                  </c:pt>
                  <c:pt idx="3">
                    <c:v>0.36375392085174774</c:v>
                  </c:pt>
                </c:numCache>
              </c:numRef>
            </c:minus>
          </c:errBars>
          <c:xVal>
            <c:numRef>
              <c:f>'Interlace tests results'!$H$13:$H$16</c:f>
              <c:numCache>
                <c:formatCode>General</c:formatCode>
                <c:ptCount val="4"/>
                <c:pt idx="0">
                  <c:v>13921.19</c:v>
                </c:pt>
                <c:pt idx="1">
                  <c:v>8761.98</c:v>
                </c:pt>
                <c:pt idx="2">
                  <c:v>5707.36</c:v>
                </c:pt>
                <c:pt idx="3">
                  <c:v>2762.07</c:v>
                </c:pt>
              </c:numCache>
            </c:numRef>
          </c:xVal>
          <c:yVal>
            <c:numRef>
              <c:f>'Interlace tests results'!$I$13:$I$16</c:f>
              <c:numCache>
                <c:formatCode>0.00</c:formatCode>
                <c:ptCount val="4"/>
                <c:pt idx="0">
                  <c:v>7.6</c:v>
                </c:pt>
                <c:pt idx="1">
                  <c:v>7.2666666666666666</c:v>
                </c:pt>
                <c:pt idx="2">
                  <c:v>6.2666666666666666</c:v>
                </c:pt>
                <c:pt idx="3">
                  <c:v>6.2666666666666666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results'!$J$17:$J$20</c:f>
                <c:numCache>
                  <c:formatCode>General</c:formatCode>
                  <c:ptCount val="4"/>
                  <c:pt idx="0">
                    <c:v>0.22766028707473909</c:v>
                  </c:pt>
                  <c:pt idx="1">
                    <c:v>0.28477616471964706</c:v>
                  </c:pt>
                  <c:pt idx="2">
                    <c:v>0.28690934932337042</c:v>
                  </c:pt>
                  <c:pt idx="3">
                    <c:v>0.27827851476936977</c:v>
                  </c:pt>
                </c:numCache>
              </c:numRef>
            </c:plus>
            <c:minus>
              <c:numRef>
                <c:f>'Interlace tests results'!$J$17:$J$20</c:f>
                <c:numCache>
                  <c:formatCode>General</c:formatCode>
                  <c:ptCount val="4"/>
                  <c:pt idx="0">
                    <c:v>0.22766028707473909</c:v>
                  </c:pt>
                  <c:pt idx="1">
                    <c:v>0.28477616471964706</c:v>
                  </c:pt>
                  <c:pt idx="2">
                    <c:v>0.28690934932337042</c:v>
                  </c:pt>
                  <c:pt idx="3">
                    <c:v>0.27827851476936977</c:v>
                  </c:pt>
                </c:numCache>
              </c:numRef>
            </c:minus>
          </c:errBars>
          <c:xVal>
            <c:numRef>
              <c:f>'Interlace tests results'!$H$17:$H$20</c:f>
              <c:numCache>
                <c:formatCode>General</c:formatCode>
                <c:ptCount val="4"/>
                <c:pt idx="0">
                  <c:v>7828.5688</c:v>
                </c:pt>
                <c:pt idx="1">
                  <c:v>4932.3991999999998</c:v>
                </c:pt>
                <c:pt idx="2">
                  <c:v>2926.1208000000001</c:v>
                </c:pt>
                <c:pt idx="3">
                  <c:v>1486.0504000000001</c:v>
                </c:pt>
              </c:numCache>
            </c:numRef>
          </c:xVal>
          <c:yVal>
            <c:numRef>
              <c:f>'Interlace tests results'!$I$17:$I$20</c:f>
              <c:numCache>
                <c:formatCode>0.00</c:formatCode>
                <c:ptCount val="4"/>
                <c:pt idx="0">
                  <c:v>8</c:v>
                </c:pt>
                <c:pt idx="1">
                  <c:v>7.8666666666666663</c:v>
                </c:pt>
                <c:pt idx="2">
                  <c:v>7.666666666666667</c:v>
                </c:pt>
                <c:pt idx="3">
                  <c:v>7.2666666666666666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588736"/>
        <c:axId val="95590656"/>
      </c:scatterChart>
      <c:valAx>
        <c:axId val="95588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590656"/>
        <c:crosses val="autoZero"/>
        <c:crossBetween val="midCat"/>
      </c:valAx>
      <c:valAx>
        <c:axId val="9559065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5588736"/>
        <c:crosses val="autoZero"/>
        <c:crossBetween val="midCat"/>
        <c:majorUnit val="1"/>
        <c:minorUnit val="0.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results'!$V$69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results'!$Y$69:$Y$72</c:f>
                <c:numCache>
                  <c:formatCode>General</c:formatCode>
                  <c:ptCount val="4"/>
                  <c:pt idx="0">
                    <c:v>0.23813283952001565</c:v>
                  </c:pt>
                  <c:pt idx="1">
                    <c:v>0.3238486117904984</c:v>
                  </c:pt>
                  <c:pt idx="2">
                    <c:v>0.27386111499953752</c:v>
                  </c:pt>
                  <c:pt idx="3">
                    <c:v>0.22360666404617738</c:v>
                  </c:pt>
                </c:numCache>
              </c:numRef>
            </c:plus>
            <c:minus>
              <c:numRef>
                <c:f>'Interlace tests results'!$Y$69:$Y$72</c:f>
                <c:numCache>
                  <c:formatCode>General</c:formatCode>
                  <c:ptCount val="4"/>
                  <c:pt idx="0">
                    <c:v>0.23813283952001565</c:v>
                  </c:pt>
                  <c:pt idx="1">
                    <c:v>0.3238486117904984</c:v>
                  </c:pt>
                  <c:pt idx="2">
                    <c:v>0.27386111499953752</c:v>
                  </c:pt>
                  <c:pt idx="3">
                    <c:v>0.22360666404617738</c:v>
                  </c:pt>
                </c:numCache>
              </c:numRef>
            </c:minus>
          </c:errBars>
          <c:xVal>
            <c:numRef>
              <c:f>'Interlace tests results'!$W$69:$W$72</c:f>
              <c:numCache>
                <c:formatCode>General</c:formatCode>
                <c:ptCount val="4"/>
                <c:pt idx="0">
                  <c:v>20742.009999999998</c:v>
                </c:pt>
                <c:pt idx="1">
                  <c:v>17507.439999999999</c:v>
                </c:pt>
                <c:pt idx="2">
                  <c:v>10459.69</c:v>
                </c:pt>
                <c:pt idx="3">
                  <c:v>5709.11</c:v>
                </c:pt>
              </c:numCache>
            </c:numRef>
          </c:xVal>
          <c:yVal>
            <c:numRef>
              <c:f>'Interlace tests results'!$X$69:$X$72</c:f>
              <c:numCache>
                <c:formatCode>0.00</c:formatCode>
                <c:ptCount val="4"/>
                <c:pt idx="0">
                  <c:v>7.2</c:v>
                </c:pt>
                <c:pt idx="1">
                  <c:v>7.0666666666666664</c:v>
                </c:pt>
                <c:pt idx="2">
                  <c:v>5.8</c:v>
                </c:pt>
                <c:pt idx="3">
                  <c:v>4.2666666666666666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'Interlace tests results'!$V$73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results'!$Y$73:$Y$76</c:f>
                <c:numCache>
                  <c:formatCode>General</c:formatCode>
                  <c:ptCount val="4"/>
                  <c:pt idx="0">
                    <c:v>0.2236066640461768</c:v>
                  </c:pt>
                  <c:pt idx="1">
                    <c:v>0.33404375822732973</c:v>
                  </c:pt>
                  <c:pt idx="2">
                    <c:v>0.24320006318116361</c:v>
                  </c:pt>
                  <c:pt idx="3">
                    <c:v>0.28690934932337042</c:v>
                  </c:pt>
                </c:numCache>
              </c:numRef>
            </c:plus>
            <c:minus>
              <c:numRef>
                <c:f>'Interlace tests results'!$Y$73:$Y$76</c:f>
                <c:numCache>
                  <c:formatCode>General</c:formatCode>
                  <c:ptCount val="4"/>
                  <c:pt idx="0">
                    <c:v>0.2236066640461768</c:v>
                  </c:pt>
                  <c:pt idx="1">
                    <c:v>0.33404375822732973</c:v>
                  </c:pt>
                  <c:pt idx="2">
                    <c:v>0.24320006318116361</c:v>
                  </c:pt>
                  <c:pt idx="3">
                    <c:v>0.28690934932337042</c:v>
                  </c:pt>
                </c:numCache>
              </c:numRef>
            </c:minus>
          </c:errBars>
          <c:xVal>
            <c:numRef>
              <c:f>'Interlace tests results'!$W$73:$W$76</c:f>
              <c:numCache>
                <c:formatCode>General</c:formatCode>
                <c:ptCount val="4"/>
                <c:pt idx="0">
                  <c:v>15719.314399999999</c:v>
                </c:pt>
                <c:pt idx="1">
                  <c:v>9898.9647999999997</c:v>
                </c:pt>
                <c:pt idx="2">
                  <c:v>5877.0352000000003</c:v>
                </c:pt>
                <c:pt idx="3">
                  <c:v>2993.2447999999999</c:v>
                </c:pt>
              </c:numCache>
            </c:numRef>
          </c:xVal>
          <c:yVal>
            <c:numRef>
              <c:f>'Interlace tests results'!$X$73:$X$76</c:f>
              <c:numCache>
                <c:formatCode>0.00</c:formatCode>
                <c:ptCount val="4"/>
                <c:pt idx="0">
                  <c:v>7.8</c:v>
                </c:pt>
                <c:pt idx="1">
                  <c:v>7.2666666666666666</c:v>
                </c:pt>
                <c:pt idx="2">
                  <c:v>6.9333333333333336</c:v>
                </c:pt>
                <c:pt idx="3">
                  <c:v>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25024"/>
        <c:axId val="95298688"/>
      </c:scatterChart>
      <c:valAx>
        <c:axId val="95025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298688"/>
        <c:crossesAt val="0"/>
        <c:crossBetween val="midCat"/>
      </c:valAx>
      <c:valAx>
        <c:axId val="95298688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5025024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results'!$G$27:$G$30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results'!$J$27:$J$30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0.29734580611268319</c:v>
                  </c:pt>
                  <c:pt idx="2">
                    <c:v>0.30040604940296023</c:v>
                  </c:pt>
                  <c:pt idx="3">
                    <c:v>0.218084659553127</c:v>
                  </c:pt>
                </c:numCache>
              </c:numRef>
            </c:plus>
            <c:minus>
              <c:numRef>
                <c:f>'Interlace tests results'!$J$27:$J$30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0.29734580611268319</c:v>
                  </c:pt>
                  <c:pt idx="2">
                    <c:v>0.30040604940296023</c:v>
                  </c:pt>
                  <c:pt idx="3">
                    <c:v>0.218084659553127</c:v>
                  </c:pt>
                </c:numCache>
              </c:numRef>
            </c:minus>
          </c:errBars>
          <c:xVal>
            <c:numRef>
              <c:f>'Interlace tests results'!$H$27:$H$30</c:f>
              <c:numCache>
                <c:formatCode>General</c:formatCode>
                <c:ptCount val="4"/>
                <c:pt idx="0">
                  <c:v>15177.65</c:v>
                </c:pt>
                <c:pt idx="1">
                  <c:v>8713.2000000000007</c:v>
                </c:pt>
                <c:pt idx="2">
                  <c:v>5387.76</c:v>
                </c:pt>
                <c:pt idx="3">
                  <c:v>2645.91</c:v>
                </c:pt>
              </c:numCache>
            </c:numRef>
          </c:xVal>
          <c:yVal>
            <c:numRef>
              <c:f>'Interlace tests results'!$I$27:$I$30</c:f>
              <c:numCache>
                <c:formatCode>0.00</c:formatCode>
                <c:ptCount val="4"/>
                <c:pt idx="0">
                  <c:v>7.333333333333333</c:v>
                </c:pt>
                <c:pt idx="1">
                  <c:v>7.1333333333333337</c:v>
                </c:pt>
                <c:pt idx="2">
                  <c:v>6.8666666666666663</c:v>
                </c:pt>
                <c:pt idx="3">
                  <c:v>4.2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results'!$J$31:$J$34</c:f>
                <c:numCache>
                  <c:formatCode>General</c:formatCode>
                  <c:ptCount val="4"/>
                  <c:pt idx="0">
                    <c:v>0.22360666404617796</c:v>
                  </c:pt>
                  <c:pt idx="1">
                    <c:v>0.25060886445117453</c:v>
                  </c:pt>
                  <c:pt idx="2">
                    <c:v>0.2236066640461768</c:v>
                  </c:pt>
                  <c:pt idx="3">
                    <c:v>0.17107968225794357</c:v>
                  </c:pt>
                </c:numCache>
              </c:numRef>
            </c:plus>
            <c:minus>
              <c:numRef>
                <c:f>'Interlace tests results'!$J$31:$J$34</c:f>
                <c:numCache>
                  <c:formatCode>General</c:formatCode>
                  <c:ptCount val="4"/>
                  <c:pt idx="0">
                    <c:v>0.22360666404617796</c:v>
                  </c:pt>
                  <c:pt idx="1">
                    <c:v>0.25060886445117453</c:v>
                  </c:pt>
                  <c:pt idx="2">
                    <c:v>0.2236066640461768</c:v>
                  </c:pt>
                  <c:pt idx="3">
                    <c:v>0.17107968225794357</c:v>
                  </c:pt>
                </c:numCache>
              </c:numRef>
            </c:minus>
          </c:errBars>
          <c:xVal>
            <c:numRef>
              <c:f>'Interlace tests results'!$H$31:$H$34</c:f>
              <c:numCache>
                <c:formatCode>General</c:formatCode>
                <c:ptCount val="4"/>
                <c:pt idx="0">
                  <c:v>7954.18</c:v>
                </c:pt>
                <c:pt idx="1">
                  <c:v>4964.0047999999997</c:v>
                </c:pt>
                <c:pt idx="2">
                  <c:v>2931.0048000000002</c:v>
                </c:pt>
                <c:pt idx="3">
                  <c:v>1479.9623999999999</c:v>
                </c:pt>
              </c:numCache>
            </c:numRef>
          </c:xVal>
          <c:yVal>
            <c:numRef>
              <c:f>'Interlace tests results'!$I$31:$I$34</c:f>
              <c:numCache>
                <c:formatCode>0.00</c:formatCode>
                <c:ptCount val="4"/>
                <c:pt idx="0">
                  <c:v>8.5333333333333332</c:v>
                </c:pt>
                <c:pt idx="1">
                  <c:v>8.2666666666666675</c:v>
                </c:pt>
                <c:pt idx="2">
                  <c:v>7.0666666666666664</c:v>
                </c:pt>
                <c:pt idx="3">
                  <c:v>4.2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618816"/>
        <c:axId val="98784000"/>
      </c:scatterChart>
      <c:valAx>
        <c:axId val="147618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784000"/>
        <c:crossesAt val="0"/>
        <c:crossBetween val="midCat"/>
      </c:valAx>
      <c:valAx>
        <c:axId val="9878400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7618816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results'!$G$41:$G$44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plus>
            <c:minus>
              <c:numRef>
                <c:f>'Interlace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minus>
          </c:errBars>
          <c:xVal>
            <c:numRef>
              <c:f>'Interlace tests results'!$H$41:$H$44</c:f>
              <c:numCache>
                <c:formatCode>General</c:formatCode>
                <c:ptCount val="4"/>
                <c:pt idx="0">
                  <c:v>13338.01</c:v>
                </c:pt>
                <c:pt idx="1">
                  <c:v>8769.24</c:v>
                </c:pt>
                <c:pt idx="2">
                  <c:v>5748.69</c:v>
                </c:pt>
                <c:pt idx="3">
                  <c:v>2997.91</c:v>
                </c:pt>
              </c:numCache>
            </c:numRef>
          </c:xVal>
          <c:yVal>
            <c:numRef>
              <c:f>'Interlace tests results'!$I$41:$I$44</c:f>
              <c:numCache>
                <c:formatCode>0.00</c:formatCode>
                <c:ptCount val="4"/>
                <c:pt idx="0">
                  <c:v>6.666666666666667</c:v>
                </c:pt>
                <c:pt idx="1">
                  <c:v>4.0666666666666664</c:v>
                </c:pt>
                <c:pt idx="2">
                  <c:v>3</c:v>
                </c:pt>
                <c:pt idx="3">
                  <c:v>1.1333333333333333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results'!$J$45:$J$48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0.20952896344471963</c:v>
                  </c:pt>
                  <c:pt idx="2">
                    <c:v>0.268237084436454</c:v>
                  </c:pt>
                  <c:pt idx="3">
                    <c:v>0.18805800000297915</c:v>
                  </c:pt>
                </c:numCache>
              </c:numRef>
            </c:plus>
            <c:minus>
              <c:numRef>
                <c:f>'Interlace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minus>
          </c:errBars>
          <c:xVal>
            <c:numRef>
              <c:f>'Interlace tests results'!$H$45:$H$48</c:f>
              <c:numCache>
                <c:formatCode>General</c:formatCode>
                <c:ptCount val="4"/>
                <c:pt idx="0">
                  <c:v>7977.9552000000003</c:v>
                </c:pt>
                <c:pt idx="1">
                  <c:v>4981.7759999999998</c:v>
                </c:pt>
                <c:pt idx="2">
                  <c:v>2973.9712</c:v>
                </c:pt>
                <c:pt idx="3">
                  <c:v>1497.7736</c:v>
                </c:pt>
              </c:numCache>
            </c:numRef>
          </c:xVal>
          <c:yVal>
            <c:numRef>
              <c:f>'Interlace tests results'!$I$45:$I$48</c:f>
              <c:numCache>
                <c:formatCode>0.00</c:formatCode>
                <c:ptCount val="4"/>
                <c:pt idx="0">
                  <c:v>6.4666666666666668</c:v>
                </c:pt>
                <c:pt idx="1">
                  <c:v>4.5999999999999996</c:v>
                </c:pt>
                <c:pt idx="2">
                  <c:v>4.5333333333333332</c:v>
                </c:pt>
                <c:pt idx="3">
                  <c:v>1.4666666666666666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989888"/>
        <c:axId val="46347776"/>
      </c:scatterChart>
      <c:valAx>
        <c:axId val="45989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6347776"/>
        <c:crossesAt val="0"/>
        <c:crossBetween val="midCat"/>
      </c:valAx>
      <c:valAx>
        <c:axId val="4634777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5989888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results'!$G$55:$G$58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results'!$J$55:$J$58</c:f>
                <c:numCache>
                  <c:formatCode>General</c:formatCode>
                  <c:ptCount val="4"/>
                  <c:pt idx="0">
                    <c:v>0.21384960282242982</c:v>
                  </c:pt>
                  <c:pt idx="1">
                    <c:v>0.23164298481940906</c:v>
                  </c:pt>
                  <c:pt idx="2">
                    <c:v>0.28370355765141075</c:v>
                  </c:pt>
                  <c:pt idx="3">
                    <c:v>0.24693225151124887</c:v>
                  </c:pt>
                </c:numCache>
              </c:numRef>
            </c:plus>
            <c:minus>
              <c:numRef>
                <c:f>'Interlace tests results'!$J$55:$J$58</c:f>
                <c:numCache>
                  <c:formatCode>General</c:formatCode>
                  <c:ptCount val="4"/>
                  <c:pt idx="0">
                    <c:v>0.21384960282242982</c:v>
                  </c:pt>
                  <c:pt idx="1">
                    <c:v>0.23164298481940906</c:v>
                  </c:pt>
                  <c:pt idx="2">
                    <c:v>0.28370355765141075</c:v>
                  </c:pt>
                  <c:pt idx="3">
                    <c:v>0.24693225151124887</c:v>
                  </c:pt>
                </c:numCache>
              </c:numRef>
            </c:minus>
          </c:errBars>
          <c:xVal>
            <c:numRef>
              <c:f>'Interlace tests results'!$H$55:$H$58</c:f>
              <c:numCache>
                <c:formatCode>General</c:formatCode>
                <c:ptCount val="4"/>
                <c:pt idx="0">
                  <c:v>13962.1</c:v>
                </c:pt>
                <c:pt idx="1">
                  <c:v>8423.86</c:v>
                </c:pt>
                <c:pt idx="2">
                  <c:v>5892.52</c:v>
                </c:pt>
                <c:pt idx="3">
                  <c:v>2698.64</c:v>
                </c:pt>
              </c:numCache>
            </c:numRef>
          </c:xVal>
          <c:yVal>
            <c:numRef>
              <c:f>'Interlace tests results'!$I$55:$I$58</c:f>
              <c:numCache>
                <c:formatCode>0.00</c:formatCode>
                <c:ptCount val="4"/>
                <c:pt idx="0">
                  <c:v>7</c:v>
                </c:pt>
                <c:pt idx="1">
                  <c:v>5.4666666666666668</c:v>
                </c:pt>
                <c:pt idx="2">
                  <c:v>3.6</c:v>
                </c:pt>
                <c:pt idx="3">
                  <c:v>1.3333333333333333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results'!$J$59:$J$62</c:f>
                <c:numCache>
                  <c:formatCode>General</c:formatCode>
                  <c:ptCount val="4"/>
                  <c:pt idx="0">
                    <c:v>0.2342605027587305</c:v>
                  </c:pt>
                  <c:pt idx="1">
                    <c:v>0.23164298481940906</c:v>
                  </c:pt>
                  <c:pt idx="2">
                    <c:v>0.268237084436454</c:v>
                  </c:pt>
                  <c:pt idx="3">
                    <c:v>0.24320006318116408</c:v>
                  </c:pt>
                </c:numCache>
              </c:numRef>
            </c:plus>
            <c:minus>
              <c:numRef>
                <c:f>'Interlace tests results'!$J$59:$J$62</c:f>
                <c:numCache>
                  <c:formatCode>General</c:formatCode>
                  <c:ptCount val="4"/>
                  <c:pt idx="0">
                    <c:v>0.2342605027587305</c:v>
                  </c:pt>
                  <c:pt idx="1">
                    <c:v>0.23164298481940906</c:v>
                  </c:pt>
                  <c:pt idx="2">
                    <c:v>0.268237084436454</c:v>
                  </c:pt>
                  <c:pt idx="3">
                    <c:v>0.24320006318116408</c:v>
                  </c:pt>
                </c:numCache>
              </c:numRef>
            </c:minus>
          </c:errBars>
          <c:xVal>
            <c:numRef>
              <c:f>'Interlace tests results'!$H$59:$H$62</c:f>
              <c:numCache>
                <c:formatCode>General</c:formatCode>
                <c:ptCount val="4"/>
                <c:pt idx="0">
                  <c:v>7862.4319999999998</c:v>
                </c:pt>
                <c:pt idx="1">
                  <c:v>4991.1120000000001</c:v>
                </c:pt>
                <c:pt idx="2">
                  <c:v>2977.1783999999998</c:v>
                </c:pt>
                <c:pt idx="3">
                  <c:v>1491.7295999999999</c:v>
                </c:pt>
              </c:numCache>
            </c:numRef>
          </c:xVal>
          <c:yVal>
            <c:numRef>
              <c:f>'Interlace tests results'!$I$59:$I$62</c:f>
              <c:numCache>
                <c:formatCode>0.00</c:formatCode>
                <c:ptCount val="4"/>
                <c:pt idx="0">
                  <c:v>7</c:v>
                </c:pt>
                <c:pt idx="1">
                  <c:v>5.8666666666666663</c:v>
                </c:pt>
                <c:pt idx="2">
                  <c:v>4.5333333333333332</c:v>
                </c:pt>
                <c:pt idx="3">
                  <c:v>1.9333333333333333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597888"/>
        <c:axId val="98688000"/>
      </c:scatterChart>
      <c:valAx>
        <c:axId val="98597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688000"/>
        <c:crossesAt val="0"/>
        <c:crossBetween val="midCat"/>
      </c:valAx>
      <c:valAx>
        <c:axId val="9868800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8597888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results'!$G$69:$G$72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results'!$J$69:$J$72</c:f>
                <c:numCache>
                  <c:formatCode>General</c:formatCode>
                  <c:ptCount val="4"/>
                  <c:pt idx="0">
                    <c:v>0.27827851476936977</c:v>
                  </c:pt>
                  <c:pt idx="1">
                    <c:v>0.30040604940296023</c:v>
                  </c:pt>
                  <c:pt idx="2">
                    <c:v>0.38014736919029551</c:v>
                  </c:pt>
                  <c:pt idx="3">
                    <c:v>0.28690934932337042</c:v>
                  </c:pt>
                </c:numCache>
              </c:numRef>
            </c:plus>
            <c:minus>
              <c:numRef>
                <c:f>'Interlace tests results'!$J$69:$J$72</c:f>
                <c:numCache>
                  <c:formatCode>General</c:formatCode>
                  <c:ptCount val="4"/>
                  <c:pt idx="0">
                    <c:v>0.27827851476936977</c:v>
                  </c:pt>
                  <c:pt idx="1">
                    <c:v>0.30040604940296023</c:v>
                  </c:pt>
                  <c:pt idx="2">
                    <c:v>0.38014736919029551</c:v>
                  </c:pt>
                  <c:pt idx="3">
                    <c:v>0.28690934932337042</c:v>
                  </c:pt>
                </c:numCache>
              </c:numRef>
            </c:minus>
          </c:errBars>
          <c:xVal>
            <c:numRef>
              <c:f>'Interlace tests results'!$H$69:$H$72</c:f>
              <c:numCache>
                <c:formatCode>General</c:formatCode>
                <c:ptCount val="4"/>
                <c:pt idx="0">
                  <c:v>14484.89</c:v>
                </c:pt>
                <c:pt idx="1">
                  <c:v>8942.49</c:v>
                </c:pt>
                <c:pt idx="2">
                  <c:v>5653.67</c:v>
                </c:pt>
                <c:pt idx="3">
                  <c:v>2685.8</c:v>
                </c:pt>
              </c:numCache>
            </c:numRef>
          </c:xVal>
          <c:yVal>
            <c:numRef>
              <c:f>'Interlace tests results'!$I$69:$I$72</c:f>
              <c:numCache>
                <c:formatCode>0.00</c:formatCode>
                <c:ptCount val="4"/>
                <c:pt idx="0">
                  <c:v>7.0666666666666664</c:v>
                </c:pt>
                <c:pt idx="1">
                  <c:v>6.1333333333333337</c:v>
                </c:pt>
                <c:pt idx="2">
                  <c:v>4.5999999999999996</c:v>
                </c:pt>
                <c:pt idx="3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'Interlace tests results'!$G$73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results'!$J$73:$J$76</c:f>
                <c:numCache>
                  <c:formatCode>General</c:formatCode>
                  <c:ptCount val="4"/>
                  <c:pt idx="0">
                    <c:v>0.2493893493578726</c:v>
                  </c:pt>
                  <c:pt idx="1">
                    <c:v>0.26480533862042327</c:v>
                  </c:pt>
                  <c:pt idx="2">
                    <c:v>0.23164298481940906</c:v>
                  </c:pt>
                  <c:pt idx="3">
                    <c:v>0.26480533862042299</c:v>
                  </c:pt>
                </c:numCache>
              </c:numRef>
            </c:plus>
            <c:minus>
              <c:numRef>
                <c:f>'Interlace tests results'!$J$73:$J$76</c:f>
                <c:numCache>
                  <c:formatCode>General</c:formatCode>
                  <c:ptCount val="4"/>
                  <c:pt idx="0">
                    <c:v>0.2493893493578726</c:v>
                  </c:pt>
                  <c:pt idx="1">
                    <c:v>0.26480533862042327</c:v>
                  </c:pt>
                  <c:pt idx="2">
                    <c:v>0.23164298481940906</c:v>
                  </c:pt>
                  <c:pt idx="3">
                    <c:v>0.26480533862042299</c:v>
                  </c:pt>
                </c:numCache>
              </c:numRef>
            </c:minus>
          </c:errBars>
          <c:xVal>
            <c:numRef>
              <c:f>'Interlace tests results'!$H$73:$H$76</c:f>
              <c:numCache>
                <c:formatCode>General</c:formatCode>
                <c:ptCount val="4"/>
                <c:pt idx="0">
                  <c:v>7833.8256000000001</c:v>
                </c:pt>
                <c:pt idx="1">
                  <c:v>4868.4135999999999</c:v>
                </c:pt>
                <c:pt idx="2">
                  <c:v>2957.6743999999999</c:v>
                </c:pt>
                <c:pt idx="3">
                  <c:v>1490.7095999999999</c:v>
                </c:pt>
              </c:numCache>
            </c:numRef>
          </c:xVal>
          <c:yVal>
            <c:numRef>
              <c:f>'Interlace tests results'!$I$73:$I$76</c:f>
              <c:numCache>
                <c:formatCode>0.00</c:formatCode>
                <c:ptCount val="4"/>
                <c:pt idx="0">
                  <c:v>7.6</c:v>
                </c:pt>
                <c:pt idx="1">
                  <c:v>6.666666666666667</c:v>
                </c:pt>
                <c:pt idx="2">
                  <c:v>6.1333333333333337</c:v>
                </c:pt>
                <c:pt idx="3">
                  <c:v>3.3333333333333335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598272"/>
        <c:axId val="98906112"/>
      </c:scatterChart>
      <c:valAx>
        <c:axId val="98598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906112"/>
        <c:crossesAt val="0"/>
        <c:crossBetween val="midCat"/>
      </c:valAx>
      <c:valAx>
        <c:axId val="98906112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8598272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results'!$V$13:$V$16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results'!$Y$13:$Y$16</c:f>
                <c:numCache>
                  <c:formatCode>General</c:formatCode>
                  <c:ptCount val="4"/>
                  <c:pt idx="0">
                    <c:v>0.17806537887791557</c:v>
                  </c:pt>
                  <c:pt idx="1">
                    <c:v>0.31429344516707924</c:v>
                  </c:pt>
                  <c:pt idx="2">
                    <c:v>0.21097900817518023</c:v>
                  </c:pt>
                  <c:pt idx="3">
                    <c:v>0.30543832660573939</c:v>
                  </c:pt>
                </c:numCache>
              </c:numRef>
            </c:plus>
            <c:minus>
              <c:numRef>
                <c:f>'Interlace tests results'!$Y$13:$Y$16</c:f>
                <c:numCache>
                  <c:formatCode>General</c:formatCode>
                  <c:ptCount val="4"/>
                  <c:pt idx="0">
                    <c:v>0.17806537887791557</c:v>
                  </c:pt>
                  <c:pt idx="1">
                    <c:v>0.31429344516707924</c:v>
                  </c:pt>
                  <c:pt idx="2">
                    <c:v>0.21097900817518023</c:v>
                  </c:pt>
                  <c:pt idx="3">
                    <c:v>0.30543832660573939</c:v>
                  </c:pt>
                </c:numCache>
              </c:numRef>
            </c:minus>
          </c:errBars>
          <c:xVal>
            <c:numRef>
              <c:f>'Interlace tests results'!$W$13:$W$16</c:f>
              <c:numCache>
                <c:formatCode>General</c:formatCode>
                <c:ptCount val="4"/>
                <c:pt idx="0">
                  <c:v>21087.89</c:v>
                </c:pt>
                <c:pt idx="1">
                  <c:v>17317.23</c:v>
                </c:pt>
                <c:pt idx="2">
                  <c:v>11039.36</c:v>
                </c:pt>
                <c:pt idx="3">
                  <c:v>5741.45</c:v>
                </c:pt>
              </c:numCache>
            </c:numRef>
          </c:xVal>
          <c:yVal>
            <c:numRef>
              <c:f>'Interlace tests results'!$X$13:$X$16</c:f>
              <c:numCache>
                <c:formatCode>0.00</c:formatCode>
                <c:ptCount val="4"/>
                <c:pt idx="0">
                  <c:v>7.6</c:v>
                </c:pt>
                <c:pt idx="1">
                  <c:v>7.2666666666666666</c:v>
                </c:pt>
                <c:pt idx="2">
                  <c:v>7.1333333333333337</c:v>
                </c:pt>
                <c:pt idx="3">
                  <c:v>7.2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'Interlace tests results'!$G$17:$G$20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results'!$Y$17:$Y$20</c:f>
                <c:numCache>
                  <c:formatCode>General</c:formatCode>
                  <c:ptCount val="4"/>
                  <c:pt idx="0">
                    <c:v>0.25060886445117453</c:v>
                  </c:pt>
                  <c:pt idx="1">
                    <c:v>0.23032307102780836</c:v>
                  </c:pt>
                  <c:pt idx="2">
                    <c:v>0.24320006318116361</c:v>
                  </c:pt>
                  <c:pt idx="3">
                    <c:v>0.29938944395140193</c:v>
                  </c:pt>
                </c:numCache>
              </c:numRef>
            </c:plus>
            <c:minus>
              <c:numRef>
                <c:f>'Interlace tests results'!$Y$17:$Y$20</c:f>
                <c:numCache>
                  <c:formatCode>General</c:formatCode>
                  <c:ptCount val="4"/>
                  <c:pt idx="0">
                    <c:v>0.25060886445117453</c:v>
                  </c:pt>
                  <c:pt idx="1">
                    <c:v>0.23032307102780836</c:v>
                  </c:pt>
                  <c:pt idx="2">
                    <c:v>0.24320006318116361</c:v>
                  </c:pt>
                  <c:pt idx="3">
                    <c:v>0.29938944395140193</c:v>
                  </c:pt>
                </c:numCache>
              </c:numRef>
            </c:minus>
          </c:errBars>
          <c:xVal>
            <c:numRef>
              <c:f>'Interlace tests results'!$W$17:$W$20</c:f>
              <c:numCache>
                <c:formatCode>General</c:formatCode>
                <c:ptCount val="4"/>
                <c:pt idx="0">
                  <c:v>15762.9632</c:v>
                </c:pt>
                <c:pt idx="1">
                  <c:v>9690.5432000000001</c:v>
                </c:pt>
                <c:pt idx="2">
                  <c:v>5842.6279999999997</c:v>
                </c:pt>
                <c:pt idx="3">
                  <c:v>2957.3024</c:v>
                </c:pt>
              </c:numCache>
            </c:numRef>
          </c:xVal>
          <c:yVal>
            <c:numRef>
              <c:f>'Interlace tests results'!$X$17:$X$20</c:f>
              <c:numCache>
                <c:formatCode>0.00</c:formatCode>
                <c:ptCount val="4"/>
                <c:pt idx="0">
                  <c:v>7.9333333333333336</c:v>
                </c:pt>
                <c:pt idx="1">
                  <c:v>7.8666666666666663</c:v>
                </c:pt>
                <c:pt idx="2">
                  <c:v>7.6</c:v>
                </c:pt>
                <c:pt idx="3">
                  <c:v>7.4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831680"/>
        <c:axId val="47839872"/>
      </c:scatterChart>
      <c:valAx>
        <c:axId val="47831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7839872"/>
        <c:crossesAt val="0"/>
        <c:crossBetween val="midCat"/>
      </c:valAx>
      <c:valAx>
        <c:axId val="47839872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47831680"/>
        <c:crosses val="autoZero"/>
        <c:crossBetween val="midCat"/>
        <c:majorUnit val="1"/>
        <c:minorUnit val="0.2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results'!$V$27:$V$30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results'!$Y$27:$Y$30</c:f>
                <c:numCache>
                  <c:formatCode>General</c:formatCode>
                  <c:ptCount val="4"/>
                  <c:pt idx="0">
                    <c:v>0.23164298481940906</c:v>
                  </c:pt>
                  <c:pt idx="1">
                    <c:v>0.23032307102780836</c:v>
                  </c:pt>
                  <c:pt idx="2">
                    <c:v>0.268237084436454</c:v>
                  </c:pt>
                  <c:pt idx="3">
                    <c:v>0.27386111499953752</c:v>
                  </c:pt>
                </c:numCache>
              </c:numRef>
            </c:plus>
            <c:minus>
              <c:numRef>
                <c:f>'Interlace tests results'!$Y$27:$Y$30</c:f>
                <c:numCache>
                  <c:formatCode>General</c:formatCode>
                  <c:ptCount val="4"/>
                  <c:pt idx="0">
                    <c:v>0.23164298481940906</c:v>
                  </c:pt>
                  <c:pt idx="1">
                    <c:v>0.23032307102780836</c:v>
                  </c:pt>
                  <c:pt idx="2">
                    <c:v>0.268237084436454</c:v>
                  </c:pt>
                  <c:pt idx="3">
                    <c:v>0.27386111499953752</c:v>
                  </c:pt>
                </c:numCache>
              </c:numRef>
            </c:minus>
          </c:errBars>
          <c:xVal>
            <c:numRef>
              <c:f>'Interlace tests results'!$W$27:$W$30</c:f>
              <c:numCache>
                <c:formatCode>General</c:formatCode>
                <c:ptCount val="4"/>
                <c:pt idx="0">
                  <c:v>23419.15</c:v>
                </c:pt>
                <c:pt idx="1">
                  <c:v>18369.3</c:v>
                </c:pt>
                <c:pt idx="2">
                  <c:v>10232.68</c:v>
                </c:pt>
                <c:pt idx="3">
                  <c:v>5463.21</c:v>
                </c:pt>
              </c:numCache>
            </c:numRef>
          </c:xVal>
          <c:yVal>
            <c:numRef>
              <c:f>'Interlace tests results'!$X$27:$X$30</c:f>
              <c:numCache>
                <c:formatCode>0.00</c:formatCode>
                <c:ptCount val="4"/>
                <c:pt idx="0">
                  <c:v>7.8666666666666663</c:v>
                </c:pt>
                <c:pt idx="1">
                  <c:v>7.5333333333333332</c:v>
                </c:pt>
                <c:pt idx="2">
                  <c:v>7.4</c:v>
                </c:pt>
                <c:pt idx="3">
                  <c:v>7.2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results'!$Y$31:$Y$34</c:f>
                <c:numCache>
                  <c:formatCode>General</c:formatCode>
                  <c:ptCount val="4"/>
                  <c:pt idx="0">
                    <c:v>0.17806537887791554</c:v>
                  </c:pt>
                  <c:pt idx="1">
                    <c:v>0.24938934935787158</c:v>
                  </c:pt>
                  <c:pt idx="2">
                    <c:v>0.18805800000297918</c:v>
                  </c:pt>
                  <c:pt idx="3">
                    <c:v>0.31526199428944168</c:v>
                  </c:pt>
                </c:numCache>
              </c:numRef>
            </c:plus>
            <c:minus>
              <c:numRef>
                <c:f>'Interlace tests results'!$Y$31:$Y$34</c:f>
                <c:numCache>
                  <c:formatCode>General</c:formatCode>
                  <c:ptCount val="4"/>
                  <c:pt idx="0">
                    <c:v>0.17806537887791554</c:v>
                  </c:pt>
                  <c:pt idx="1">
                    <c:v>0.24938934935787158</c:v>
                  </c:pt>
                  <c:pt idx="2">
                    <c:v>0.18805800000297918</c:v>
                  </c:pt>
                  <c:pt idx="3">
                    <c:v>0.31526199428944168</c:v>
                  </c:pt>
                </c:numCache>
              </c:numRef>
            </c:minus>
          </c:errBars>
          <c:xVal>
            <c:numRef>
              <c:f>'Interlace tests results'!$W$31:$W$34</c:f>
              <c:numCache>
                <c:formatCode>General</c:formatCode>
                <c:ptCount val="4"/>
                <c:pt idx="0">
                  <c:v>15577.829599999999</c:v>
                </c:pt>
                <c:pt idx="1">
                  <c:v>9816.5256000000008</c:v>
                </c:pt>
                <c:pt idx="2">
                  <c:v>5986.3216000000002</c:v>
                </c:pt>
                <c:pt idx="3">
                  <c:v>2992.1976</c:v>
                </c:pt>
              </c:numCache>
            </c:numRef>
          </c:xVal>
          <c:yVal>
            <c:numRef>
              <c:f>'Interlace tests results'!$X$31:$X$34</c:f>
              <c:numCache>
                <c:formatCode>0.00</c:formatCode>
                <c:ptCount val="4"/>
                <c:pt idx="0">
                  <c:v>8.4</c:v>
                </c:pt>
                <c:pt idx="1">
                  <c:v>7.7333333333333334</c:v>
                </c:pt>
                <c:pt idx="2">
                  <c:v>7.4666666666666668</c:v>
                </c:pt>
                <c:pt idx="3">
                  <c:v>7.1333333333333337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062784"/>
        <c:axId val="66598016"/>
      </c:scatterChart>
      <c:valAx>
        <c:axId val="65062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6598016"/>
        <c:crossesAt val="0"/>
        <c:crossBetween val="midCat"/>
      </c:valAx>
      <c:valAx>
        <c:axId val="6659801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65062784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results'!$V$41:$V$44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results'!$Y$41:$Y$44</c:f>
                <c:numCache>
                  <c:formatCode>General</c:formatCode>
                  <c:ptCount val="4"/>
                  <c:pt idx="0">
                    <c:v>0.37853997353724034</c:v>
                  </c:pt>
                  <c:pt idx="1">
                    <c:v>0.218084659553127</c:v>
                  </c:pt>
                  <c:pt idx="2">
                    <c:v>0.30543832660573939</c:v>
                  </c:pt>
                  <c:pt idx="3">
                    <c:v>0.28690934932337042</c:v>
                  </c:pt>
                </c:numCache>
              </c:numRef>
            </c:plus>
            <c:minus>
              <c:numRef>
                <c:f>'Interlace tests results'!$Y$41:$Y$44</c:f>
                <c:numCache>
                  <c:formatCode>General</c:formatCode>
                  <c:ptCount val="4"/>
                  <c:pt idx="0">
                    <c:v>0.37853997353724034</c:v>
                  </c:pt>
                  <c:pt idx="1">
                    <c:v>0.218084659553127</c:v>
                  </c:pt>
                  <c:pt idx="2">
                    <c:v>0.30543832660573939</c:v>
                  </c:pt>
                  <c:pt idx="3">
                    <c:v>0.28690934932337042</c:v>
                  </c:pt>
                </c:numCache>
              </c:numRef>
            </c:minus>
          </c:errBars>
          <c:xVal>
            <c:numRef>
              <c:f>'Interlace tests results'!$W$41:$W$44</c:f>
              <c:numCache>
                <c:formatCode>General</c:formatCode>
                <c:ptCount val="4"/>
                <c:pt idx="0">
                  <c:v>22322.81</c:v>
                </c:pt>
                <c:pt idx="1">
                  <c:v>18948.86</c:v>
                </c:pt>
                <c:pt idx="2">
                  <c:v>11051.63</c:v>
                </c:pt>
                <c:pt idx="3">
                  <c:v>5104.96</c:v>
                </c:pt>
              </c:numCache>
            </c:numRef>
          </c:xVal>
          <c:yVal>
            <c:numRef>
              <c:f>'Interlace tests results'!$X$41:$X$44</c:f>
              <c:numCache>
                <c:formatCode>0.00</c:formatCode>
                <c:ptCount val="4"/>
                <c:pt idx="0">
                  <c:v>7.333333333333333</c:v>
                </c:pt>
                <c:pt idx="1">
                  <c:v>6.2</c:v>
                </c:pt>
                <c:pt idx="2">
                  <c:v>4.2</c:v>
                </c:pt>
                <c:pt idx="3">
                  <c:v>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'Interlace tests results'!$V$45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results'!$Y$45:$Y$48</c:f>
                <c:numCache>
                  <c:formatCode>General</c:formatCode>
                  <c:ptCount val="4"/>
                  <c:pt idx="0">
                    <c:v>0.34746447722911317</c:v>
                  </c:pt>
                  <c:pt idx="1">
                    <c:v>0.3094052243146046</c:v>
                  </c:pt>
                  <c:pt idx="2">
                    <c:v>0.38094852364941245</c:v>
                  </c:pt>
                  <c:pt idx="3">
                    <c:v>0.26132853127200717</c:v>
                  </c:pt>
                </c:numCache>
              </c:numRef>
            </c:plus>
            <c:minus>
              <c:numRef>
                <c:f>'Interlace tests results'!$Y$45:$Y$48</c:f>
                <c:numCache>
                  <c:formatCode>General</c:formatCode>
                  <c:ptCount val="4"/>
                  <c:pt idx="0">
                    <c:v>0.34746447722911317</c:v>
                  </c:pt>
                  <c:pt idx="1">
                    <c:v>0.3094052243146046</c:v>
                  </c:pt>
                  <c:pt idx="2">
                    <c:v>0.38094852364941245</c:v>
                  </c:pt>
                  <c:pt idx="3">
                    <c:v>0.26132853127200717</c:v>
                  </c:pt>
                </c:numCache>
              </c:numRef>
            </c:minus>
          </c:errBars>
          <c:xVal>
            <c:numRef>
              <c:f>'Interlace tests results'!$W$45:$W$48</c:f>
              <c:numCache>
                <c:formatCode>General</c:formatCode>
                <c:ptCount val="4"/>
                <c:pt idx="0">
                  <c:v>15985.654399999999</c:v>
                </c:pt>
                <c:pt idx="1">
                  <c:v>9864.7792000000009</c:v>
                </c:pt>
                <c:pt idx="2">
                  <c:v>5893.9736000000003</c:v>
                </c:pt>
                <c:pt idx="3">
                  <c:v>2993.864</c:v>
                </c:pt>
              </c:numCache>
            </c:numRef>
          </c:xVal>
          <c:yVal>
            <c:numRef>
              <c:f>'Interlace tests results'!$X$45:$X$48</c:f>
              <c:numCache>
                <c:formatCode>0.00</c:formatCode>
                <c:ptCount val="4"/>
                <c:pt idx="0">
                  <c:v>6.7333333333333334</c:v>
                </c:pt>
                <c:pt idx="1">
                  <c:v>6.2</c:v>
                </c:pt>
                <c:pt idx="2">
                  <c:v>4.5333333333333332</c:v>
                </c:pt>
                <c:pt idx="3">
                  <c:v>3.0666666666666669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564096"/>
        <c:axId val="94660864"/>
      </c:scatterChart>
      <c:valAx>
        <c:axId val="92564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660864"/>
        <c:crossesAt val="0"/>
        <c:crossBetween val="midCat"/>
      </c:valAx>
      <c:valAx>
        <c:axId val="94660864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2564096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'Interlace tests results'!$V$55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results'!$Y$55:$Y$58</c:f>
                <c:numCache>
                  <c:formatCode>General</c:formatCode>
                  <c:ptCount val="4"/>
                  <c:pt idx="0">
                    <c:v>0.3094052243146046</c:v>
                  </c:pt>
                  <c:pt idx="1">
                    <c:v>0.29734580611268319</c:v>
                  </c:pt>
                  <c:pt idx="2">
                    <c:v>0.30543832660573939</c:v>
                  </c:pt>
                  <c:pt idx="3">
                    <c:v>0.29734580611268291</c:v>
                  </c:pt>
                </c:numCache>
              </c:numRef>
            </c:plus>
            <c:minus>
              <c:numRef>
                <c:f>'Interlace tests results'!$Y$55:$Y$58</c:f>
                <c:numCache>
                  <c:formatCode>General</c:formatCode>
                  <c:ptCount val="4"/>
                  <c:pt idx="0">
                    <c:v>0.3094052243146046</c:v>
                  </c:pt>
                  <c:pt idx="1">
                    <c:v>0.29734580611268319</c:v>
                  </c:pt>
                  <c:pt idx="2">
                    <c:v>0.30543832660573939</c:v>
                  </c:pt>
                  <c:pt idx="3">
                    <c:v>0.29734580611268291</c:v>
                  </c:pt>
                </c:numCache>
              </c:numRef>
            </c:minus>
          </c:errBars>
          <c:xVal>
            <c:numRef>
              <c:f>'Interlace tests results'!$W$55:$W$58</c:f>
              <c:numCache>
                <c:formatCode>General</c:formatCode>
                <c:ptCount val="4"/>
                <c:pt idx="0">
                  <c:v>22007.22</c:v>
                </c:pt>
                <c:pt idx="1">
                  <c:v>19099.11</c:v>
                </c:pt>
                <c:pt idx="2">
                  <c:v>10530.31</c:v>
                </c:pt>
                <c:pt idx="3">
                  <c:v>5384.44</c:v>
                </c:pt>
              </c:numCache>
            </c:numRef>
          </c:xVal>
          <c:yVal>
            <c:numRef>
              <c:f>'Interlace tests results'!$X$55:$X$58</c:f>
              <c:numCache>
                <c:formatCode>0.00</c:formatCode>
                <c:ptCount val="4"/>
                <c:pt idx="0">
                  <c:v>7.7333333333333334</c:v>
                </c:pt>
                <c:pt idx="1">
                  <c:v>6.666666666666667</c:v>
                </c:pt>
                <c:pt idx="2">
                  <c:v>5.2</c:v>
                </c:pt>
                <c:pt idx="3">
                  <c:v>2.6666666666666665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'Interlace tests results'!$V$59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'Interlace tests results'!$Y$59:$Y$62</c:f>
                <c:numCache>
                  <c:formatCode>General</c:formatCode>
                  <c:ptCount val="4"/>
                  <c:pt idx="0">
                    <c:v>0.37039837726687325</c:v>
                  </c:pt>
                  <c:pt idx="1">
                    <c:v>0.29007971462039894</c:v>
                  </c:pt>
                  <c:pt idx="2">
                    <c:v>0.29425373796726623</c:v>
                  </c:pt>
                  <c:pt idx="3">
                    <c:v>0.25060886445117425</c:v>
                  </c:pt>
                </c:numCache>
              </c:numRef>
            </c:plus>
            <c:minus>
              <c:numRef>
                <c:f>'Interlace tests results'!$Y$59:$Y$62</c:f>
                <c:numCache>
                  <c:formatCode>General</c:formatCode>
                  <c:ptCount val="4"/>
                  <c:pt idx="0">
                    <c:v>0.37039837726687325</c:v>
                  </c:pt>
                  <c:pt idx="1">
                    <c:v>0.29007971462039894</c:v>
                  </c:pt>
                  <c:pt idx="2">
                    <c:v>0.29425373796726623</c:v>
                  </c:pt>
                  <c:pt idx="3">
                    <c:v>0.25060886445117425</c:v>
                  </c:pt>
                </c:numCache>
              </c:numRef>
            </c:minus>
          </c:errBars>
          <c:xVal>
            <c:numRef>
              <c:f>'Interlace tests results'!$W$59:$W$62</c:f>
              <c:numCache>
                <c:formatCode>General</c:formatCode>
                <c:ptCount val="4"/>
                <c:pt idx="0">
                  <c:v>15822.924800000001</c:v>
                </c:pt>
                <c:pt idx="1">
                  <c:v>9791.4351999999999</c:v>
                </c:pt>
                <c:pt idx="2">
                  <c:v>5882.8927999999996</c:v>
                </c:pt>
                <c:pt idx="3">
                  <c:v>2993.1055999999999</c:v>
                </c:pt>
              </c:numCache>
            </c:numRef>
          </c:xVal>
          <c:yVal>
            <c:numRef>
              <c:f>'Interlace tests results'!$X$59:$X$62</c:f>
              <c:numCache>
                <c:formatCode>0.00</c:formatCode>
                <c:ptCount val="4"/>
                <c:pt idx="0">
                  <c:v>7.2</c:v>
                </c:pt>
                <c:pt idx="1">
                  <c:v>7</c:v>
                </c:pt>
                <c:pt idx="2">
                  <c:v>6.0666666666666664</c:v>
                </c:pt>
                <c:pt idx="3">
                  <c:v>3.4666666666666668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24256"/>
        <c:axId val="95289344"/>
      </c:scatterChart>
      <c:valAx>
        <c:axId val="95024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289344"/>
        <c:crossesAt val="0"/>
        <c:crossBetween val="midCat"/>
      </c:valAx>
      <c:valAx>
        <c:axId val="95289344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95024256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2754E-9CF2-4C8E-B24D-BE7136ABD298}" type="datetimeFigureOut">
              <a:rPr kumimoji="1" lang="ja-JP" altLang="en-US" smtClean="0"/>
              <a:t>2015/6/22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6975-3CFE-45AC-9FA2-8AAE72F45A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253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BDEA-54A7-48D1-B747-874325946EBF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altLang="ja-JP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F37F-8D4A-435E-92DE-F8CA2CEA8C53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692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FFC-67C7-4312-B83A-6BA7FB7A957E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0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6A004-D56F-4676-A93F-E4EF4B74BBEE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altLang="ja-JP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083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006C-B557-4AD2-83A7-06C8AA5DB81F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altLang="ja-JP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805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8BC86-0F8C-4B36-9CE7-4191FDF2AAC7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altLang="ja-JP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136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AA1-F0ED-4F0B-96D6-0E2C1F2CF7FC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232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B8F6-C496-41F2-B5A4-64139662052F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7176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9336-2645-463A-BCE4-9085BBEE04A0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altLang="ja-JP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0099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C3A46-2E14-47F6-B4D1-EB2A8C1916C2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602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E8C72-144E-4A47-BF36-D4DC0D833BBF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9249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A8EDC-A3D5-4CF7-A227-EB220246246C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63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Interlaced</a:t>
            </a:r>
            <a:r>
              <a:rPr lang="it-IT" dirty="0" smtClean="0"/>
              <a:t> video </a:t>
            </a:r>
            <a:br>
              <a:rPr lang="it-IT" dirty="0" smtClean="0"/>
            </a:br>
            <a:r>
              <a:rPr lang="it-IT" dirty="0" err="1" smtClean="0"/>
              <a:t>Verification</a:t>
            </a:r>
            <a:r>
              <a:rPr lang="it-IT" dirty="0" smtClean="0"/>
              <a:t> Test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Vittorio Baroncini</a:t>
            </a:r>
          </a:p>
          <a:p>
            <a:r>
              <a:rPr lang="it-IT" dirty="0" smtClean="0"/>
              <a:t>Guillaume </a:t>
            </a:r>
            <a:r>
              <a:rPr lang="it-IT" dirty="0" err="1" smtClean="0"/>
              <a:t>Barroux</a:t>
            </a:r>
            <a:endParaRPr lang="it-IT" dirty="0" smtClean="0"/>
          </a:p>
          <a:p>
            <a:r>
              <a:rPr lang="it-IT" dirty="0" smtClean="0"/>
              <a:t>Chris </a:t>
            </a:r>
            <a:r>
              <a:rPr lang="it-IT" dirty="0" err="1"/>
              <a:t>Rosewarne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3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CBS </a:t>
            </a:r>
            <a:r>
              <a:rPr lang="it-IT" dirty="0" smtClean="0"/>
              <a:t>Tennis (Low Delay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10</a:t>
            </a:fld>
            <a:endParaRPr lang="it-IT"/>
          </a:p>
        </p:txBody>
      </p:sp>
      <p:graphicFrame>
        <p:nvGraphicFramePr>
          <p:cNvPr id="8" name="Grafico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7736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ja-JP" dirty="0"/>
              <a:t>CBS </a:t>
            </a:r>
            <a:r>
              <a:rPr lang="it-IT" altLang="ja-JP" dirty="0" smtClean="0"/>
              <a:t>Basketball (</a:t>
            </a:r>
            <a:r>
              <a:rPr lang="it-IT" altLang="ja-JP" dirty="0"/>
              <a:t>Low Delay</a:t>
            </a:r>
            <a:r>
              <a:rPr lang="it-IT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11</a:t>
            </a:fld>
            <a:endParaRPr lang="it-IT"/>
          </a:p>
        </p:txBody>
      </p:sp>
      <p:graphicFrame>
        <p:nvGraphicFramePr>
          <p:cNvPr id="7" name="Grafico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2789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ParkJoy</a:t>
            </a:r>
            <a:r>
              <a:rPr kumimoji="1" lang="en-US" altLang="ja-JP" dirty="0" smtClean="0"/>
              <a:t> (</a:t>
            </a:r>
            <a:r>
              <a:rPr lang="it-IT" altLang="ja-JP" dirty="0"/>
              <a:t>Low Delay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10" name="Grafico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61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CheersHD4 (</a:t>
            </a:r>
            <a:r>
              <a:rPr lang="it-IT" altLang="ja-JP" dirty="0"/>
              <a:t>Low Delay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13</a:t>
            </a:fld>
            <a:endParaRPr lang="it-IT"/>
          </a:p>
        </p:txBody>
      </p:sp>
      <p:graphicFrame>
        <p:nvGraphicFramePr>
          <p:cNvPr id="7" name="Grafico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1152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MusicHD1 (</a:t>
            </a:r>
            <a:r>
              <a:rPr lang="it-IT" altLang="ja-JP" dirty="0"/>
              <a:t>Low Delay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14</a:t>
            </a:fld>
            <a:endParaRPr lang="it-IT"/>
          </a:p>
        </p:txBody>
      </p:sp>
      <p:graphicFrame>
        <p:nvGraphicFramePr>
          <p:cNvPr id="7" name="Grafico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7337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Acknowledgement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hangingPunct="0"/>
            <a:r>
              <a:rPr lang="en-US" altLang="ja-JP" dirty="0"/>
              <a:t>The authors would like to thank CBS Television and NBCU for providing professional interlace content for these verification tests.</a:t>
            </a:r>
            <a:endParaRPr lang="ja-JP" altLang="ja-JP" dirty="0"/>
          </a:p>
          <a:p>
            <a:pPr hangingPunct="0"/>
            <a:r>
              <a:rPr lang="en-US" altLang="ja-JP" dirty="0"/>
              <a:t>The authors would also like to thank Canon for encoding all bit-streams for this activity.</a:t>
            </a:r>
            <a:endParaRPr lang="ja-JP" altLang="ja-JP" dirty="0"/>
          </a:p>
          <a:p>
            <a:pPr hangingPunct="0"/>
            <a:r>
              <a:rPr lang="en-US" altLang="ja-JP" dirty="0"/>
              <a:t>Great appreciation is also shown toward the work of Alexis </a:t>
            </a:r>
            <a:r>
              <a:rPr lang="en-US" altLang="ja-JP" dirty="0" err="1"/>
              <a:t>Tourapis</a:t>
            </a:r>
            <a:r>
              <a:rPr lang="en-US" altLang="ja-JP" dirty="0"/>
              <a:t> (Apple) who helped defining the test scope but also provided great insight concerning the JM settings and the </a:t>
            </a:r>
            <a:r>
              <a:rPr lang="en-US" altLang="ja-JP" dirty="0" err="1"/>
              <a:t>deinterlacing</a:t>
            </a:r>
            <a:r>
              <a:rPr lang="en-US" altLang="ja-JP" dirty="0"/>
              <a:t> tools which should be used.</a:t>
            </a:r>
            <a:endParaRPr lang="ja-JP" altLang="ja-JP" dirty="0"/>
          </a:p>
          <a:p>
            <a:pPr hangingPunct="0"/>
            <a:r>
              <a:rPr lang="en-US" altLang="ja-JP" dirty="0"/>
              <a:t>Finally, the authors would also like to thank Test &amp; Write for preparing and realizing all the subjective viewing tests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826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</a:t>
            </a:r>
            <a:r>
              <a:rPr lang="it-IT" dirty="0" err="1" smtClean="0"/>
              <a:t>method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199" y="1600200"/>
            <a:ext cx="8385349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DSIS Variant I</a:t>
            </a:r>
          </a:p>
          <a:p>
            <a:r>
              <a:rPr lang="en-GB" dirty="0" smtClean="0"/>
              <a:t>SRC </a:t>
            </a:r>
            <a:r>
              <a:rPr lang="en-GB" dirty="0" err="1" smtClean="0"/>
              <a:t>vs</a:t>
            </a:r>
            <a:r>
              <a:rPr lang="en-GB" dirty="0" smtClean="0"/>
              <a:t> PVS</a:t>
            </a:r>
          </a:p>
          <a:p>
            <a:pPr lvl="1"/>
            <a:r>
              <a:rPr lang="en-GB" dirty="0" smtClean="0"/>
              <a:t>SRC is uncompressed reference</a:t>
            </a:r>
          </a:p>
          <a:p>
            <a:pPr lvl="1"/>
            <a:r>
              <a:rPr lang="en-GB" dirty="0" smtClean="0"/>
              <a:t>PVS is compressed</a:t>
            </a:r>
          </a:p>
          <a:p>
            <a:r>
              <a:rPr lang="en-GB" dirty="0" smtClean="0"/>
              <a:t>Commercial TV set (</a:t>
            </a:r>
            <a:r>
              <a:rPr lang="en-GB" dirty="0"/>
              <a:t>LG </a:t>
            </a:r>
            <a:r>
              <a:rPr lang="en-GB" dirty="0" smtClean="0"/>
              <a:t>55UG870V)</a:t>
            </a:r>
          </a:p>
          <a:p>
            <a:r>
              <a:rPr lang="en-GB" dirty="0" smtClean="0"/>
              <a:t>All internal settings cleared to non active</a:t>
            </a:r>
          </a:p>
          <a:p>
            <a:r>
              <a:rPr lang="en-GB" dirty="0" smtClean="0"/>
              <a:t>MUP player</a:t>
            </a:r>
          </a:p>
          <a:p>
            <a:r>
              <a:rPr lang="en-GB" dirty="0" smtClean="0"/>
              <a:t>21 valid viewers (out of 24)</a:t>
            </a:r>
          </a:p>
          <a:p>
            <a:r>
              <a:rPr lang="en-GB" dirty="0" smtClean="0"/>
              <a:t>6 girls 15 boys (pre and post screened)</a:t>
            </a:r>
          </a:p>
          <a:p>
            <a:endParaRPr lang="en-GB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698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design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Four test sessions</a:t>
            </a:r>
          </a:p>
          <a:p>
            <a:r>
              <a:rPr lang="en-GB" dirty="0" smtClean="0"/>
              <a:t>3 dummy BTCs (Basic Test Cell) for each session</a:t>
            </a:r>
          </a:p>
          <a:p>
            <a:r>
              <a:rPr lang="en-GB" dirty="0" smtClean="0"/>
              <a:t>SRC vs. SRC (also to check viewers consistency)</a:t>
            </a:r>
          </a:p>
          <a:p>
            <a:r>
              <a:rPr lang="en-GB" dirty="0" smtClean="0"/>
              <a:t>Three viewers seated at 2H</a:t>
            </a:r>
          </a:p>
          <a:p>
            <a:r>
              <a:rPr lang="en-GB" dirty="0" smtClean="0"/>
              <a:t>Subjects seated on a sofa (home environment)</a:t>
            </a:r>
          </a:p>
          <a:p>
            <a:r>
              <a:rPr lang="en-GB" dirty="0" smtClean="0"/>
              <a:t>Low light behind monitor</a:t>
            </a:r>
          </a:p>
          <a:p>
            <a:r>
              <a:rPr lang="en-GB" dirty="0" smtClean="0"/>
              <a:t>0 to 10 scoring impairment scale</a:t>
            </a:r>
          </a:p>
          <a:p>
            <a:r>
              <a:rPr lang="en-GB" dirty="0" smtClean="0"/>
              <a:t>Accurate viewers training focusing on the meaning of the scale and of the kind of impairment expected</a:t>
            </a:r>
          </a:p>
          <a:p>
            <a:r>
              <a:rPr lang="en-GB" dirty="0" smtClean="0"/>
              <a:t>Training made of 10 BTC using wide range of quality from actual test content</a:t>
            </a:r>
            <a:endParaRPr lang="en-GB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2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63"/>
            <a:ext cx="8229600" cy="1143000"/>
          </a:xfrm>
        </p:spPr>
        <p:txBody>
          <a:bodyPr/>
          <a:lstStyle/>
          <a:p>
            <a:r>
              <a:rPr lang="it-IT" dirty="0" smtClean="0"/>
              <a:t>Test bed</a:t>
            </a:r>
            <a:endParaRPr lang="it-IT" dirty="0"/>
          </a:p>
        </p:txBody>
      </p:sp>
      <p:pic>
        <p:nvPicPr>
          <p:cNvPr id="3" name="Immagine 2" descr="IMG_45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0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CBS </a:t>
            </a:r>
            <a:r>
              <a:rPr lang="it-IT" dirty="0" smtClean="0"/>
              <a:t>Tennis (Random </a:t>
            </a:r>
            <a:r>
              <a:rPr lang="it-IT" dirty="0" smtClean="0"/>
              <a:t>Access)</a:t>
            </a:r>
            <a:endParaRPr lang="it-IT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5</a:t>
            </a:fld>
            <a:endParaRPr lang="it-IT"/>
          </a:p>
        </p:txBody>
      </p:sp>
      <p:graphicFrame>
        <p:nvGraphicFramePr>
          <p:cNvPr id="7" name="Grafico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85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ja-JP" dirty="0"/>
              <a:t>CBS </a:t>
            </a:r>
            <a:r>
              <a:rPr lang="it-IT" altLang="ja-JP" dirty="0" smtClean="0"/>
              <a:t>Basketball (Random </a:t>
            </a:r>
            <a:r>
              <a:rPr lang="it-IT" altLang="ja-JP" dirty="0"/>
              <a:t>Access)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10" name="Grafic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4735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272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ParkJoy</a:t>
            </a:r>
            <a:r>
              <a:rPr kumimoji="1" lang="en-US" altLang="ja-JP" dirty="0" smtClean="0"/>
              <a:t> (Random Access)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11" name="Grafico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7740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CheersHD4 (Random Access)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8" name="Grafic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7274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743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MusicHD1 (Random Access)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9</a:t>
            </a:fld>
            <a:endParaRPr lang="it-IT"/>
          </a:p>
        </p:txBody>
      </p:sp>
      <p:graphicFrame>
        <p:nvGraphicFramePr>
          <p:cNvPr id="6" name="Grafic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643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2666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342</Words>
  <Application>Microsoft Office PowerPoint</Application>
  <PresentationFormat>画面に合わせる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Tema di Office</vt:lpstr>
      <vt:lpstr>Interlaced video  Verification Test</vt:lpstr>
      <vt:lpstr>Test method</vt:lpstr>
      <vt:lpstr>Test design</vt:lpstr>
      <vt:lpstr>Test bed</vt:lpstr>
      <vt:lpstr>CBS Tennis (Random Access)</vt:lpstr>
      <vt:lpstr>CBS Basketball (Random Access)</vt:lpstr>
      <vt:lpstr>ParkJoy (Random Access)</vt:lpstr>
      <vt:lpstr>CheersHD4 (Random Access)</vt:lpstr>
      <vt:lpstr>MusicHD1 (Random Access)</vt:lpstr>
      <vt:lpstr>CBS Tennis (Low Delay)</vt:lpstr>
      <vt:lpstr>CBS Basketball (Low Delay)</vt:lpstr>
      <vt:lpstr>ParkJoy (Low Delay)</vt:lpstr>
      <vt:lpstr>CheersHD4 (Low Delay)</vt:lpstr>
      <vt:lpstr>MusicHD1 (Low Delay)</vt:lpstr>
      <vt:lpstr>Acknowledgement</vt:lpstr>
    </vt:vector>
  </TitlesOfParts>
  <Company>VAB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CfP Test</dc:title>
  <dc:creator>Vittorio Baroncini</dc:creator>
  <cp:lastModifiedBy>r1 - BG</cp:lastModifiedBy>
  <cp:revision>24</cp:revision>
  <dcterms:created xsi:type="dcterms:W3CDTF">2015-06-20T12:53:55Z</dcterms:created>
  <dcterms:modified xsi:type="dcterms:W3CDTF">2015-06-22T10:47:29Z</dcterms:modified>
</cp:coreProperties>
</file>