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8" r:id="rId8"/>
    <p:sldId id="263" r:id="rId9"/>
    <p:sldId id="265" r:id="rId10"/>
    <p:sldId id="266" r:id="rId11"/>
    <p:sldId id="269" r:id="rId12"/>
    <p:sldId id="267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5768"/>
  </p:normalViewPr>
  <p:slideViewPr>
    <p:cSldViewPr snapToGrid="0">
      <p:cViewPr varScale="1">
        <p:scale>
          <a:sx n="105" d="100"/>
          <a:sy n="105" d="100"/>
        </p:scale>
        <p:origin x="10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 b="1" i="0" baseline="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821068"/>
            <a:ext cx="6858000" cy="143673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03E-4271-4ED2-A7CD-B1AEBB33F670}" type="datetimeFigureOut">
              <a:rPr lang="ko-KR" altLang="en-US" smtClean="0"/>
              <a:t>2015. 6. 20.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C7BBB-66F7-4C17-B996-52BBF577F307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142999" y="3509241"/>
            <a:ext cx="6858001" cy="45719"/>
          </a:xfrm>
          <a:prstGeom prst="rect">
            <a:avLst/>
          </a:prstGeom>
          <a:gradFill>
            <a:gsLst>
              <a:gs pos="0">
                <a:srgbClr val="50A5DC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49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03E-4271-4ED2-A7CD-B1AEBB33F670}" type="datetimeFigureOut">
              <a:rPr lang="ko-KR" altLang="en-US" smtClean="0"/>
              <a:t>2015. 6. 20.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59FD-BD2E-45C2-A222-A1728690AA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9750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03E-4271-4ED2-A7CD-B1AEBB33F670}" type="datetimeFigureOut">
              <a:rPr lang="ko-KR" altLang="en-US" smtClean="0"/>
              <a:t>2015. 6. 20.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59FD-BD2E-45C2-A222-A1728690AA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631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73964"/>
          </a:xfrm>
        </p:spPr>
        <p:txBody>
          <a:bodyPr>
            <a:normAutofit/>
          </a:bodyPr>
          <a:lstStyle>
            <a:lvl1pPr>
              <a:defRPr sz="3000" b="1" i="0" baseline="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0" y="1278965"/>
            <a:ext cx="7886700" cy="489799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03E-4271-4ED2-A7CD-B1AEBB33F670}" type="datetimeFigureOut">
              <a:rPr lang="ko-KR" altLang="en-US" smtClean="0"/>
              <a:t>2015. 6. 20.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59FD-BD2E-45C2-A222-A1728690AA7B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28650" y="1039091"/>
            <a:ext cx="7886700" cy="46759"/>
          </a:xfrm>
          <a:prstGeom prst="rect">
            <a:avLst/>
          </a:prstGeom>
          <a:gradFill>
            <a:gsLst>
              <a:gs pos="0">
                <a:srgbClr val="50A5DC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5232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 b="1" i="0" cap="small" baseline="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 cap="small" baseline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03E-4271-4ED2-A7CD-B1AEBB33F670}" type="datetimeFigureOut">
              <a:rPr lang="ko-KR" altLang="en-US" smtClean="0"/>
              <a:t>2015. 6. 20.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59FD-BD2E-45C2-A222-A1728690AA7B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23888" y="4516757"/>
            <a:ext cx="7886700" cy="45719"/>
          </a:xfrm>
          <a:prstGeom prst="rect">
            <a:avLst/>
          </a:prstGeom>
          <a:gradFill>
            <a:gsLst>
              <a:gs pos="0">
                <a:srgbClr val="50A5DC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7443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282203"/>
            <a:ext cx="3886200" cy="489476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282203"/>
            <a:ext cx="3886200" cy="489476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03E-4271-4ED2-A7CD-B1AEBB33F670}" type="datetimeFigureOut">
              <a:rPr lang="ko-KR" altLang="en-US" smtClean="0"/>
              <a:t>2015. 6. 20.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59FD-BD2E-45C2-A222-A1728690AA7B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73964"/>
          </a:xfrm>
        </p:spPr>
        <p:txBody>
          <a:bodyPr>
            <a:normAutofit/>
          </a:bodyPr>
          <a:lstStyle>
            <a:lvl1pPr>
              <a:defRPr sz="3000" b="1" i="0" baseline="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628650" y="1039091"/>
            <a:ext cx="7886700" cy="46759"/>
          </a:xfrm>
          <a:prstGeom prst="rect">
            <a:avLst/>
          </a:prstGeom>
          <a:gradFill>
            <a:gsLst>
              <a:gs pos="0">
                <a:srgbClr val="50A5DC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905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03E-4271-4ED2-A7CD-B1AEBB33F670}" type="datetimeFigureOut">
              <a:rPr lang="ko-KR" altLang="en-US" smtClean="0"/>
              <a:t>2015. 6. 20.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59FD-BD2E-45C2-A222-A1728690AA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5401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03E-4271-4ED2-A7CD-B1AEBB33F670}" type="datetimeFigureOut">
              <a:rPr lang="ko-KR" altLang="en-US" smtClean="0"/>
              <a:t>2015. 6. 20.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59FD-BD2E-45C2-A222-A1728690AA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5790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03E-4271-4ED2-A7CD-B1AEBB33F670}" type="datetimeFigureOut">
              <a:rPr lang="ko-KR" altLang="en-US" smtClean="0"/>
              <a:t>2015. 6. 20.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59FD-BD2E-45C2-A222-A1728690AA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3239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03E-4271-4ED2-A7CD-B1AEBB33F670}" type="datetimeFigureOut">
              <a:rPr lang="ko-KR" altLang="en-US" smtClean="0"/>
              <a:t>2015. 6. 20.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59FD-BD2E-45C2-A222-A1728690AA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5428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E03E-4271-4ED2-A7CD-B1AEBB33F670}" type="datetimeFigureOut">
              <a:rPr lang="ko-KR" altLang="en-US" smtClean="0"/>
              <a:t>2015. 6. 20.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959FD-BD2E-45C2-A222-A1728690AA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3893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4" Type="http://schemas.openxmlformats.org/officeDocument/2006/relationships/image" Target="../media/image2.emf"/><Relationship Id="rId15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61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366405"/>
            <a:ext cx="7886700" cy="4810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2E03E-4271-4ED2-A7CD-B1AEBB33F670}" type="datetimeFigureOut">
              <a:rPr lang="ko-KR" altLang="en-US" smtClean="0"/>
              <a:t>2015. 6. 20.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959FD-BD2E-45C2-A222-A1728690AA7B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14" name="Picture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7041" y="6610495"/>
            <a:ext cx="3152316" cy="167169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06529" y="29868"/>
            <a:ext cx="2188851" cy="249138"/>
          </a:xfrm>
          <a:prstGeom prst="rect">
            <a:avLst/>
          </a:prstGeom>
        </p:spPr>
      </p:pic>
      <p:pic>
        <p:nvPicPr>
          <p:cNvPr id="39" name="Picture 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953826" y="6401348"/>
            <a:ext cx="1065888" cy="41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42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맑은 고딕" panose="020B0503020000020004" pitchFamily="50" charset="-127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314450" indent="-2857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ko-KR" sz="3200" dirty="0" smtClean="0"/>
              <a:t>[JCTVC-U0132]</a:t>
            </a:r>
            <a:br>
              <a:rPr lang="en-US" altLang="ko-KR" sz="3200" dirty="0" smtClean="0"/>
            </a:br>
            <a:r>
              <a:rPr lang="en-US" altLang="ko-KR" sz="3200" dirty="0" smtClean="0"/>
              <a:t>Target bits saturation to avoid CPB overflow and underflow under the constraint of HRD</a:t>
            </a:r>
            <a:endParaRPr lang="ko-KR" altLang="en-US" sz="320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b="1" dirty="0" smtClean="0"/>
              <a:t>Yong-Jo Ahn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Xiangjian</a:t>
            </a:r>
            <a:r>
              <a:rPr lang="en-US" altLang="ko-KR" dirty="0" smtClean="0"/>
              <a:t> Wu, </a:t>
            </a:r>
            <a:r>
              <a:rPr lang="en-US" altLang="ko-KR" dirty="0" err="1" smtClean="0"/>
              <a:t>Woong</a:t>
            </a:r>
            <a:r>
              <a:rPr lang="en-US" altLang="ko-KR" dirty="0" smtClean="0"/>
              <a:t> Lim, and Donggyu Sim</a:t>
            </a:r>
          </a:p>
          <a:p>
            <a:r>
              <a:rPr lang="en-US" altLang="ko-KR" b="1" dirty="0" err="1" smtClean="0"/>
              <a:t>Kwangwoon</a:t>
            </a:r>
            <a:r>
              <a:rPr lang="en-US" altLang="ko-KR" b="1" dirty="0" smtClean="0"/>
              <a:t> University (KWU), Digital Insights Co.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491889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Performance evaluation</a:t>
            </a:r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" y="1222651"/>
            <a:ext cx="7086600" cy="219876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" y="3773310"/>
            <a:ext cx="7086600" cy="24512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361" y="3421415"/>
            <a:ext cx="7429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CPB fullness with respect to time index without target bits saturation (B=R, F=0.5B)</a:t>
            </a:r>
            <a:endParaRPr lang="ko-KR" altLang="en-US" sz="1400" b="1"/>
          </a:p>
        </p:txBody>
      </p:sp>
      <p:sp>
        <p:nvSpPr>
          <p:cNvPr id="7" name="TextBox 6"/>
          <p:cNvSpPr txBox="1"/>
          <p:nvPr/>
        </p:nvSpPr>
        <p:spPr>
          <a:xfrm>
            <a:off x="1001631" y="6224588"/>
            <a:ext cx="7140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CPB fullness with respect to time index with target bits saturation (B=R, F=0.5B)</a:t>
            </a:r>
            <a:endParaRPr lang="ko-KR" altLang="en-US" sz="1400" b="1"/>
          </a:p>
        </p:txBody>
      </p:sp>
    </p:spTree>
    <p:extLst>
      <p:ext uri="{BB962C8B-B14F-4D97-AF65-F5344CB8AC3E}">
        <p14:creationId xmlns:p14="http://schemas.microsoft.com/office/powerpoint/2010/main" val="1653896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evaluation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623820"/>
            <a:ext cx="5943600" cy="185420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proposed method performs target bit saturation to avoid CPB overflow and underflow with 0.82% BD-BR loss and 0.04% rate control accuracy decrement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4830861"/>
            <a:ext cx="5943600" cy="18542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58596" y="2346821"/>
            <a:ext cx="72268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smtClean="0"/>
              <a:t>Table 1. </a:t>
            </a:r>
            <a:r>
              <a:rPr lang="en-US" sz="1200" b="1" dirty="0" smtClean="0"/>
              <a:t>RD </a:t>
            </a:r>
            <a:r>
              <a:rPr lang="en-US" sz="1200" b="1" dirty="0"/>
              <a:t>performance of the proposed target bits saturation method (Random access)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58596" y="4469245"/>
            <a:ext cx="72268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Table 2. RD </a:t>
            </a:r>
            <a:r>
              <a:rPr lang="en-US" sz="1200" b="1" dirty="0"/>
              <a:t>performance of the proposed target bits saturation method </a:t>
            </a:r>
            <a:r>
              <a:rPr lang="en-US" sz="1200" b="1" dirty="0" smtClean="0"/>
              <a:t>(Low-delay B)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50490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This contribution proposes a preventing method to avoid CPB overflow and underflow in rate control of HM</a:t>
            </a:r>
          </a:p>
          <a:p>
            <a:endParaRPr lang="en-US" altLang="ko-KR" dirty="0"/>
          </a:p>
          <a:p>
            <a:r>
              <a:rPr lang="en-US" altLang="ko-KR" dirty="0" smtClean="0"/>
              <a:t>The proposed method prevents CPB overflow and underflow using saturation process for target bits</a:t>
            </a:r>
          </a:p>
        </p:txBody>
      </p:sp>
    </p:spTree>
    <p:extLst>
      <p:ext uri="{BB962C8B-B14F-4D97-AF65-F5344CB8AC3E}">
        <p14:creationId xmlns:p14="http://schemas.microsoft.com/office/powerpoint/2010/main" val="869015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 the recent HEVC reference model (HM), R-lambda model based rate control method was adopted</a:t>
            </a:r>
          </a:p>
          <a:p>
            <a:endParaRPr lang="en-US" altLang="ko-KR" dirty="0"/>
          </a:p>
          <a:p>
            <a:r>
              <a:rPr lang="en-US" altLang="ko-KR" dirty="0" smtClean="0"/>
              <a:t>However, the rate control method doesn’t consider the constraint of hypothetical reference decoder (HRD)</a:t>
            </a:r>
          </a:p>
          <a:p>
            <a:endParaRPr lang="en-US" altLang="ko-KR" dirty="0"/>
          </a:p>
          <a:p>
            <a:r>
              <a:rPr lang="en-US" altLang="ko-KR" dirty="0" smtClean="0"/>
              <a:t>Even though the rate control method achieves target bitrates, CPB overflow and underflow in a decoder side should be taken care for practical applications</a:t>
            </a:r>
          </a:p>
          <a:p>
            <a:endParaRPr lang="en-US" altLang="ko-KR" dirty="0"/>
          </a:p>
          <a:p>
            <a:r>
              <a:rPr lang="en-US" altLang="ko-KR" dirty="0" smtClean="0"/>
              <a:t>To prevent CPB overflow and underflow, this contribution proposes a target bits saturation method under the constraint of HRD</a:t>
            </a:r>
          </a:p>
          <a:p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1920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Additional parameters for CPB in RC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To consider CPB, rate control should have three parameters (R, B, F) with a leaky bucket model</a:t>
            </a:r>
          </a:p>
          <a:p>
            <a:pPr lvl="1"/>
            <a:r>
              <a:rPr lang="en-US" altLang="ko-KR" dirty="0" smtClean="0"/>
              <a:t>R: the peak transmission bit rate</a:t>
            </a:r>
          </a:p>
          <a:p>
            <a:pPr lvl="1"/>
            <a:r>
              <a:rPr lang="en-US" altLang="ko-KR" dirty="0" smtClean="0"/>
              <a:t>B: CPB size (capacity)</a:t>
            </a:r>
          </a:p>
          <a:p>
            <a:pPr lvl="1"/>
            <a:r>
              <a:rPr lang="en-US" altLang="ko-KR" dirty="0" smtClean="0"/>
              <a:t>F: buffer fullness (with 0 ≤ F ≤ B)</a:t>
            </a:r>
            <a:endParaRPr lang="ko-KR" alt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5465734" y="4506640"/>
            <a:ext cx="3193503" cy="1107996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ko-KR" sz="1100" b="1" i="1" dirty="0" smtClean="0"/>
              <a:t>i: frame number, </a:t>
            </a:r>
            <a:r>
              <a:rPr lang="en-US" altLang="ko-KR" sz="1100" b="1" i="1" dirty="0" err="1" smtClean="0"/>
              <a:t>i</a:t>
            </a:r>
            <a:r>
              <a:rPr lang="en-US" altLang="ko-KR" sz="1100" b="1" i="1" dirty="0" smtClean="0"/>
              <a:t>=0,1,2,…</a:t>
            </a:r>
          </a:p>
          <a:p>
            <a:r>
              <a:rPr lang="en-US" altLang="ko-KR" sz="1100" b="1" i="1" dirty="0" smtClean="0"/>
              <a:t>b</a:t>
            </a:r>
            <a:r>
              <a:rPr lang="en-US" altLang="ko-KR" sz="1100" b="1" i="1" baseline="-25000" dirty="0" smtClean="0"/>
              <a:t>i</a:t>
            </a:r>
            <a:r>
              <a:rPr lang="en-US" altLang="ko-KR" sz="1100" b="1" i="1" dirty="0" smtClean="0"/>
              <a:t>: </a:t>
            </a:r>
            <a:r>
              <a:rPr lang="en-US" altLang="ko-KR" sz="1100" b="1" i="1" dirty="0" err="1" smtClean="0"/>
              <a:t>i-th</a:t>
            </a:r>
            <a:r>
              <a:rPr lang="en-US" altLang="ko-KR" sz="1100" b="1" i="1" dirty="0" smtClean="0"/>
              <a:t> frame bits</a:t>
            </a:r>
          </a:p>
          <a:p>
            <a:r>
              <a:rPr lang="en-US" altLang="ko-KR" sz="1100" b="1" i="1" dirty="0" smtClean="0"/>
              <a:t>F</a:t>
            </a:r>
            <a:r>
              <a:rPr lang="en-US" altLang="ko-KR" sz="1100" b="1" i="1" baseline="-25000" dirty="0" smtClean="0"/>
              <a:t>i</a:t>
            </a:r>
            <a:r>
              <a:rPr lang="en-US" altLang="ko-KR" sz="1100" b="1" i="1" dirty="0" smtClean="0"/>
              <a:t>: buffer fullness after removing </a:t>
            </a:r>
            <a:r>
              <a:rPr lang="en-US" altLang="ko-KR" sz="1100" b="1" i="1" dirty="0" err="1" smtClean="0"/>
              <a:t>i-th</a:t>
            </a:r>
            <a:r>
              <a:rPr lang="en-US" altLang="ko-KR" sz="1100" b="1" i="1" dirty="0" smtClean="0"/>
              <a:t> frame</a:t>
            </a:r>
          </a:p>
          <a:p>
            <a:r>
              <a:rPr lang="en-US" altLang="ko-KR" sz="1100" b="1" i="1" dirty="0" smtClean="0"/>
              <a:t>f: frame rate</a:t>
            </a:r>
          </a:p>
          <a:p>
            <a:r>
              <a:rPr lang="en-US" altLang="ko-KR" sz="1100" b="1" i="1" dirty="0" smtClean="0"/>
              <a:t>D: initial delay</a:t>
            </a:r>
          </a:p>
          <a:p>
            <a:r>
              <a:rPr lang="en-US" altLang="ko-KR" sz="1100" b="1" i="1" dirty="0" smtClean="0"/>
              <a:t>F</a:t>
            </a:r>
            <a:r>
              <a:rPr lang="en-US" altLang="ko-KR" sz="1100" b="1" i="1" baseline="-25000" dirty="0" smtClean="0"/>
              <a:t>0</a:t>
            </a:r>
            <a:r>
              <a:rPr lang="en-US" altLang="ko-KR" sz="1100" b="1" i="1" dirty="0" smtClean="0"/>
              <a:t>: </a:t>
            </a:r>
            <a:r>
              <a:rPr lang="en-US" altLang="ko-KR" sz="1100" b="1" i="1" dirty="0"/>
              <a:t>i</a:t>
            </a:r>
            <a:r>
              <a:rPr lang="en-US" altLang="ko-KR" sz="1100" b="1" i="1" dirty="0" smtClean="0"/>
              <a:t>nitial buffer fullness (F=D x (R/f))</a:t>
            </a:r>
            <a:endParaRPr lang="en-US" altLang="ko-KR" sz="1100" b="1" i="1" dirty="0"/>
          </a:p>
        </p:txBody>
      </p:sp>
      <p:grpSp>
        <p:nvGrpSpPr>
          <p:cNvPr id="18" name="그룹 17"/>
          <p:cNvGrpSpPr/>
          <p:nvPr/>
        </p:nvGrpSpPr>
        <p:grpSpPr>
          <a:xfrm>
            <a:off x="433728" y="3178048"/>
            <a:ext cx="5103949" cy="3123224"/>
            <a:chOff x="433728" y="3178048"/>
            <a:chExt cx="5103949" cy="3123224"/>
          </a:xfrm>
        </p:grpSpPr>
        <p:cxnSp>
          <p:nvCxnSpPr>
            <p:cNvPr id="5" name="직선 화살표 연결선 4"/>
            <p:cNvCxnSpPr/>
            <p:nvPr/>
          </p:nvCxnSpPr>
          <p:spPr>
            <a:xfrm flipV="1">
              <a:off x="887763" y="3178048"/>
              <a:ext cx="0" cy="25758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직선 화살표 연결선 6"/>
            <p:cNvCxnSpPr/>
            <p:nvPr/>
          </p:nvCxnSpPr>
          <p:spPr>
            <a:xfrm flipV="1">
              <a:off x="887763" y="5765494"/>
              <a:ext cx="4526734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 flipV="1">
              <a:off x="887763" y="3789336"/>
              <a:ext cx="1702053" cy="197615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 flipH="1">
              <a:off x="565436" y="3543300"/>
              <a:ext cx="4900298" cy="72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연결선 39"/>
            <p:cNvCxnSpPr/>
            <p:nvPr/>
          </p:nvCxnSpPr>
          <p:spPr>
            <a:xfrm flipV="1">
              <a:off x="2589816" y="3789337"/>
              <a:ext cx="0" cy="132180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직선 연결선 50"/>
            <p:cNvCxnSpPr/>
            <p:nvPr/>
          </p:nvCxnSpPr>
          <p:spPr>
            <a:xfrm flipV="1">
              <a:off x="2589816" y="4346587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직선 연결선 52"/>
            <p:cNvCxnSpPr/>
            <p:nvPr/>
          </p:nvCxnSpPr>
          <p:spPr>
            <a:xfrm flipV="1">
              <a:off x="3247644" y="4347376"/>
              <a:ext cx="0" cy="5736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직선 연결선 54"/>
            <p:cNvCxnSpPr/>
            <p:nvPr/>
          </p:nvCxnSpPr>
          <p:spPr>
            <a:xfrm flipV="1">
              <a:off x="3247643" y="4157252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직선 연결선 55"/>
            <p:cNvCxnSpPr/>
            <p:nvPr/>
          </p:nvCxnSpPr>
          <p:spPr>
            <a:xfrm flipV="1">
              <a:off x="3905471" y="4163418"/>
              <a:ext cx="0" cy="5736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직선 연결선 58"/>
            <p:cNvCxnSpPr/>
            <p:nvPr/>
          </p:nvCxnSpPr>
          <p:spPr>
            <a:xfrm flipV="1">
              <a:off x="3905469" y="3974083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직선 연결선 59"/>
            <p:cNvCxnSpPr/>
            <p:nvPr/>
          </p:nvCxnSpPr>
          <p:spPr>
            <a:xfrm flipV="1">
              <a:off x="4563297" y="3974083"/>
              <a:ext cx="0" cy="7543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직선 연결선 60"/>
            <p:cNvCxnSpPr/>
            <p:nvPr/>
          </p:nvCxnSpPr>
          <p:spPr>
            <a:xfrm flipV="1">
              <a:off x="4563295" y="3973294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직선 연결선 62"/>
            <p:cNvCxnSpPr/>
            <p:nvPr/>
          </p:nvCxnSpPr>
          <p:spPr>
            <a:xfrm flipV="1">
              <a:off x="5221123" y="3977984"/>
              <a:ext cx="0" cy="5611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직선 화살표 연결선 65"/>
            <p:cNvCxnSpPr/>
            <p:nvPr/>
          </p:nvCxnSpPr>
          <p:spPr>
            <a:xfrm>
              <a:off x="887762" y="6003264"/>
              <a:ext cx="170205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flipV="1">
              <a:off x="887762" y="5956771"/>
              <a:ext cx="0" cy="1033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직선 연결선 74"/>
            <p:cNvCxnSpPr/>
            <p:nvPr/>
          </p:nvCxnSpPr>
          <p:spPr>
            <a:xfrm flipV="1">
              <a:off x="2586106" y="5956771"/>
              <a:ext cx="0" cy="1033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1007980" y="6024273"/>
              <a:ext cx="1314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/>
                <a:t>Initial delay (D)</a:t>
              </a:r>
              <a:endParaRPr lang="ko-KR" altLang="en-US" sz="1200" b="1" i="1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4476168" y="3264229"/>
              <a:ext cx="10615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1"/>
                  </a:solidFill>
                </a:rPr>
                <a:t>CPB size (B)</a:t>
              </a:r>
              <a:endParaRPr lang="ko-KR" altLang="en-US" sz="1200" b="1" i="1">
                <a:solidFill>
                  <a:schemeClr val="accent1"/>
                </a:solidFill>
              </a:endParaRPr>
            </a:p>
          </p:txBody>
        </p:sp>
        <p:cxnSp>
          <p:nvCxnSpPr>
            <p:cNvPr id="81" name="직선 연결선 80"/>
            <p:cNvCxnSpPr/>
            <p:nvPr/>
          </p:nvCxnSpPr>
          <p:spPr>
            <a:xfrm flipH="1">
              <a:off x="2555944" y="5110355"/>
              <a:ext cx="218572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직선 화살표 연결선 82"/>
            <p:cNvCxnSpPr/>
            <p:nvPr/>
          </p:nvCxnSpPr>
          <p:spPr>
            <a:xfrm flipV="1">
              <a:off x="870685" y="3626187"/>
              <a:ext cx="1700010" cy="197927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 rot="18616957">
              <a:off x="1266974" y="4257921"/>
              <a:ext cx="9357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6"/>
                  </a:solidFill>
                </a:rPr>
                <a:t>Bitrate (R)</a:t>
              </a:r>
              <a:endParaRPr lang="ko-KR" altLang="en-US" sz="1200" b="1" i="1">
                <a:solidFill>
                  <a:schemeClr val="accent6"/>
                </a:solidFill>
              </a:endParaRPr>
            </a:p>
          </p:txBody>
        </p:sp>
        <p:cxnSp>
          <p:nvCxnSpPr>
            <p:cNvPr id="88" name="직선 연결선 87"/>
            <p:cNvCxnSpPr/>
            <p:nvPr/>
          </p:nvCxnSpPr>
          <p:spPr>
            <a:xfrm flipH="1">
              <a:off x="2410961" y="3774839"/>
              <a:ext cx="359932" cy="8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직선 화살표 연결선 89"/>
            <p:cNvCxnSpPr/>
            <p:nvPr/>
          </p:nvCxnSpPr>
          <p:spPr>
            <a:xfrm flipV="1">
              <a:off x="2698480" y="3785434"/>
              <a:ext cx="0" cy="132961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2715883" y="3641297"/>
              <a:ext cx="1537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err="1" smtClean="0">
                  <a:solidFill>
                    <a:schemeClr val="accent4"/>
                  </a:solidFill>
                </a:rPr>
                <a:t>i-th</a:t>
              </a:r>
              <a:r>
                <a:rPr lang="en-US" altLang="ko-KR" sz="1200" b="1" i="1" dirty="0" smtClean="0">
                  <a:solidFill>
                    <a:schemeClr val="accent4"/>
                  </a:solidFill>
                </a:rPr>
                <a:t> frame bits (b</a:t>
              </a:r>
              <a:r>
                <a:rPr lang="en-US" altLang="ko-KR" sz="1200" b="1" i="1" baseline="-25000" dirty="0" smtClean="0">
                  <a:solidFill>
                    <a:schemeClr val="accent4"/>
                  </a:solidFill>
                </a:rPr>
                <a:t>i</a:t>
              </a:r>
              <a:r>
                <a:rPr lang="en-US" altLang="ko-KR" sz="1200" b="1" i="1" dirty="0" smtClean="0">
                  <a:solidFill>
                    <a:schemeClr val="accent4"/>
                  </a:solidFill>
                </a:rPr>
                <a:t>)</a:t>
              </a:r>
              <a:endParaRPr lang="ko-KR" altLang="en-US" sz="1200" b="1" i="1">
                <a:solidFill>
                  <a:schemeClr val="accent4"/>
                </a:solidFill>
              </a:endParaRPr>
            </a:p>
          </p:txBody>
        </p:sp>
        <p:cxnSp>
          <p:nvCxnSpPr>
            <p:cNvPr id="93" name="직선 화살표 연결선 92"/>
            <p:cNvCxnSpPr/>
            <p:nvPr/>
          </p:nvCxnSpPr>
          <p:spPr>
            <a:xfrm flipV="1">
              <a:off x="2468589" y="3785434"/>
              <a:ext cx="0" cy="198006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>
              <a:off x="1405329" y="5083501"/>
              <a:ext cx="11528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2"/>
                  </a:solidFill>
                </a:rPr>
                <a:t>Initial buffer </a:t>
              </a:r>
            </a:p>
            <a:p>
              <a:r>
                <a:rPr lang="en-US" altLang="ko-KR" sz="1200" b="1" i="1" dirty="0" smtClean="0">
                  <a:solidFill>
                    <a:schemeClr val="accent2"/>
                  </a:solidFill>
                </a:rPr>
                <a:t>fullness (F</a:t>
              </a:r>
              <a:r>
                <a:rPr lang="en-US" altLang="ko-KR" sz="1200" b="1" i="1" baseline="-25000" dirty="0" smtClean="0">
                  <a:solidFill>
                    <a:schemeClr val="accent2"/>
                  </a:solidFill>
                </a:rPr>
                <a:t>0</a:t>
              </a:r>
              <a:r>
                <a:rPr lang="en-US" altLang="ko-KR" sz="1200" b="1" i="1" dirty="0" smtClean="0">
                  <a:solidFill>
                    <a:schemeClr val="accent2"/>
                  </a:solidFill>
                </a:rPr>
                <a:t>)</a:t>
              </a:r>
              <a:endParaRPr lang="ko-KR" altLang="en-US" sz="1200" b="1" i="1">
                <a:solidFill>
                  <a:schemeClr val="accent2"/>
                </a:solidFill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4901216" y="5764705"/>
              <a:ext cx="5132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/>
                <a:t>time</a:t>
              </a:r>
              <a:endParaRPr lang="ko-KR" altLang="en-US" sz="1200" b="1" i="1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33728" y="3181443"/>
              <a:ext cx="4523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/>
                <a:t>bits</a:t>
              </a:r>
              <a:endParaRPr lang="ko-KR" altLang="en-US" sz="1200" b="1" i="1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442982" y="5705257"/>
              <a:ext cx="2936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t</a:t>
              </a:r>
              <a:r>
                <a:rPr lang="en-US" altLang="ko-KR" sz="1200" i="1" baseline="-25000" dirty="0" smtClean="0"/>
                <a:t>0</a:t>
              </a:r>
              <a:endParaRPr lang="ko-KR" altLang="en-US" sz="1200" i="1" baseline="-2500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121862" y="5705256"/>
              <a:ext cx="2936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t</a:t>
              </a:r>
              <a:r>
                <a:rPr lang="en-US" altLang="ko-KR" sz="1200" i="1" baseline="-25000" dirty="0" smtClean="0"/>
                <a:t>1</a:t>
              </a:r>
              <a:endParaRPr lang="ko-KR" altLang="en-US" sz="1200" i="1" baseline="-2500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758634" y="5705256"/>
              <a:ext cx="2936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t</a:t>
              </a:r>
              <a:r>
                <a:rPr lang="en-US" altLang="ko-KR" sz="1200" i="1" baseline="-25000" dirty="0" smtClean="0"/>
                <a:t>2</a:t>
              </a:r>
              <a:endParaRPr lang="ko-KR" altLang="en-US" sz="1200" i="1" baseline="-2500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416460" y="5705256"/>
              <a:ext cx="2936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t</a:t>
              </a:r>
              <a:r>
                <a:rPr lang="en-US" altLang="ko-KR" sz="1200" i="1" baseline="-25000" dirty="0" smtClean="0"/>
                <a:t>3</a:t>
              </a:r>
              <a:endParaRPr lang="ko-KR" altLang="en-US" sz="1200" i="1" baseline="-2500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35523" y="5701022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t</a:t>
              </a:r>
              <a:r>
                <a:rPr lang="en-US" altLang="ko-KR" sz="1200" i="1" baseline="-25000" dirty="0" smtClean="0"/>
                <a:t>0</a:t>
              </a:r>
              <a:r>
                <a:rPr lang="en-US" altLang="ko-KR" sz="1200" i="1" dirty="0" smtClean="0"/>
                <a:t>-D</a:t>
              </a:r>
              <a:endParaRPr lang="ko-KR" altLang="en-US" sz="1200" i="1" baseline="-2500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087329" y="4104353"/>
              <a:ext cx="3337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b</a:t>
              </a:r>
              <a:r>
                <a:rPr lang="en-US" altLang="ko-KR" sz="1200" i="1" baseline="-25000" dirty="0" smtClean="0"/>
                <a:t>1</a:t>
              </a:r>
              <a:endParaRPr lang="ko-KR" altLang="en-US" sz="1200" i="1" baseline="-2500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739137" y="3895474"/>
              <a:ext cx="3337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b</a:t>
              </a:r>
              <a:r>
                <a:rPr lang="en-US" altLang="ko-KR" sz="1200" i="1" baseline="-25000" dirty="0" smtClean="0"/>
                <a:t>2</a:t>
              </a:r>
              <a:endParaRPr lang="ko-KR" altLang="en-US" sz="1200" i="1" baseline="-2500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401817" y="3736080"/>
              <a:ext cx="3337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b</a:t>
              </a:r>
              <a:r>
                <a:rPr lang="en-US" altLang="ko-KR" sz="1200" i="1" baseline="-25000" dirty="0" smtClean="0"/>
                <a:t>3</a:t>
              </a:r>
              <a:endParaRPr lang="ko-KR" altLang="en-US" sz="1200" i="1" baseline="-2500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27002" y="562620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0</a:t>
              </a:r>
              <a:endParaRPr lang="ko-KR" altLang="en-US" sz="1200" i="1" baseline="-25000"/>
            </a:p>
          </p:txBody>
        </p:sp>
      </p:grpSp>
    </p:spTree>
    <p:extLst>
      <p:ext uri="{BB962C8B-B14F-4D97-AF65-F5344CB8AC3E}">
        <p14:creationId xmlns:p14="http://schemas.microsoft.com/office/powerpoint/2010/main" val="1821255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Example of CPB overflow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When CPB occupancy is sufficiently full, but the amount of bits for a frame (</a:t>
            </a:r>
            <a:r>
              <a:rPr lang="en-US" altLang="ko-KR" i="1" dirty="0" smtClean="0"/>
              <a:t>b</a:t>
            </a:r>
            <a:r>
              <a:rPr lang="en-US" altLang="ko-KR" i="1" baseline="-25000" dirty="0" smtClean="0"/>
              <a:t>i</a:t>
            </a:r>
            <a:r>
              <a:rPr lang="en-US" altLang="ko-KR" dirty="0" smtClean="0"/>
              <a:t>) is relatively small, CPB </a:t>
            </a:r>
            <a:r>
              <a:rPr lang="en-US" altLang="ko-KR" b="1" i="1" dirty="0" smtClean="0">
                <a:solidFill>
                  <a:schemeClr val="accent1"/>
                </a:solidFill>
              </a:rPr>
              <a:t>overflow</a:t>
            </a:r>
            <a:r>
              <a:rPr lang="en-US" altLang="ko-KR" dirty="0" smtClean="0">
                <a:solidFill>
                  <a:schemeClr val="accent1"/>
                </a:solidFill>
              </a:rPr>
              <a:t> </a:t>
            </a:r>
            <a:r>
              <a:rPr lang="en-US" altLang="ko-KR" dirty="0" smtClean="0"/>
              <a:t>occurs in </a:t>
            </a:r>
            <a:r>
              <a:rPr lang="en-US" altLang="ko-KR" i="1" dirty="0" err="1" smtClean="0"/>
              <a:t>t</a:t>
            </a:r>
            <a:r>
              <a:rPr lang="en-US" altLang="ko-KR" i="1" baseline="-25000" dirty="0" err="1" smtClean="0"/>
              <a:t>i</a:t>
            </a:r>
            <a:r>
              <a:rPr lang="en-US" altLang="ko-KR" dirty="0" smtClean="0"/>
              <a:t> time</a:t>
            </a:r>
          </a:p>
          <a:p>
            <a:endParaRPr lang="en-US" altLang="ko-KR" b="1" i="1" dirty="0" smtClean="0"/>
          </a:p>
          <a:p>
            <a:r>
              <a:rPr lang="en-US" altLang="ko-KR" b="1" i="1" dirty="0" smtClean="0"/>
              <a:t>Condition: F</a:t>
            </a:r>
            <a:r>
              <a:rPr lang="en-US" altLang="ko-KR" b="1" i="1" baseline="-25000" dirty="0" smtClean="0"/>
              <a:t>i</a:t>
            </a:r>
            <a:r>
              <a:rPr lang="en-US" altLang="ko-KR" b="1" i="1" dirty="0" smtClean="0"/>
              <a:t> – b</a:t>
            </a:r>
            <a:r>
              <a:rPr lang="en-US" altLang="ko-KR" b="1" i="1" baseline="-25000" dirty="0" smtClean="0"/>
              <a:t>i</a:t>
            </a:r>
            <a:r>
              <a:rPr lang="en-US" altLang="ko-KR" b="1" i="1" dirty="0" smtClean="0"/>
              <a:t> + R/f &gt; B</a:t>
            </a:r>
          </a:p>
          <a:p>
            <a:endParaRPr lang="ko-KR" altLang="en-US" dirty="0"/>
          </a:p>
        </p:txBody>
      </p:sp>
      <p:grpSp>
        <p:nvGrpSpPr>
          <p:cNvPr id="10" name="그룹 9"/>
          <p:cNvGrpSpPr/>
          <p:nvPr/>
        </p:nvGrpSpPr>
        <p:grpSpPr>
          <a:xfrm>
            <a:off x="1256251" y="3101335"/>
            <a:ext cx="5781906" cy="3075628"/>
            <a:chOff x="1404636" y="3037506"/>
            <a:chExt cx="5781906" cy="3075628"/>
          </a:xfrm>
        </p:grpSpPr>
        <p:cxnSp>
          <p:nvCxnSpPr>
            <p:cNvPr id="5" name="직선 화살표 연결선 4"/>
            <p:cNvCxnSpPr/>
            <p:nvPr/>
          </p:nvCxnSpPr>
          <p:spPr>
            <a:xfrm flipV="1">
              <a:off x="1858671" y="3249478"/>
              <a:ext cx="0" cy="25758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직선 화살표 연결선 6"/>
            <p:cNvCxnSpPr/>
            <p:nvPr/>
          </p:nvCxnSpPr>
          <p:spPr>
            <a:xfrm flipV="1">
              <a:off x="1858671" y="5836924"/>
              <a:ext cx="4526734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 flipV="1">
              <a:off x="1858671" y="3860766"/>
              <a:ext cx="1702053" cy="197615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 flipH="1">
              <a:off x="1536344" y="3615452"/>
              <a:ext cx="536441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연결선 39"/>
            <p:cNvCxnSpPr/>
            <p:nvPr/>
          </p:nvCxnSpPr>
          <p:spPr>
            <a:xfrm flipV="1">
              <a:off x="3560724" y="3860768"/>
              <a:ext cx="0" cy="31386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직선 연결선 50"/>
            <p:cNvCxnSpPr/>
            <p:nvPr/>
          </p:nvCxnSpPr>
          <p:spPr>
            <a:xfrm flipV="1">
              <a:off x="3557014" y="3410799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직선 연결선 52"/>
            <p:cNvCxnSpPr/>
            <p:nvPr/>
          </p:nvCxnSpPr>
          <p:spPr>
            <a:xfrm flipV="1">
              <a:off x="4214842" y="3411588"/>
              <a:ext cx="0" cy="5736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직선 연결선 54"/>
            <p:cNvCxnSpPr/>
            <p:nvPr/>
          </p:nvCxnSpPr>
          <p:spPr>
            <a:xfrm flipV="1">
              <a:off x="4214841" y="3221464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직선 연결선 55"/>
            <p:cNvCxnSpPr/>
            <p:nvPr/>
          </p:nvCxnSpPr>
          <p:spPr>
            <a:xfrm flipV="1">
              <a:off x="4872669" y="3227630"/>
              <a:ext cx="0" cy="5736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직선 연결선 58"/>
            <p:cNvCxnSpPr/>
            <p:nvPr/>
          </p:nvCxnSpPr>
          <p:spPr>
            <a:xfrm flipV="1">
              <a:off x="4872667" y="3038295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직선 연결선 59"/>
            <p:cNvCxnSpPr/>
            <p:nvPr/>
          </p:nvCxnSpPr>
          <p:spPr>
            <a:xfrm flipV="1">
              <a:off x="5530495" y="3038295"/>
              <a:ext cx="0" cy="7543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직선 연결선 60"/>
            <p:cNvCxnSpPr/>
            <p:nvPr/>
          </p:nvCxnSpPr>
          <p:spPr>
            <a:xfrm flipV="1">
              <a:off x="5530493" y="3037506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직선 연결선 62"/>
            <p:cNvCxnSpPr/>
            <p:nvPr/>
          </p:nvCxnSpPr>
          <p:spPr>
            <a:xfrm flipV="1">
              <a:off x="6188321" y="3042196"/>
              <a:ext cx="0" cy="5611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6904092" y="3476952"/>
              <a:ext cx="2824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1"/>
                  </a:solidFill>
                </a:rPr>
                <a:t>B</a:t>
              </a:r>
              <a:endParaRPr lang="ko-KR" altLang="en-US" sz="1200" b="1" i="1">
                <a:solidFill>
                  <a:schemeClr val="accent1"/>
                </a:solidFill>
              </a:endParaRPr>
            </a:p>
          </p:txBody>
        </p:sp>
        <p:cxnSp>
          <p:nvCxnSpPr>
            <p:cNvPr id="78" name="직선 연결선 77"/>
            <p:cNvCxnSpPr/>
            <p:nvPr/>
          </p:nvCxnSpPr>
          <p:spPr>
            <a:xfrm flipH="1">
              <a:off x="3741714" y="3410799"/>
              <a:ext cx="614767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직선 연결선 80"/>
            <p:cNvCxnSpPr/>
            <p:nvPr/>
          </p:nvCxnSpPr>
          <p:spPr>
            <a:xfrm flipH="1">
              <a:off x="3270142" y="4174567"/>
              <a:ext cx="1029998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직선 화살표 연결선 82"/>
            <p:cNvCxnSpPr/>
            <p:nvPr/>
          </p:nvCxnSpPr>
          <p:spPr>
            <a:xfrm flipV="1">
              <a:off x="4140395" y="3410799"/>
              <a:ext cx="0" cy="76376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4128175" y="3936104"/>
              <a:ext cx="4106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6"/>
                  </a:solidFill>
                </a:rPr>
                <a:t>R/f</a:t>
              </a:r>
              <a:endParaRPr lang="ko-KR" altLang="en-US" sz="1200" b="1" i="1">
                <a:solidFill>
                  <a:schemeClr val="accent6"/>
                </a:solidFill>
              </a:endParaRPr>
            </a:p>
          </p:txBody>
        </p:sp>
        <p:cxnSp>
          <p:nvCxnSpPr>
            <p:cNvPr id="88" name="직선 연결선 87"/>
            <p:cNvCxnSpPr/>
            <p:nvPr/>
          </p:nvCxnSpPr>
          <p:spPr>
            <a:xfrm flipH="1">
              <a:off x="3270142" y="3860766"/>
              <a:ext cx="54635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직선 화살표 연결선 89"/>
            <p:cNvCxnSpPr/>
            <p:nvPr/>
          </p:nvCxnSpPr>
          <p:spPr>
            <a:xfrm flipV="1">
              <a:off x="3669388" y="3856865"/>
              <a:ext cx="0" cy="31770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3439282" y="3581816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4"/>
                  </a:solidFill>
                </a:rPr>
                <a:t>b</a:t>
              </a:r>
              <a:r>
                <a:rPr lang="en-US" altLang="ko-KR" sz="1200" b="1" i="1" baseline="-25000" dirty="0" smtClean="0">
                  <a:solidFill>
                    <a:schemeClr val="accent4"/>
                  </a:solidFill>
                </a:rPr>
                <a:t>i</a:t>
              </a:r>
              <a:endParaRPr lang="ko-KR" altLang="en-US" sz="1200" b="1" i="1">
                <a:solidFill>
                  <a:schemeClr val="accent4"/>
                </a:solidFill>
              </a:endParaRPr>
            </a:p>
          </p:txBody>
        </p:sp>
        <p:cxnSp>
          <p:nvCxnSpPr>
            <p:cNvPr id="93" name="직선 화살표 연결선 92"/>
            <p:cNvCxnSpPr/>
            <p:nvPr/>
          </p:nvCxnSpPr>
          <p:spPr>
            <a:xfrm flipV="1">
              <a:off x="3439497" y="3856864"/>
              <a:ext cx="0" cy="198006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>
              <a:off x="3394037" y="4663553"/>
              <a:ext cx="2936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2"/>
                  </a:solidFill>
                </a:rPr>
                <a:t>F</a:t>
              </a:r>
              <a:r>
                <a:rPr lang="en-US" altLang="ko-KR" sz="1200" b="1" i="1" baseline="-25000" dirty="0" smtClean="0">
                  <a:solidFill>
                    <a:schemeClr val="accent2"/>
                  </a:solidFill>
                </a:rPr>
                <a:t>i</a:t>
              </a:r>
              <a:endParaRPr lang="ko-KR" altLang="en-US" sz="1200" b="1" i="1">
                <a:solidFill>
                  <a:schemeClr val="accent2"/>
                </a:solidFill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5872124" y="5836135"/>
              <a:ext cx="5132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/>
                <a:t>time</a:t>
              </a:r>
              <a:endParaRPr lang="ko-KR" altLang="en-US" sz="1200" b="1" i="1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404636" y="3252873"/>
              <a:ext cx="4523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/>
                <a:t>bits</a:t>
              </a:r>
              <a:endParaRPr lang="ko-KR" altLang="en-US" sz="1200" b="1" i="1"/>
            </a:p>
          </p:txBody>
        </p:sp>
      </p:grpSp>
    </p:spTree>
    <p:extLst>
      <p:ext uri="{BB962C8B-B14F-4D97-AF65-F5344CB8AC3E}">
        <p14:creationId xmlns:p14="http://schemas.microsoft.com/office/powerpoint/2010/main" val="3214658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Example of CPB underflow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When the amount of bits for a frame (</a:t>
            </a:r>
            <a:r>
              <a:rPr lang="en-US" altLang="ko-KR" i="1" dirty="0" smtClean="0"/>
              <a:t>b</a:t>
            </a:r>
            <a:r>
              <a:rPr lang="en-US" altLang="ko-KR" i="1" baseline="-25000" dirty="0" smtClean="0"/>
              <a:t>i</a:t>
            </a:r>
            <a:r>
              <a:rPr lang="en-US" altLang="ko-KR" dirty="0" smtClean="0"/>
              <a:t>) is larger than current CPB fullness, CPB </a:t>
            </a:r>
            <a:r>
              <a:rPr lang="en-US" altLang="ko-KR" b="1" i="1" dirty="0" smtClean="0">
                <a:solidFill>
                  <a:schemeClr val="accent1"/>
                </a:solidFill>
              </a:rPr>
              <a:t>underflow</a:t>
            </a:r>
            <a:r>
              <a:rPr lang="en-US" altLang="ko-KR" dirty="0" smtClean="0">
                <a:solidFill>
                  <a:schemeClr val="accent1"/>
                </a:solidFill>
              </a:rPr>
              <a:t> </a:t>
            </a:r>
            <a:r>
              <a:rPr lang="en-US" altLang="ko-KR" dirty="0" smtClean="0"/>
              <a:t>occurs in </a:t>
            </a:r>
            <a:r>
              <a:rPr lang="en-US" altLang="ko-KR" i="1" dirty="0" err="1" smtClean="0"/>
              <a:t>t</a:t>
            </a:r>
            <a:r>
              <a:rPr lang="en-US" altLang="ko-KR" i="1" baseline="-25000" dirty="0" err="1" smtClean="0"/>
              <a:t>i</a:t>
            </a:r>
            <a:r>
              <a:rPr lang="en-US" altLang="ko-KR" dirty="0" smtClean="0"/>
              <a:t> time</a:t>
            </a:r>
          </a:p>
          <a:p>
            <a:endParaRPr lang="en-US" altLang="ko-KR" dirty="0" smtClean="0"/>
          </a:p>
          <a:p>
            <a:r>
              <a:rPr lang="en-US" altLang="ko-KR" b="1" i="1" dirty="0" smtClean="0"/>
              <a:t>Condition: F</a:t>
            </a:r>
            <a:r>
              <a:rPr lang="en-US" altLang="ko-KR" b="1" i="1" baseline="-25000" dirty="0" smtClean="0"/>
              <a:t>i</a:t>
            </a:r>
            <a:r>
              <a:rPr lang="en-US" altLang="ko-KR" b="1" i="1" dirty="0" smtClean="0"/>
              <a:t> – b</a:t>
            </a:r>
            <a:r>
              <a:rPr lang="en-US" altLang="ko-KR" b="1" i="1" baseline="-25000" dirty="0" smtClean="0"/>
              <a:t>i</a:t>
            </a:r>
            <a:r>
              <a:rPr lang="en-US" altLang="ko-KR" b="1" i="1" dirty="0" smtClean="0"/>
              <a:t> &lt; 0</a:t>
            </a:r>
          </a:p>
          <a:p>
            <a:endParaRPr lang="ko-KR" altLang="en-US" dirty="0"/>
          </a:p>
        </p:txBody>
      </p:sp>
      <p:grpSp>
        <p:nvGrpSpPr>
          <p:cNvPr id="8" name="그룹 7"/>
          <p:cNvGrpSpPr/>
          <p:nvPr/>
        </p:nvGrpSpPr>
        <p:grpSpPr>
          <a:xfrm>
            <a:off x="1404636" y="3249478"/>
            <a:ext cx="5781906" cy="2933008"/>
            <a:chOff x="1404636" y="3249478"/>
            <a:chExt cx="5781906" cy="2933008"/>
          </a:xfrm>
        </p:grpSpPr>
        <p:cxnSp>
          <p:nvCxnSpPr>
            <p:cNvPr id="5" name="직선 화살표 연결선 4"/>
            <p:cNvCxnSpPr/>
            <p:nvPr/>
          </p:nvCxnSpPr>
          <p:spPr>
            <a:xfrm flipV="1">
              <a:off x="1858671" y="3249478"/>
              <a:ext cx="0" cy="25758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직선 화살표 연결선 6"/>
            <p:cNvCxnSpPr/>
            <p:nvPr/>
          </p:nvCxnSpPr>
          <p:spPr>
            <a:xfrm flipV="1">
              <a:off x="1858671" y="5836924"/>
              <a:ext cx="4526734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 flipV="1">
              <a:off x="1858671" y="3860766"/>
              <a:ext cx="1702053" cy="197615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 flipH="1">
              <a:off x="1536344" y="3615452"/>
              <a:ext cx="536441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연결선 39"/>
            <p:cNvCxnSpPr/>
            <p:nvPr/>
          </p:nvCxnSpPr>
          <p:spPr>
            <a:xfrm flipV="1">
              <a:off x="3560724" y="3860769"/>
              <a:ext cx="0" cy="231619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직선 연결선 50"/>
            <p:cNvCxnSpPr/>
            <p:nvPr/>
          </p:nvCxnSpPr>
          <p:spPr>
            <a:xfrm flipV="1">
              <a:off x="3559399" y="5408706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직선 연결선 52"/>
            <p:cNvCxnSpPr/>
            <p:nvPr/>
          </p:nvCxnSpPr>
          <p:spPr>
            <a:xfrm flipV="1">
              <a:off x="4217227" y="5409495"/>
              <a:ext cx="0" cy="5736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직선 연결선 54"/>
            <p:cNvCxnSpPr/>
            <p:nvPr/>
          </p:nvCxnSpPr>
          <p:spPr>
            <a:xfrm flipV="1">
              <a:off x="4217226" y="5219371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직선 연결선 55"/>
            <p:cNvCxnSpPr/>
            <p:nvPr/>
          </p:nvCxnSpPr>
          <p:spPr>
            <a:xfrm flipV="1">
              <a:off x="4875054" y="5225537"/>
              <a:ext cx="0" cy="5736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직선 연결선 58"/>
            <p:cNvCxnSpPr/>
            <p:nvPr/>
          </p:nvCxnSpPr>
          <p:spPr>
            <a:xfrm flipV="1">
              <a:off x="4875052" y="5036202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직선 연결선 59"/>
            <p:cNvCxnSpPr/>
            <p:nvPr/>
          </p:nvCxnSpPr>
          <p:spPr>
            <a:xfrm flipV="1">
              <a:off x="5532880" y="5036202"/>
              <a:ext cx="0" cy="7543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직선 연결선 60"/>
            <p:cNvCxnSpPr/>
            <p:nvPr/>
          </p:nvCxnSpPr>
          <p:spPr>
            <a:xfrm flipV="1">
              <a:off x="5532878" y="5035413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직선 연결선 62"/>
            <p:cNvCxnSpPr/>
            <p:nvPr/>
          </p:nvCxnSpPr>
          <p:spPr>
            <a:xfrm flipV="1">
              <a:off x="6190706" y="5040103"/>
              <a:ext cx="0" cy="5611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6904092" y="3476952"/>
              <a:ext cx="2824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1"/>
                  </a:solidFill>
                </a:rPr>
                <a:t>B</a:t>
              </a:r>
              <a:endParaRPr lang="ko-KR" altLang="en-US" sz="1200" b="1" i="1">
                <a:solidFill>
                  <a:schemeClr val="accent1"/>
                </a:solidFill>
              </a:endParaRPr>
            </a:p>
          </p:txBody>
        </p:sp>
        <p:cxnSp>
          <p:nvCxnSpPr>
            <p:cNvPr id="81" name="직선 연결선 80"/>
            <p:cNvCxnSpPr/>
            <p:nvPr/>
          </p:nvCxnSpPr>
          <p:spPr>
            <a:xfrm flipH="1">
              <a:off x="3439497" y="6182486"/>
              <a:ext cx="295159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직선 연결선 87"/>
            <p:cNvCxnSpPr/>
            <p:nvPr/>
          </p:nvCxnSpPr>
          <p:spPr>
            <a:xfrm flipH="1">
              <a:off x="3270142" y="3860766"/>
              <a:ext cx="54635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직선 화살표 연결선 89"/>
            <p:cNvCxnSpPr/>
            <p:nvPr/>
          </p:nvCxnSpPr>
          <p:spPr>
            <a:xfrm flipV="1">
              <a:off x="3669388" y="3856865"/>
              <a:ext cx="0" cy="232009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3654811" y="4886391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4"/>
                  </a:solidFill>
                </a:rPr>
                <a:t>b</a:t>
              </a:r>
              <a:r>
                <a:rPr lang="en-US" altLang="ko-KR" sz="1200" b="1" i="1" baseline="-25000" dirty="0" smtClean="0">
                  <a:solidFill>
                    <a:schemeClr val="accent4"/>
                  </a:solidFill>
                </a:rPr>
                <a:t>i</a:t>
              </a:r>
              <a:endParaRPr lang="ko-KR" altLang="en-US" sz="1200" b="1" i="1">
                <a:solidFill>
                  <a:schemeClr val="accent4"/>
                </a:solidFill>
              </a:endParaRPr>
            </a:p>
          </p:txBody>
        </p:sp>
        <p:cxnSp>
          <p:nvCxnSpPr>
            <p:cNvPr id="93" name="직선 화살표 연결선 92"/>
            <p:cNvCxnSpPr/>
            <p:nvPr/>
          </p:nvCxnSpPr>
          <p:spPr>
            <a:xfrm flipV="1">
              <a:off x="3439497" y="3856864"/>
              <a:ext cx="0" cy="198006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>
              <a:off x="3174551" y="4757708"/>
              <a:ext cx="2936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2"/>
                  </a:solidFill>
                </a:rPr>
                <a:t>F</a:t>
              </a:r>
              <a:r>
                <a:rPr lang="en-US" altLang="ko-KR" sz="1200" b="1" i="1" baseline="-25000" dirty="0" smtClean="0">
                  <a:solidFill>
                    <a:schemeClr val="accent2"/>
                  </a:solidFill>
                </a:rPr>
                <a:t>i</a:t>
              </a:r>
              <a:endParaRPr lang="ko-KR" altLang="en-US" sz="1200" b="1" i="1">
                <a:solidFill>
                  <a:schemeClr val="accent2"/>
                </a:solidFill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5872124" y="5836135"/>
              <a:ext cx="5132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/>
                <a:t>time</a:t>
              </a:r>
              <a:endParaRPr lang="ko-KR" altLang="en-US" sz="1200" b="1" i="1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404636" y="3252873"/>
              <a:ext cx="4523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/>
                <a:t>bits</a:t>
              </a:r>
              <a:endParaRPr lang="ko-KR" altLang="en-US" sz="1200" b="1" i="1"/>
            </a:p>
          </p:txBody>
        </p:sp>
      </p:grpSp>
    </p:spTree>
    <p:extLst>
      <p:ext uri="{BB962C8B-B14F-4D97-AF65-F5344CB8AC3E}">
        <p14:creationId xmlns:p14="http://schemas.microsoft.com/office/powerpoint/2010/main" val="3185024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Proposed target bits saturation method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0" y="1277556"/>
            <a:ext cx="7886700" cy="4897998"/>
          </a:xfrm>
        </p:spPr>
        <p:txBody>
          <a:bodyPr/>
          <a:lstStyle/>
          <a:p>
            <a:r>
              <a:rPr lang="en-US" altLang="ko-KR" dirty="0" smtClean="0"/>
              <a:t>The proposed method controls the occupancy of CPB between </a:t>
            </a:r>
            <a:r>
              <a:rPr lang="en-US" altLang="ko-KR" b="1" i="1" dirty="0" smtClean="0">
                <a:solidFill>
                  <a:schemeClr val="accent1"/>
                </a:solidFill>
              </a:rPr>
              <a:t>10% </a:t>
            </a:r>
            <a:r>
              <a:rPr lang="en-US" altLang="ko-KR" dirty="0" smtClean="0"/>
              <a:t>and </a:t>
            </a:r>
            <a:r>
              <a:rPr lang="en-US" altLang="ko-KR" b="1" i="1" dirty="0" smtClean="0">
                <a:solidFill>
                  <a:schemeClr val="accent1"/>
                </a:solidFill>
              </a:rPr>
              <a:t>90% </a:t>
            </a:r>
            <a:r>
              <a:rPr lang="en-US" altLang="ko-KR" dirty="0" smtClean="0"/>
              <a:t>of the CPB size for lower and upper bounds</a:t>
            </a:r>
            <a:endParaRPr lang="en-US" altLang="ko-KR" dirty="0"/>
          </a:p>
          <a:p>
            <a:pPr lvl="1"/>
            <a:r>
              <a:rPr lang="en-US" altLang="ko-KR" b="1" i="1" dirty="0" smtClean="0"/>
              <a:t>Upper bound: </a:t>
            </a:r>
            <a:r>
              <a:rPr lang="en-US" altLang="ko-KR" b="1" i="1" dirty="0"/>
              <a:t>F</a:t>
            </a:r>
            <a:r>
              <a:rPr lang="en-US" altLang="ko-KR" b="1" i="1" baseline="-25000" dirty="0"/>
              <a:t>i</a:t>
            </a:r>
            <a:r>
              <a:rPr lang="en-US" altLang="ko-KR" b="1" i="1" dirty="0"/>
              <a:t> – </a:t>
            </a:r>
            <a:r>
              <a:rPr lang="en-US" altLang="ko-KR" b="1" i="1" dirty="0" err="1" smtClean="0"/>
              <a:t>tb</a:t>
            </a:r>
            <a:r>
              <a:rPr lang="en-US" altLang="ko-KR" b="1" i="1" baseline="-25000" dirty="0" err="1" smtClean="0"/>
              <a:t>i</a:t>
            </a:r>
            <a:r>
              <a:rPr lang="en-US" altLang="ko-KR" b="1" i="1" dirty="0" smtClean="0"/>
              <a:t> </a:t>
            </a:r>
            <a:r>
              <a:rPr lang="en-US" altLang="ko-KR" b="1" i="1" dirty="0"/>
              <a:t>+ R/f &gt; </a:t>
            </a:r>
            <a:r>
              <a:rPr lang="en-US" altLang="ko-KR" b="1" i="1" dirty="0" smtClean="0"/>
              <a:t>B x 0.9</a:t>
            </a:r>
          </a:p>
          <a:p>
            <a:pPr lvl="1"/>
            <a:r>
              <a:rPr lang="en-US" altLang="ko-KR" b="1" i="1" dirty="0" smtClean="0"/>
              <a:t>Lower bound: </a:t>
            </a:r>
            <a:r>
              <a:rPr lang="en-US" altLang="ko-KR" b="1" i="1" dirty="0"/>
              <a:t>F</a:t>
            </a:r>
            <a:r>
              <a:rPr lang="en-US" altLang="ko-KR" b="1" i="1" baseline="-25000" dirty="0"/>
              <a:t>i</a:t>
            </a:r>
            <a:r>
              <a:rPr lang="en-US" altLang="ko-KR" b="1" i="1" dirty="0"/>
              <a:t> – </a:t>
            </a:r>
            <a:r>
              <a:rPr lang="en-US" altLang="ko-KR" b="1" i="1" dirty="0" err="1" smtClean="0"/>
              <a:t>tb</a:t>
            </a:r>
            <a:r>
              <a:rPr lang="en-US" altLang="ko-KR" b="1" i="1" baseline="-25000" dirty="0" err="1" smtClean="0"/>
              <a:t>i</a:t>
            </a:r>
            <a:r>
              <a:rPr lang="en-US" altLang="ko-KR" b="1" i="1" dirty="0" smtClean="0"/>
              <a:t> </a:t>
            </a:r>
            <a:r>
              <a:rPr lang="en-US" altLang="ko-KR" b="1" i="1" dirty="0"/>
              <a:t>&lt; </a:t>
            </a:r>
            <a:r>
              <a:rPr lang="en-US" altLang="ko-KR" b="1" i="1" dirty="0" smtClean="0"/>
              <a:t>B x 0.1</a:t>
            </a:r>
            <a:endParaRPr lang="en-US" altLang="ko-KR" b="1" i="1" dirty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cxnSp>
        <p:nvCxnSpPr>
          <p:cNvPr id="66" name="직선 연결선 65"/>
          <p:cNvCxnSpPr/>
          <p:nvPr/>
        </p:nvCxnSpPr>
        <p:spPr>
          <a:xfrm flipH="1">
            <a:off x="1607202" y="3805039"/>
            <a:ext cx="4994071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7" name="직선 연결선 66"/>
          <p:cNvCxnSpPr/>
          <p:nvPr/>
        </p:nvCxnSpPr>
        <p:spPr>
          <a:xfrm flipH="1">
            <a:off x="1607202" y="5540103"/>
            <a:ext cx="4994071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6566055" y="3560042"/>
            <a:ext cx="1507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>
                <a:solidFill>
                  <a:schemeClr val="accent5"/>
                </a:solidFill>
              </a:rPr>
              <a:t>Upper bound </a:t>
            </a:r>
          </a:p>
          <a:p>
            <a:r>
              <a:rPr lang="en-US" altLang="ko-KR" sz="1200" b="1" i="1" dirty="0" smtClean="0">
                <a:solidFill>
                  <a:schemeClr val="accent5"/>
                </a:solidFill>
              </a:rPr>
              <a:t>of CPB fullness(U)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566054" y="5286496"/>
            <a:ext cx="1507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>
                <a:solidFill>
                  <a:schemeClr val="accent5"/>
                </a:solidFill>
              </a:rPr>
              <a:t>Lower bound </a:t>
            </a:r>
          </a:p>
          <a:p>
            <a:r>
              <a:rPr lang="en-US" altLang="ko-KR" sz="1200" b="1" i="1" dirty="0" smtClean="0">
                <a:solidFill>
                  <a:schemeClr val="accent5"/>
                </a:solidFill>
              </a:rPr>
              <a:t>of CPB fullness(L)</a:t>
            </a:r>
          </a:p>
        </p:txBody>
      </p:sp>
      <p:grpSp>
        <p:nvGrpSpPr>
          <p:cNvPr id="113" name="그룹 112"/>
          <p:cNvGrpSpPr/>
          <p:nvPr/>
        </p:nvGrpSpPr>
        <p:grpSpPr>
          <a:xfrm>
            <a:off x="1329078" y="3254248"/>
            <a:ext cx="5103949" cy="3123224"/>
            <a:chOff x="433728" y="3178048"/>
            <a:chExt cx="5103949" cy="3123224"/>
          </a:xfrm>
        </p:grpSpPr>
        <p:cxnSp>
          <p:nvCxnSpPr>
            <p:cNvPr id="114" name="직선 화살표 연결선 113"/>
            <p:cNvCxnSpPr/>
            <p:nvPr/>
          </p:nvCxnSpPr>
          <p:spPr>
            <a:xfrm flipV="1">
              <a:off x="887763" y="3178048"/>
              <a:ext cx="0" cy="25758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직선 화살표 연결선 114"/>
            <p:cNvCxnSpPr/>
            <p:nvPr/>
          </p:nvCxnSpPr>
          <p:spPr>
            <a:xfrm flipV="1">
              <a:off x="887763" y="5765494"/>
              <a:ext cx="4526734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직선 연결선 115"/>
            <p:cNvCxnSpPr/>
            <p:nvPr/>
          </p:nvCxnSpPr>
          <p:spPr>
            <a:xfrm flipV="1">
              <a:off x="887763" y="3789336"/>
              <a:ext cx="1702053" cy="197615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직선 연결선 116"/>
            <p:cNvCxnSpPr/>
            <p:nvPr/>
          </p:nvCxnSpPr>
          <p:spPr>
            <a:xfrm flipH="1">
              <a:off x="565436" y="3543300"/>
              <a:ext cx="4900298" cy="72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직선 연결선 117"/>
            <p:cNvCxnSpPr/>
            <p:nvPr/>
          </p:nvCxnSpPr>
          <p:spPr>
            <a:xfrm flipV="1">
              <a:off x="2589816" y="3789337"/>
              <a:ext cx="0" cy="132180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직선 연결선 118"/>
            <p:cNvCxnSpPr/>
            <p:nvPr/>
          </p:nvCxnSpPr>
          <p:spPr>
            <a:xfrm flipV="1">
              <a:off x="2589816" y="4346587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직선 연결선 119"/>
            <p:cNvCxnSpPr/>
            <p:nvPr/>
          </p:nvCxnSpPr>
          <p:spPr>
            <a:xfrm flipV="1">
              <a:off x="3247644" y="4347376"/>
              <a:ext cx="0" cy="5736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직선 연결선 120"/>
            <p:cNvCxnSpPr/>
            <p:nvPr/>
          </p:nvCxnSpPr>
          <p:spPr>
            <a:xfrm flipV="1">
              <a:off x="3247643" y="4157252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직선 연결선 121"/>
            <p:cNvCxnSpPr/>
            <p:nvPr/>
          </p:nvCxnSpPr>
          <p:spPr>
            <a:xfrm flipV="1">
              <a:off x="3905471" y="4163418"/>
              <a:ext cx="0" cy="5736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직선 연결선 122"/>
            <p:cNvCxnSpPr/>
            <p:nvPr/>
          </p:nvCxnSpPr>
          <p:spPr>
            <a:xfrm flipV="1">
              <a:off x="3905469" y="3974083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직선 연결선 123"/>
            <p:cNvCxnSpPr/>
            <p:nvPr/>
          </p:nvCxnSpPr>
          <p:spPr>
            <a:xfrm flipV="1">
              <a:off x="4563297" y="3974083"/>
              <a:ext cx="0" cy="7543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직선 연결선 124"/>
            <p:cNvCxnSpPr/>
            <p:nvPr/>
          </p:nvCxnSpPr>
          <p:spPr>
            <a:xfrm flipV="1">
              <a:off x="4563295" y="3973294"/>
              <a:ext cx="657828" cy="7637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직선 연결선 125"/>
            <p:cNvCxnSpPr/>
            <p:nvPr/>
          </p:nvCxnSpPr>
          <p:spPr>
            <a:xfrm flipV="1">
              <a:off x="5221123" y="3977984"/>
              <a:ext cx="0" cy="5611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직선 화살표 연결선 126"/>
            <p:cNvCxnSpPr/>
            <p:nvPr/>
          </p:nvCxnSpPr>
          <p:spPr>
            <a:xfrm>
              <a:off x="887762" y="6003264"/>
              <a:ext cx="170205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직선 연결선 127"/>
            <p:cNvCxnSpPr/>
            <p:nvPr/>
          </p:nvCxnSpPr>
          <p:spPr>
            <a:xfrm flipV="1">
              <a:off x="887762" y="5956771"/>
              <a:ext cx="0" cy="1033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9" name="직선 연결선 128"/>
            <p:cNvCxnSpPr/>
            <p:nvPr/>
          </p:nvCxnSpPr>
          <p:spPr>
            <a:xfrm flipV="1">
              <a:off x="2586106" y="5956771"/>
              <a:ext cx="0" cy="1033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0" name="TextBox 129"/>
            <p:cNvSpPr txBox="1"/>
            <p:nvPr/>
          </p:nvSpPr>
          <p:spPr>
            <a:xfrm>
              <a:off x="1007980" y="6024273"/>
              <a:ext cx="1314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/>
                <a:t>Initial delay (D)</a:t>
              </a:r>
              <a:endParaRPr lang="ko-KR" altLang="en-US" sz="1200" b="1" i="1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4476168" y="3264229"/>
              <a:ext cx="10615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1"/>
                  </a:solidFill>
                </a:rPr>
                <a:t>CPB size (B)</a:t>
              </a:r>
              <a:endParaRPr lang="ko-KR" altLang="en-US" sz="1200" b="1" i="1">
                <a:solidFill>
                  <a:schemeClr val="accent1"/>
                </a:solidFill>
              </a:endParaRPr>
            </a:p>
          </p:txBody>
        </p:sp>
        <p:cxnSp>
          <p:nvCxnSpPr>
            <p:cNvPr id="132" name="직선 연결선 131"/>
            <p:cNvCxnSpPr/>
            <p:nvPr/>
          </p:nvCxnSpPr>
          <p:spPr>
            <a:xfrm flipH="1">
              <a:off x="2555944" y="5110355"/>
              <a:ext cx="218572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직선 화살표 연결선 132"/>
            <p:cNvCxnSpPr/>
            <p:nvPr/>
          </p:nvCxnSpPr>
          <p:spPr>
            <a:xfrm flipV="1">
              <a:off x="870685" y="3626187"/>
              <a:ext cx="1700010" cy="197927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34" name="TextBox 133"/>
            <p:cNvSpPr txBox="1"/>
            <p:nvPr/>
          </p:nvSpPr>
          <p:spPr>
            <a:xfrm rot="18616957">
              <a:off x="1266974" y="4257921"/>
              <a:ext cx="9357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6"/>
                  </a:solidFill>
                </a:rPr>
                <a:t>Bitrate (R)</a:t>
              </a:r>
              <a:endParaRPr lang="ko-KR" altLang="en-US" sz="1200" b="1" i="1">
                <a:solidFill>
                  <a:schemeClr val="accent6"/>
                </a:solidFill>
              </a:endParaRPr>
            </a:p>
          </p:txBody>
        </p:sp>
        <p:cxnSp>
          <p:nvCxnSpPr>
            <p:cNvPr id="135" name="직선 연결선 134"/>
            <p:cNvCxnSpPr/>
            <p:nvPr/>
          </p:nvCxnSpPr>
          <p:spPr>
            <a:xfrm flipH="1">
              <a:off x="2410961" y="3774839"/>
              <a:ext cx="359932" cy="8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직선 화살표 연결선 135"/>
            <p:cNvCxnSpPr/>
            <p:nvPr/>
          </p:nvCxnSpPr>
          <p:spPr>
            <a:xfrm flipV="1">
              <a:off x="2698480" y="3785434"/>
              <a:ext cx="0" cy="132961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37" name="TextBox 136"/>
            <p:cNvSpPr txBox="1"/>
            <p:nvPr/>
          </p:nvSpPr>
          <p:spPr>
            <a:xfrm>
              <a:off x="2637888" y="3811118"/>
              <a:ext cx="12474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4"/>
                  </a:solidFill>
                </a:rPr>
                <a:t>Frame bits (b</a:t>
              </a:r>
              <a:r>
                <a:rPr lang="en-US" altLang="ko-KR" sz="1200" b="1" i="1" baseline="-25000" dirty="0" smtClean="0">
                  <a:solidFill>
                    <a:schemeClr val="accent4"/>
                  </a:solidFill>
                </a:rPr>
                <a:t>i</a:t>
              </a:r>
              <a:r>
                <a:rPr lang="en-US" altLang="ko-KR" sz="1200" b="1" i="1" dirty="0" smtClean="0">
                  <a:solidFill>
                    <a:schemeClr val="accent4"/>
                  </a:solidFill>
                </a:rPr>
                <a:t>)</a:t>
              </a:r>
              <a:endParaRPr lang="ko-KR" altLang="en-US" sz="1200" b="1" i="1">
                <a:solidFill>
                  <a:schemeClr val="accent4"/>
                </a:solidFill>
              </a:endParaRPr>
            </a:p>
          </p:txBody>
        </p:sp>
        <p:cxnSp>
          <p:nvCxnSpPr>
            <p:cNvPr id="138" name="직선 화살표 연결선 137"/>
            <p:cNvCxnSpPr/>
            <p:nvPr/>
          </p:nvCxnSpPr>
          <p:spPr>
            <a:xfrm flipV="1">
              <a:off x="2468589" y="3785434"/>
              <a:ext cx="0" cy="198006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39" name="TextBox 138"/>
            <p:cNvSpPr txBox="1"/>
            <p:nvPr/>
          </p:nvSpPr>
          <p:spPr>
            <a:xfrm>
              <a:off x="1413572" y="4996278"/>
              <a:ext cx="11528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>
                  <a:solidFill>
                    <a:schemeClr val="accent2"/>
                  </a:solidFill>
                </a:rPr>
                <a:t>Initial buffer </a:t>
              </a:r>
            </a:p>
            <a:p>
              <a:r>
                <a:rPr lang="en-US" altLang="ko-KR" sz="1200" b="1" i="1" dirty="0" smtClean="0">
                  <a:solidFill>
                    <a:schemeClr val="accent2"/>
                  </a:solidFill>
                </a:rPr>
                <a:t>fullness (F</a:t>
              </a:r>
              <a:r>
                <a:rPr lang="en-US" altLang="ko-KR" sz="1200" b="1" i="1" baseline="-25000" dirty="0" smtClean="0">
                  <a:solidFill>
                    <a:schemeClr val="accent2"/>
                  </a:solidFill>
                </a:rPr>
                <a:t>0</a:t>
              </a:r>
              <a:r>
                <a:rPr lang="en-US" altLang="ko-KR" sz="1200" b="1" i="1" dirty="0" smtClean="0">
                  <a:solidFill>
                    <a:schemeClr val="accent2"/>
                  </a:solidFill>
                </a:rPr>
                <a:t>)</a:t>
              </a:r>
              <a:endParaRPr lang="ko-KR" altLang="en-US" sz="1200" b="1" i="1">
                <a:solidFill>
                  <a:schemeClr val="accent2"/>
                </a:solidFill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4901216" y="5764705"/>
              <a:ext cx="5132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/>
                <a:t>time</a:t>
              </a:r>
              <a:endParaRPr lang="ko-KR" altLang="en-US" sz="1200" b="1" i="1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433728" y="3181443"/>
              <a:ext cx="4523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i="1" dirty="0" smtClean="0"/>
                <a:t>bits</a:t>
              </a:r>
              <a:endParaRPr lang="ko-KR" altLang="en-US" sz="1200" b="1" i="1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2442982" y="5705257"/>
              <a:ext cx="2936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t</a:t>
              </a:r>
              <a:r>
                <a:rPr lang="en-US" altLang="ko-KR" sz="1200" i="1" baseline="-25000" dirty="0" smtClean="0"/>
                <a:t>0</a:t>
              </a:r>
              <a:endParaRPr lang="ko-KR" altLang="en-US" sz="1200" i="1" baseline="-25000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3121862" y="5705256"/>
              <a:ext cx="2936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t</a:t>
              </a:r>
              <a:r>
                <a:rPr lang="en-US" altLang="ko-KR" sz="1200" i="1" baseline="-25000" dirty="0" smtClean="0"/>
                <a:t>1</a:t>
              </a:r>
              <a:endParaRPr lang="ko-KR" altLang="en-US" sz="1200" i="1" baseline="-2500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3758634" y="5705256"/>
              <a:ext cx="2936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t</a:t>
              </a:r>
              <a:r>
                <a:rPr lang="en-US" altLang="ko-KR" sz="1200" i="1" baseline="-25000" dirty="0" smtClean="0"/>
                <a:t>2</a:t>
              </a:r>
              <a:endParaRPr lang="ko-KR" altLang="en-US" sz="1200" i="1" baseline="-25000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4416460" y="5705256"/>
              <a:ext cx="2936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t</a:t>
              </a:r>
              <a:r>
                <a:rPr lang="en-US" altLang="ko-KR" sz="1200" i="1" baseline="-25000" dirty="0" smtClean="0"/>
                <a:t>3</a:t>
              </a:r>
              <a:endParaRPr lang="ko-KR" altLang="en-US" sz="1200" i="1" baseline="-25000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735523" y="5701022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t</a:t>
              </a:r>
              <a:r>
                <a:rPr lang="en-US" altLang="ko-KR" sz="1200" i="1" baseline="-25000" dirty="0" smtClean="0"/>
                <a:t>0</a:t>
              </a:r>
              <a:r>
                <a:rPr lang="en-US" altLang="ko-KR" sz="1200" i="1" dirty="0" smtClean="0"/>
                <a:t>-D</a:t>
              </a:r>
              <a:endParaRPr lang="ko-KR" altLang="en-US" sz="1200" i="1" baseline="-25000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3087329" y="4104353"/>
              <a:ext cx="3337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b</a:t>
              </a:r>
              <a:r>
                <a:rPr lang="en-US" altLang="ko-KR" sz="1200" i="1" baseline="-25000" dirty="0" smtClean="0"/>
                <a:t>1</a:t>
              </a:r>
              <a:endParaRPr lang="ko-KR" altLang="en-US" sz="1200" i="1" baseline="-25000"/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3739137" y="3895474"/>
              <a:ext cx="3337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b</a:t>
              </a:r>
              <a:r>
                <a:rPr lang="en-US" altLang="ko-KR" sz="1200" i="1" baseline="-25000" dirty="0" smtClean="0"/>
                <a:t>2</a:t>
              </a:r>
              <a:endParaRPr lang="ko-KR" altLang="en-US" sz="1200" i="1" baseline="-25000"/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4401817" y="3736080"/>
              <a:ext cx="3337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b</a:t>
              </a:r>
              <a:r>
                <a:rPr lang="en-US" altLang="ko-KR" sz="1200" i="1" baseline="-25000" dirty="0" smtClean="0"/>
                <a:t>3</a:t>
              </a:r>
              <a:endParaRPr lang="ko-KR" altLang="en-US" sz="1200" i="1" baseline="-25000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527002" y="562620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i="1" dirty="0" smtClean="0"/>
                <a:t>0</a:t>
              </a:r>
              <a:endParaRPr lang="ko-KR" altLang="en-US" sz="1200" i="1" baseline="-25000"/>
            </a:p>
          </p:txBody>
        </p:sp>
      </p:grpSp>
    </p:spTree>
    <p:extLst>
      <p:ext uri="{BB962C8B-B14F-4D97-AF65-F5344CB8AC3E}">
        <p14:creationId xmlns:p14="http://schemas.microsoft.com/office/powerpoint/2010/main" val="1870892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Proposed preventing CPB overflow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b="1" i="1" dirty="0" smtClean="0"/>
              <a:t>Condition for overflow: F</a:t>
            </a:r>
            <a:r>
              <a:rPr lang="en-US" altLang="ko-KR" b="1" i="1" baseline="-25000" dirty="0" smtClean="0"/>
              <a:t>i</a:t>
            </a:r>
            <a:r>
              <a:rPr lang="en-US" altLang="ko-KR" b="1" i="1" dirty="0" smtClean="0"/>
              <a:t> </a:t>
            </a:r>
            <a:r>
              <a:rPr lang="en-US" altLang="ko-KR" b="1" i="1" dirty="0"/>
              <a:t>– </a:t>
            </a:r>
            <a:r>
              <a:rPr lang="en-US" altLang="ko-KR" b="1" i="1" dirty="0" err="1" smtClean="0"/>
              <a:t>tb</a:t>
            </a:r>
            <a:r>
              <a:rPr lang="en-US" altLang="ko-KR" b="1" i="1" baseline="-25000" dirty="0" err="1" smtClean="0"/>
              <a:t>i</a:t>
            </a:r>
            <a:r>
              <a:rPr lang="en-US" altLang="ko-KR" b="1" i="1" dirty="0" smtClean="0"/>
              <a:t> </a:t>
            </a:r>
            <a:r>
              <a:rPr lang="en-US" altLang="ko-KR" b="1" i="1" dirty="0"/>
              <a:t>+ R/f &gt; B x </a:t>
            </a:r>
            <a:r>
              <a:rPr lang="en-US" altLang="ko-KR" b="1" i="1" dirty="0" smtClean="0"/>
              <a:t>0.9</a:t>
            </a:r>
            <a:endParaRPr lang="en-US" altLang="ko-KR" dirty="0"/>
          </a:p>
          <a:p>
            <a:endParaRPr lang="en-US" altLang="ko-KR" b="1" i="1" dirty="0" smtClean="0"/>
          </a:p>
          <a:p>
            <a:r>
              <a:rPr lang="en-US" altLang="ko-KR" b="1" i="1" dirty="0" smtClean="0"/>
              <a:t>Target bits (</a:t>
            </a:r>
            <a:r>
              <a:rPr lang="en-US" altLang="ko-KR" b="1" i="1" dirty="0" err="1" smtClean="0"/>
              <a:t>tb</a:t>
            </a:r>
            <a:r>
              <a:rPr lang="en-US" altLang="ko-KR" b="1" i="1" baseline="-25000" dirty="0" err="1" smtClean="0"/>
              <a:t>i</a:t>
            </a:r>
            <a:r>
              <a:rPr lang="en-US" altLang="ko-KR" b="1" i="1" dirty="0" smtClean="0"/>
              <a:t>) is set to</a:t>
            </a:r>
          </a:p>
          <a:p>
            <a:pPr marL="0" indent="0">
              <a:buNone/>
            </a:pPr>
            <a:r>
              <a:rPr lang="en-US" altLang="ko-KR" b="1" i="1" dirty="0"/>
              <a:t>	</a:t>
            </a:r>
            <a:r>
              <a:rPr lang="en-US" altLang="ko-KR" b="1" i="1" dirty="0" err="1" smtClean="0"/>
              <a:t>tb</a:t>
            </a:r>
            <a:r>
              <a:rPr lang="en-US" altLang="ko-KR" b="1" i="1" baseline="-25000" dirty="0" err="1" smtClean="0"/>
              <a:t>i</a:t>
            </a:r>
            <a:r>
              <a:rPr lang="en-US" altLang="ko-KR" b="1" i="1" dirty="0" smtClean="0"/>
              <a:t> = F</a:t>
            </a:r>
            <a:r>
              <a:rPr lang="en-US" altLang="ko-KR" b="1" i="1" baseline="-25000" dirty="0" smtClean="0"/>
              <a:t>i</a:t>
            </a:r>
            <a:r>
              <a:rPr lang="en-US" altLang="ko-KR" b="1" i="1" dirty="0" smtClean="0"/>
              <a:t> + R/f – B x 0.9</a:t>
            </a:r>
            <a:endParaRPr lang="en-US" altLang="ko-KR" b="1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6128765" y="2836930"/>
            <a:ext cx="2383986" cy="261610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ko-KR" sz="1100" b="1" i="1" dirty="0" err="1" smtClean="0"/>
              <a:t>tb</a:t>
            </a:r>
            <a:r>
              <a:rPr lang="en-US" altLang="ko-KR" sz="1100" b="1" i="1" baseline="-25000" dirty="0" err="1" smtClean="0"/>
              <a:t>i</a:t>
            </a:r>
            <a:r>
              <a:rPr lang="en-US" altLang="ko-KR" sz="1100" b="1" i="1" dirty="0" smtClean="0"/>
              <a:t>: target bits for the </a:t>
            </a:r>
            <a:r>
              <a:rPr lang="en-US" altLang="ko-KR" sz="1100" b="1" i="1" dirty="0" err="1" smtClean="0"/>
              <a:t>i-th</a:t>
            </a:r>
            <a:r>
              <a:rPr lang="en-US" altLang="ko-KR" sz="1100" b="1" i="1" dirty="0" smtClean="0"/>
              <a:t> frame</a:t>
            </a:r>
            <a:endParaRPr lang="en-US" altLang="ko-KR" sz="1100" b="1" i="1" dirty="0"/>
          </a:p>
        </p:txBody>
      </p:sp>
      <p:cxnSp>
        <p:nvCxnSpPr>
          <p:cNvPr id="34" name="직선 화살표 연결선 33"/>
          <p:cNvCxnSpPr/>
          <p:nvPr/>
        </p:nvCxnSpPr>
        <p:spPr>
          <a:xfrm flipV="1">
            <a:off x="2115525" y="3285438"/>
            <a:ext cx="0" cy="2575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/>
          <p:nvPr/>
        </p:nvCxnSpPr>
        <p:spPr>
          <a:xfrm flipV="1">
            <a:off x="2115525" y="5872884"/>
            <a:ext cx="452673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 flipV="1">
            <a:off x="2115525" y="3896726"/>
            <a:ext cx="1702053" cy="19761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 flipH="1">
            <a:off x="1793198" y="3651412"/>
            <a:ext cx="536441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 flipV="1">
            <a:off x="3817058" y="3921293"/>
            <a:ext cx="657828" cy="7637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 flipV="1">
            <a:off x="4474886" y="3922082"/>
            <a:ext cx="0" cy="9897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 flipV="1">
            <a:off x="4474885" y="4148055"/>
            <a:ext cx="657828" cy="7637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직선 연결선 43"/>
          <p:cNvCxnSpPr/>
          <p:nvPr/>
        </p:nvCxnSpPr>
        <p:spPr>
          <a:xfrm flipV="1">
            <a:off x="5132713" y="4154221"/>
            <a:ext cx="0" cy="5736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직선 연결선 44"/>
          <p:cNvCxnSpPr/>
          <p:nvPr/>
        </p:nvCxnSpPr>
        <p:spPr>
          <a:xfrm flipV="1">
            <a:off x="5132711" y="3964886"/>
            <a:ext cx="657828" cy="7637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직선 연결선 45"/>
          <p:cNvCxnSpPr/>
          <p:nvPr/>
        </p:nvCxnSpPr>
        <p:spPr>
          <a:xfrm flipV="1">
            <a:off x="5790539" y="3964886"/>
            <a:ext cx="0" cy="7543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 flipV="1">
            <a:off x="5790537" y="3964097"/>
            <a:ext cx="657828" cy="7637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직선 연결선 47"/>
          <p:cNvCxnSpPr/>
          <p:nvPr/>
        </p:nvCxnSpPr>
        <p:spPr>
          <a:xfrm flipV="1">
            <a:off x="6448365" y="3968787"/>
            <a:ext cx="0" cy="5611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38631" y="3508518"/>
            <a:ext cx="1050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>
                <a:solidFill>
                  <a:schemeClr val="accent1"/>
                </a:solidFill>
              </a:rPr>
              <a:t>CPB size (S)</a:t>
            </a:r>
            <a:endParaRPr lang="ko-KR" altLang="en-US" sz="1200" b="1" i="1">
              <a:solidFill>
                <a:schemeClr val="accent1"/>
              </a:solidFill>
            </a:endParaRPr>
          </a:p>
        </p:txBody>
      </p:sp>
      <p:cxnSp>
        <p:nvCxnSpPr>
          <p:cNvPr id="50" name="직선 연결선 49"/>
          <p:cNvCxnSpPr/>
          <p:nvPr/>
        </p:nvCxnSpPr>
        <p:spPr>
          <a:xfrm flipH="1">
            <a:off x="4417888" y="3394446"/>
            <a:ext cx="9760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 flipH="1">
            <a:off x="3526996" y="3896726"/>
            <a:ext cx="54635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643425" y="4688961"/>
            <a:ext cx="1243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>
                <a:solidFill>
                  <a:schemeClr val="accent4"/>
                </a:solidFill>
              </a:rPr>
              <a:t>Re-estimated </a:t>
            </a:r>
          </a:p>
          <a:p>
            <a:r>
              <a:rPr lang="en-US" altLang="ko-KR" sz="1200" b="1" i="1" dirty="0" smtClean="0">
                <a:solidFill>
                  <a:schemeClr val="accent4"/>
                </a:solidFill>
              </a:rPr>
              <a:t>target bits(</a:t>
            </a:r>
            <a:r>
              <a:rPr lang="en-US" altLang="ko-KR" sz="1200" b="1" i="1" dirty="0" err="1" smtClean="0">
                <a:solidFill>
                  <a:schemeClr val="accent4"/>
                </a:solidFill>
              </a:rPr>
              <a:t>tb</a:t>
            </a:r>
            <a:r>
              <a:rPr lang="en-US" altLang="ko-KR" sz="1200" b="1" i="1" baseline="-25000" dirty="0" err="1" smtClean="0">
                <a:solidFill>
                  <a:schemeClr val="accent4"/>
                </a:solidFill>
              </a:rPr>
              <a:t>i</a:t>
            </a:r>
            <a:r>
              <a:rPr lang="en-US" altLang="ko-KR" sz="1200" b="1" i="1" dirty="0" smtClean="0">
                <a:solidFill>
                  <a:schemeClr val="accent4"/>
                </a:solidFill>
              </a:rPr>
              <a:t>)</a:t>
            </a:r>
            <a:endParaRPr lang="ko-KR" altLang="en-US" sz="1200" b="1" i="1">
              <a:solidFill>
                <a:schemeClr val="accent4"/>
              </a:solidFill>
            </a:endParaRPr>
          </a:p>
        </p:txBody>
      </p:sp>
      <p:cxnSp>
        <p:nvCxnSpPr>
          <p:cNvPr id="53" name="직선 화살표 연결선 52"/>
          <p:cNvCxnSpPr/>
          <p:nvPr/>
        </p:nvCxnSpPr>
        <p:spPr>
          <a:xfrm flipV="1">
            <a:off x="3696351" y="3892824"/>
            <a:ext cx="0" cy="19800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175749" y="4705694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>
                <a:solidFill>
                  <a:schemeClr val="accent2"/>
                </a:solidFill>
              </a:rPr>
              <a:t>Buffer fullness (F</a:t>
            </a:r>
            <a:r>
              <a:rPr lang="en-US" altLang="ko-KR" sz="1200" b="1" i="1" baseline="-25000" dirty="0" smtClean="0">
                <a:solidFill>
                  <a:schemeClr val="accent2"/>
                </a:solidFill>
              </a:rPr>
              <a:t>i</a:t>
            </a:r>
            <a:r>
              <a:rPr lang="en-US" altLang="ko-KR" sz="1200" b="1" i="1" dirty="0" smtClean="0">
                <a:solidFill>
                  <a:schemeClr val="accent2"/>
                </a:solidFill>
              </a:rPr>
              <a:t>)</a:t>
            </a:r>
            <a:endParaRPr lang="ko-KR" altLang="en-US" sz="1200" b="1" i="1">
              <a:solidFill>
                <a:schemeClr val="accent2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128978" y="5872095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/>
              <a:t>time</a:t>
            </a:r>
            <a:endParaRPr lang="ko-KR" altLang="en-US" sz="1200" b="1" i="1"/>
          </a:p>
        </p:txBody>
      </p:sp>
      <p:sp>
        <p:nvSpPr>
          <p:cNvPr id="56" name="TextBox 55"/>
          <p:cNvSpPr txBox="1"/>
          <p:nvPr/>
        </p:nvSpPr>
        <p:spPr>
          <a:xfrm>
            <a:off x="1661490" y="3288833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/>
              <a:t>bits</a:t>
            </a:r>
            <a:endParaRPr lang="ko-KR" altLang="en-US" sz="1200" b="1" i="1"/>
          </a:p>
        </p:txBody>
      </p:sp>
      <p:cxnSp>
        <p:nvCxnSpPr>
          <p:cNvPr id="65" name="직선 화살표 연결선 64"/>
          <p:cNvCxnSpPr/>
          <p:nvPr/>
        </p:nvCxnSpPr>
        <p:spPr>
          <a:xfrm flipV="1">
            <a:off x="4474076" y="3398867"/>
            <a:ext cx="0" cy="26467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055828" y="3416140"/>
            <a:ext cx="11751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>
                <a:solidFill>
                  <a:schemeClr val="accent6"/>
                </a:solidFill>
              </a:rPr>
              <a:t>Overflow bits</a:t>
            </a:r>
            <a:endParaRPr lang="ko-KR" altLang="en-US" sz="1200" b="1" i="1">
              <a:solidFill>
                <a:schemeClr val="accent6"/>
              </a:solidFill>
            </a:endParaRPr>
          </a:p>
        </p:txBody>
      </p:sp>
      <p:cxnSp>
        <p:nvCxnSpPr>
          <p:cNvPr id="67" name="직선 연결선 66"/>
          <p:cNvCxnSpPr/>
          <p:nvPr/>
        </p:nvCxnSpPr>
        <p:spPr>
          <a:xfrm flipH="1">
            <a:off x="1790256" y="3912967"/>
            <a:ext cx="4994071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6749108" y="3659360"/>
            <a:ext cx="15622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>
                <a:solidFill>
                  <a:schemeClr val="accent5"/>
                </a:solidFill>
              </a:rPr>
              <a:t>Upper bound </a:t>
            </a:r>
          </a:p>
          <a:p>
            <a:r>
              <a:rPr lang="en-US" altLang="ko-KR" sz="1200" b="1" i="1" dirty="0" smtClean="0">
                <a:solidFill>
                  <a:schemeClr val="accent5"/>
                </a:solidFill>
              </a:rPr>
              <a:t>of CPB fullness (U)</a:t>
            </a:r>
          </a:p>
        </p:txBody>
      </p:sp>
      <p:cxnSp>
        <p:nvCxnSpPr>
          <p:cNvPr id="69" name="직선 연결선 68"/>
          <p:cNvCxnSpPr/>
          <p:nvPr/>
        </p:nvCxnSpPr>
        <p:spPr>
          <a:xfrm flipV="1">
            <a:off x="3816253" y="3903877"/>
            <a:ext cx="0" cy="78118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직선 연결선 70"/>
          <p:cNvCxnSpPr/>
          <p:nvPr/>
        </p:nvCxnSpPr>
        <p:spPr>
          <a:xfrm flipV="1">
            <a:off x="3816249" y="3398867"/>
            <a:ext cx="657828" cy="76376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직선 연결선 71"/>
          <p:cNvCxnSpPr/>
          <p:nvPr/>
        </p:nvCxnSpPr>
        <p:spPr>
          <a:xfrm flipV="1">
            <a:off x="4474077" y="3399656"/>
            <a:ext cx="0" cy="98974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직선 연결선 72"/>
          <p:cNvCxnSpPr/>
          <p:nvPr/>
        </p:nvCxnSpPr>
        <p:spPr>
          <a:xfrm flipV="1">
            <a:off x="4474076" y="3625629"/>
            <a:ext cx="657828" cy="76376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직선 연결선 73"/>
          <p:cNvCxnSpPr/>
          <p:nvPr/>
        </p:nvCxnSpPr>
        <p:spPr>
          <a:xfrm flipV="1">
            <a:off x="5131904" y="3631795"/>
            <a:ext cx="0" cy="57364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직선 연결선 74"/>
          <p:cNvCxnSpPr/>
          <p:nvPr/>
        </p:nvCxnSpPr>
        <p:spPr>
          <a:xfrm flipV="1">
            <a:off x="5131902" y="3442460"/>
            <a:ext cx="657828" cy="76376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직선 연결선 75"/>
          <p:cNvCxnSpPr/>
          <p:nvPr/>
        </p:nvCxnSpPr>
        <p:spPr>
          <a:xfrm flipV="1">
            <a:off x="5789730" y="3442460"/>
            <a:ext cx="0" cy="7543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직선 연결선 76"/>
          <p:cNvCxnSpPr/>
          <p:nvPr/>
        </p:nvCxnSpPr>
        <p:spPr>
          <a:xfrm flipV="1">
            <a:off x="5789728" y="3441671"/>
            <a:ext cx="657828" cy="76376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직선 연결선 77"/>
          <p:cNvCxnSpPr/>
          <p:nvPr/>
        </p:nvCxnSpPr>
        <p:spPr>
          <a:xfrm flipV="1">
            <a:off x="6447556" y="3446361"/>
            <a:ext cx="0" cy="56115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직선 화살표 연결선 69"/>
          <p:cNvCxnSpPr/>
          <p:nvPr/>
        </p:nvCxnSpPr>
        <p:spPr>
          <a:xfrm flipV="1">
            <a:off x="3816249" y="3892826"/>
            <a:ext cx="4" cy="79223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409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preventing CPB underflow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b="1" i="1" dirty="0" smtClean="0"/>
              <a:t>Lower </a:t>
            </a:r>
            <a:r>
              <a:rPr lang="en-US" altLang="ko-KR" b="1" i="1" dirty="0"/>
              <a:t>bound: F</a:t>
            </a:r>
            <a:r>
              <a:rPr lang="en-US" altLang="ko-KR" b="1" i="1" baseline="-25000" dirty="0"/>
              <a:t>i</a:t>
            </a:r>
            <a:r>
              <a:rPr lang="en-US" altLang="ko-KR" b="1" i="1" dirty="0"/>
              <a:t> – b</a:t>
            </a:r>
            <a:r>
              <a:rPr lang="en-US" altLang="ko-KR" b="1" i="1" baseline="-25000" dirty="0"/>
              <a:t>i</a:t>
            </a:r>
            <a:r>
              <a:rPr lang="en-US" altLang="ko-KR" b="1" i="1" dirty="0"/>
              <a:t> &lt; B x </a:t>
            </a:r>
            <a:r>
              <a:rPr lang="en-US" altLang="ko-KR" b="1" i="1" dirty="0" smtClean="0"/>
              <a:t>0.1</a:t>
            </a:r>
          </a:p>
          <a:p>
            <a:endParaRPr lang="en-US" altLang="ko-KR" b="1" i="1" dirty="0"/>
          </a:p>
          <a:p>
            <a:r>
              <a:rPr lang="en-US" altLang="ko-KR" b="1" i="1" dirty="0" smtClean="0"/>
              <a:t>Target </a:t>
            </a:r>
            <a:r>
              <a:rPr lang="en-US" altLang="ko-KR" b="1" i="1" dirty="0"/>
              <a:t>bits (</a:t>
            </a:r>
            <a:r>
              <a:rPr lang="en-US" altLang="ko-KR" b="1" i="1" dirty="0" err="1"/>
              <a:t>tb</a:t>
            </a:r>
            <a:r>
              <a:rPr lang="en-US" altLang="ko-KR" b="1" i="1" baseline="-25000" dirty="0" err="1"/>
              <a:t>i</a:t>
            </a:r>
            <a:r>
              <a:rPr lang="en-US" altLang="ko-KR" b="1" i="1" dirty="0"/>
              <a:t>) is set to</a:t>
            </a:r>
          </a:p>
          <a:p>
            <a:pPr marL="0" indent="0">
              <a:buNone/>
            </a:pPr>
            <a:r>
              <a:rPr lang="en-US" altLang="ko-KR" b="1" i="1" dirty="0"/>
              <a:t>	</a:t>
            </a:r>
            <a:r>
              <a:rPr lang="en-US" altLang="ko-KR" b="1" i="1" dirty="0" err="1"/>
              <a:t>tb</a:t>
            </a:r>
            <a:r>
              <a:rPr lang="en-US" altLang="ko-KR" b="1" i="1" baseline="-25000" dirty="0" err="1"/>
              <a:t>i</a:t>
            </a:r>
            <a:r>
              <a:rPr lang="en-US" altLang="ko-KR" b="1" i="1" dirty="0"/>
              <a:t> = </a:t>
            </a:r>
            <a:r>
              <a:rPr lang="en-US" altLang="ko-KR" b="1" i="1" dirty="0" smtClean="0"/>
              <a:t>max(200, F</a:t>
            </a:r>
            <a:r>
              <a:rPr lang="en-US" altLang="ko-KR" b="1" i="1" baseline="-25000" dirty="0" smtClean="0"/>
              <a:t>i </a:t>
            </a:r>
            <a:r>
              <a:rPr lang="en-US" altLang="ko-KR" b="1" i="1" dirty="0" smtClean="0"/>
              <a:t>– </a:t>
            </a:r>
            <a:r>
              <a:rPr lang="en-US" altLang="ko-KR" b="1" i="1" dirty="0"/>
              <a:t>B x </a:t>
            </a:r>
            <a:r>
              <a:rPr lang="en-US" altLang="ko-KR" b="1" i="1" dirty="0" smtClean="0"/>
              <a:t>0.1)</a:t>
            </a:r>
            <a:endParaRPr lang="en-US" altLang="ko-KR" b="1" i="1" dirty="0"/>
          </a:p>
          <a:p>
            <a:endParaRPr lang="en-US" altLang="ko-KR" b="1" i="1" dirty="0"/>
          </a:p>
        </p:txBody>
      </p:sp>
      <p:cxnSp>
        <p:nvCxnSpPr>
          <p:cNvPr id="5" name="직선 화살표 연결선 4"/>
          <p:cNvCxnSpPr/>
          <p:nvPr/>
        </p:nvCxnSpPr>
        <p:spPr>
          <a:xfrm flipV="1">
            <a:off x="2115525" y="3285438"/>
            <a:ext cx="0" cy="2575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직선 화살표 연결선 6"/>
          <p:cNvCxnSpPr/>
          <p:nvPr/>
        </p:nvCxnSpPr>
        <p:spPr>
          <a:xfrm flipV="1">
            <a:off x="2115525" y="5872884"/>
            <a:ext cx="452673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V="1">
            <a:off x="2115525" y="3896726"/>
            <a:ext cx="1702053" cy="19761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 flipH="1">
            <a:off x="1793198" y="3651412"/>
            <a:ext cx="536441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 flipV="1">
            <a:off x="3816253" y="4835603"/>
            <a:ext cx="657828" cy="7637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 flipV="1">
            <a:off x="4474081" y="4836392"/>
            <a:ext cx="0" cy="5736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>
          <a:xfrm flipV="1">
            <a:off x="4474080" y="4646268"/>
            <a:ext cx="657828" cy="7637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직선 연결선 55"/>
          <p:cNvCxnSpPr/>
          <p:nvPr/>
        </p:nvCxnSpPr>
        <p:spPr>
          <a:xfrm flipV="1">
            <a:off x="5131908" y="4652434"/>
            <a:ext cx="0" cy="5736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직선 연결선 58"/>
          <p:cNvCxnSpPr/>
          <p:nvPr/>
        </p:nvCxnSpPr>
        <p:spPr>
          <a:xfrm flipV="1">
            <a:off x="5131906" y="4463099"/>
            <a:ext cx="657828" cy="7637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직선 연결선 59"/>
          <p:cNvCxnSpPr/>
          <p:nvPr/>
        </p:nvCxnSpPr>
        <p:spPr>
          <a:xfrm flipV="1">
            <a:off x="5789734" y="4463099"/>
            <a:ext cx="0" cy="7543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직선 연결선 60"/>
          <p:cNvCxnSpPr/>
          <p:nvPr/>
        </p:nvCxnSpPr>
        <p:spPr>
          <a:xfrm flipV="1">
            <a:off x="5789732" y="4462310"/>
            <a:ext cx="657828" cy="7637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직선 연결선 62"/>
          <p:cNvCxnSpPr/>
          <p:nvPr/>
        </p:nvCxnSpPr>
        <p:spPr>
          <a:xfrm flipV="1">
            <a:off x="6447560" y="4467000"/>
            <a:ext cx="0" cy="5611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직선 연결선 80"/>
          <p:cNvCxnSpPr/>
          <p:nvPr/>
        </p:nvCxnSpPr>
        <p:spPr>
          <a:xfrm flipH="1">
            <a:off x="3696351" y="6201170"/>
            <a:ext cx="102999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직선 연결선 87"/>
          <p:cNvCxnSpPr/>
          <p:nvPr/>
        </p:nvCxnSpPr>
        <p:spPr>
          <a:xfrm flipH="1">
            <a:off x="3526996" y="3896726"/>
            <a:ext cx="54635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3821418" y="4216692"/>
            <a:ext cx="1243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>
                <a:solidFill>
                  <a:schemeClr val="accent4"/>
                </a:solidFill>
              </a:rPr>
              <a:t>Re-estimated </a:t>
            </a:r>
          </a:p>
          <a:p>
            <a:r>
              <a:rPr lang="en-US" altLang="ko-KR" sz="1200" b="1" i="1" dirty="0" smtClean="0">
                <a:solidFill>
                  <a:schemeClr val="accent4"/>
                </a:solidFill>
              </a:rPr>
              <a:t>target bits(</a:t>
            </a:r>
            <a:r>
              <a:rPr lang="en-US" altLang="ko-KR" sz="1200" b="1" i="1" dirty="0" err="1" smtClean="0">
                <a:solidFill>
                  <a:schemeClr val="accent4"/>
                </a:solidFill>
              </a:rPr>
              <a:t>tb</a:t>
            </a:r>
            <a:r>
              <a:rPr lang="en-US" altLang="ko-KR" sz="1200" b="1" i="1" baseline="-25000" dirty="0" err="1" smtClean="0">
                <a:solidFill>
                  <a:schemeClr val="accent4"/>
                </a:solidFill>
              </a:rPr>
              <a:t>i</a:t>
            </a:r>
            <a:r>
              <a:rPr lang="en-US" altLang="ko-KR" sz="1200" b="1" i="1" dirty="0" smtClean="0">
                <a:solidFill>
                  <a:schemeClr val="accent4"/>
                </a:solidFill>
              </a:rPr>
              <a:t>)</a:t>
            </a:r>
            <a:endParaRPr lang="ko-KR" altLang="en-US" sz="1200" b="1" i="1">
              <a:solidFill>
                <a:schemeClr val="accent4"/>
              </a:solidFill>
            </a:endParaRPr>
          </a:p>
        </p:txBody>
      </p:sp>
      <p:cxnSp>
        <p:nvCxnSpPr>
          <p:cNvPr id="93" name="직선 화살표 연결선 92"/>
          <p:cNvCxnSpPr/>
          <p:nvPr/>
        </p:nvCxnSpPr>
        <p:spPr>
          <a:xfrm flipV="1">
            <a:off x="3696351" y="3892824"/>
            <a:ext cx="0" cy="19800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2175749" y="4705694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>
                <a:solidFill>
                  <a:schemeClr val="accent2"/>
                </a:solidFill>
              </a:rPr>
              <a:t>Buffer fullness (F</a:t>
            </a:r>
            <a:r>
              <a:rPr lang="en-US" altLang="ko-KR" sz="1200" b="1" i="1" baseline="-25000" dirty="0" smtClean="0">
                <a:solidFill>
                  <a:schemeClr val="accent2"/>
                </a:solidFill>
              </a:rPr>
              <a:t>i</a:t>
            </a:r>
            <a:r>
              <a:rPr lang="en-US" altLang="ko-KR" sz="1200" b="1" i="1" dirty="0" smtClean="0">
                <a:solidFill>
                  <a:schemeClr val="accent2"/>
                </a:solidFill>
              </a:rPr>
              <a:t>)</a:t>
            </a:r>
            <a:endParaRPr lang="ko-KR" altLang="en-US" sz="1200" b="1" i="1">
              <a:solidFill>
                <a:schemeClr val="accent2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128978" y="5872095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/>
              <a:t>time</a:t>
            </a:r>
            <a:endParaRPr lang="ko-KR" altLang="en-US" sz="1200" b="1" i="1"/>
          </a:p>
        </p:txBody>
      </p:sp>
      <p:sp>
        <p:nvSpPr>
          <p:cNvPr id="98" name="TextBox 97"/>
          <p:cNvSpPr txBox="1"/>
          <p:nvPr/>
        </p:nvSpPr>
        <p:spPr>
          <a:xfrm>
            <a:off x="1661490" y="3288833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/>
              <a:t>bits</a:t>
            </a:r>
            <a:endParaRPr lang="ko-KR" altLang="en-US" sz="1200" b="1" i="1"/>
          </a:p>
        </p:txBody>
      </p:sp>
      <p:cxnSp>
        <p:nvCxnSpPr>
          <p:cNvPr id="39" name="직선 연결선 38"/>
          <p:cNvCxnSpPr/>
          <p:nvPr/>
        </p:nvCxnSpPr>
        <p:spPr>
          <a:xfrm flipV="1">
            <a:off x="3817060" y="5425597"/>
            <a:ext cx="657828" cy="76376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 flipV="1">
            <a:off x="4474888" y="5426386"/>
            <a:ext cx="0" cy="57364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 flipV="1">
            <a:off x="4474887" y="5236262"/>
            <a:ext cx="657828" cy="76376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 flipV="1">
            <a:off x="5132715" y="5242428"/>
            <a:ext cx="0" cy="57364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직선 연결선 43"/>
          <p:cNvCxnSpPr/>
          <p:nvPr/>
        </p:nvCxnSpPr>
        <p:spPr>
          <a:xfrm flipV="1">
            <a:off x="5132713" y="5053093"/>
            <a:ext cx="657828" cy="76376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직선 연결선 44"/>
          <p:cNvCxnSpPr/>
          <p:nvPr/>
        </p:nvCxnSpPr>
        <p:spPr>
          <a:xfrm flipV="1">
            <a:off x="5790541" y="5053093"/>
            <a:ext cx="0" cy="7543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직선 연결선 45"/>
          <p:cNvCxnSpPr/>
          <p:nvPr/>
        </p:nvCxnSpPr>
        <p:spPr>
          <a:xfrm flipV="1">
            <a:off x="5790539" y="5052304"/>
            <a:ext cx="657828" cy="76376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 flipV="1">
            <a:off x="6448367" y="5056994"/>
            <a:ext cx="0" cy="56115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직선 화살표 연결선 49"/>
          <p:cNvCxnSpPr/>
          <p:nvPr/>
        </p:nvCxnSpPr>
        <p:spPr>
          <a:xfrm flipV="1">
            <a:off x="3816253" y="5867023"/>
            <a:ext cx="0" cy="3341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562518" y="5949814"/>
            <a:ext cx="1274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>
                <a:solidFill>
                  <a:schemeClr val="accent6"/>
                </a:solidFill>
              </a:rPr>
              <a:t>Underflow bits</a:t>
            </a:r>
            <a:endParaRPr lang="ko-KR" altLang="en-US" sz="1200" b="1" i="1">
              <a:solidFill>
                <a:schemeClr val="accent6"/>
              </a:solidFill>
            </a:endParaRPr>
          </a:p>
        </p:txBody>
      </p:sp>
      <p:cxnSp>
        <p:nvCxnSpPr>
          <p:cNvPr id="57" name="직선 연결선 56"/>
          <p:cNvCxnSpPr/>
          <p:nvPr/>
        </p:nvCxnSpPr>
        <p:spPr>
          <a:xfrm flipH="1">
            <a:off x="1928957" y="5608014"/>
            <a:ext cx="4994071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887809" y="5354407"/>
            <a:ext cx="1528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>
                <a:solidFill>
                  <a:schemeClr val="accent5"/>
                </a:solidFill>
              </a:rPr>
              <a:t>Lower bound </a:t>
            </a:r>
          </a:p>
          <a:p>
            <a:r>
              <a:rPr lang="en-US" altLang="ko-KR" sz="1200" b="1" i="1" dirty="0" smtClean="0">
                <a:solidFill>
                  <a:schemeClr val="accent5"/>
                </a:solidFill>
              </a:rPr>
              <a:t>of CPB fullness (L)</a:t>
            </a:r>
          </a:p>
        </p:txBody>
      </p:sp>
      <p:cxnSp>
        <p:nvCxnSpPr>
          <p:cNvPr id="66" name="직선 연결선 65"/>
          <p:cNvCxnSpPr/>
          <p:nvPr/>
        </p:nvCxnSpPr>
        <p:spPr>
          <a:xfrm flipV="1">
            <a:off x="3816253" y="3903876"/>
            <a:ext cx="0" cy="228548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직선 화살표 연결선 89"/>
          <p:cNvCxnSpPr/>
          <p:nvPr/>
        </p:nvCxnSpPr>
        <p:spPr>
          <a:xfrm flipV="1">
            <a:off x="3816253" y="3892824"/>
            <a:ext cx="0" cy="17065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38631" y="3508518"/>
            <a:ext cx="1050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i="1" dirty="0" smtClean="0">
                <a:solidFill>
                  <a:schemeClr val="accent1"/>
                </a:solidFill>
              </a:rPr>
              <a:t>CPB size (S)</a:t>
            </a:r>
            <a:endParaRPr lang="ko-KR" altLang="en-US" sz="1200" b="1" i="1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136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Performance evaluation</a:t>
            </a:r>
            <a:endParaRPr lang="ko-KR" altLang="en-US"/>
          </a:p>
        </p:txBody>
      </p:sp>
      <p:pic>
        <p:nvPicPr>
          <p:cNvPr id="309" name="그림 30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186" y="1219565"/>
            <a:ext cx="7297217" cy="2447560"/>
          </a:xfrm>
          <a:prstGeom prst="rect">
            <a:avLst/>
          </a:prstGeom>
        </p:spPr>
      </p:pic>
      <p:pic>
        <p:nvPicPr>
          <p:cNvPr id="310" name="그림 30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186" y="3914775"/>
            <a:ext cx="7286368" cy="2453314"/>
          </a:xfrm>
          <a:prstGeom prst="rect">
            <a:avLst/>
          </a:prstGeom>
        </p:spPr>
      </p:pic>
      <p:sp>
        <p:nvSpPr>
          <p:cNvPr id="312" name="TextBox 311"/>
          <p:cNvSpPr txBox="1"/>
          <p:nvPr/>
        </p:nvSpPr>
        <p:spPr>
          <a:xfrm>
            <a:off x="719292" y="3568035"/>
            <a:ext cx="7684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CPB fullness with respect to time index without target bits saturation (B=0.5R, F=0.9B)</a:t>
            </a:r>
            <a:endParaRPr lang="ko-KR" altLang="en-US" sz="1400" b="1"/>
          </a:p>
        </p:txBody>
      </p:sp>
      <p:sp>
        <p:nvSpPr>
          <p:cNvPr id="313" name="TextBox 312"/>
          <p:cNvSpPr txBox="1"/>
          <p:nvPr/>
        </p:nvSpPr>
        <p:spPr>
          <a:xfrm>
            <a:off x="863562" y="6250867"/>
            <a:ext cx="7395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CPB fullness with respect to time index with target bits saturation (B=0.5R, F=0.9B)</a:t>
            </a:r>
            <a:endParaRPr lang="ko-KR" altLang="en-US" sz="1400" b="1"/>
          </a:p>
        </p:txBody>
      </p:sp>
    </p:spTree>
    <p:extLst>
      <p:ext uri="{BB962C8B-B14F-4D97-AF65-F5344CB8AC3E}">
        <p14:creationId xmlns:p14="http://schemas.microsoft.com/office/powerpoint/2010/main" val="785938092"/>
      </p:ext>
    </p:extLst>
  </p:cSld>
  <p:clrMapOvr>
    <a:masterClrMapping/>
  </p:clrMapOvr>
</p:sld>
</file>

<file path=ppt/theme/theme1.xml><?xml version="1.0" encoding="utf-8"?>
<a:theme xmlns:a="http://schemas.openxmlformats.org/drawingml/2006/main" name="IPS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PSL" id="{A3C056CE-D8C3-41AA-BF29-E42DCBD99829}" vid="{862685F5-E74D-45FF-9C36-43D99A52DF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IPSL</Template>
  <TotalTime>10889</TotalTime>
  <Words>685</Words>
  <Application>Microsoft Macintosh PowerPoint</Application>
  <PresentationFormat>On-screen Show (4:3)</PresentationFormat>
  <Paragraphs>126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Wingdings</vt:lpstr>
      <vt:lpstr>맑은 고딕</vt:lpstr>
      <vt:lpstr>IPSL</vt:lpstr>
      <vt:lpstr>[JCTVC-U0132] Target bits saturation to avoid CPB overflow and underflow under the constraint of HRD</vt:lpstr>
      <vt:lpstr>Introduction</vt:lpstr>
      <vt:lpstr>Additional parameters for CPB in RC</vt:lpstr>
      <vt:lpstr>Example of CPB overflow</vt:lpstr>
      <vt:lpstr>Example of CPB underflow</vt:lpstr>
      <vt:lpstr>Proposed target bits saturation method</vt:lpstr>
      <vt:lpstr>Proposed preventing CPB overflow</vt:lpstr>
      <vt:lpstr>Proposed preventing CPB underflow</vt:lpstr>
      <vt:lpstr>Performance evaluation</vt:lpstr>
      <vt:lpstr>Performance evaluation</vt:lpstr>
      <vt:lpstr>Performance evaluation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Rate control algorithm with consideration of coded picture buffer</dc:title>
  <dc:creator>Yongjo Ahn</dc:creator>
  <cp:lastModifiedBy>Yongjo Ahn</cp:lastModifiedBy>
  <cp:revision>55</cp:revision>
  <dcterms:created xsi:type="dcterms:W3CDTF">2015-06-09T05:20:15Z</dcterms:created>
  <dcterms:modified xsi:type="dcterms:W3CDTF">2015-06-20T06:15:39Z</dcterms:modified>
</cp:coreProperties>
</file>