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</p:sldMasterIdLst>
  <p:notesMasterIdLst>
    <p:notesMasterId r:id="rId11"/>
  </p:notesMasterIdLst>
  <p:handoutMasterIdLst>
    <p:handoutMasterId r:id="rId12"/>
  </p:handoutMasterIdLst>
  <p:sldIdLst>
    <p:sldId id="259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797675" cy="9926638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00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56" d="100"/>
          <a:sy n="156" d="100"/>
        </p:scale>
        <p:origin x="194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271EF5-06F8-0D42-9678-AC1D08687620}" type="datetimeFigureOut">
              <a:rPr lang="de-DE"/>
              <a:pPr>
                <a:defRPr/>
              </a:pPr>
              <a:t>17.06.2015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31D5A6-0087-054B-8B02-0B1CAF4F66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5256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B7FA208-F1F6-3F4B-8452-8CCE02964DC3}" type="datetimeFigureOut">
              <a:rPr lang="de-DE"/>
              <a:pPr>
                <a:defRPr/>
              </a:pPr>
              <a:t>17.06.2015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826F27-60FB-434F-AF5A-15A21D32DFF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0000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 userDrawn="1"/>
        </p:nvSpPr>
        <p:spPr bwMode="auto">
          <a:xfrm>
            <a:off x="914400" y="5334000"/>
            <a:ext cx="522763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500" smtClean="0">
                <a:solidFill>
                  <a:srgbClr val="00509B"/>
                </a:solidFill>
                <a:latin typeface="Arial" charset="0"/>
                <a:cs typeface="msgothic" charset="0"/>
              </a:rPr>
              <a:t>Institut für Informationsverarbeitung</a:t>
            </a:r>
          </a:p>
          <a:p>
            <a:pPr>
              <a:defRPr/>
            </a:pPr>
            <a:endParaRPr lang="de-DE" sz="2500" smtClean="0">
              <a:solidFill>
                <a:srgbClr val="00509B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6477000" cy="14700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09B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14400" y="3352800"/>
            <a:ext cx="6400800" cy="685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500" baseline="0">
                <a:solidFill>
                  <a:srgbClr val="00509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914400" y="4419600"/>
            <a:ext cx="6400800" cy="533400"/>
          </a:xfrm>
          <a:prstGeom prst="rect">
            <a:avLst/>
          </a:prstGeom>
        </p:spPr>
        <p:txBody>
          <a:bodyPr vert="horz"/>
          <a:lstStyle>
            <a:lvl1pPr>
              <a:buNone/>
              <a:defRPr sz="2500" baseline="0">
                <a:solidFill>
                  <a:srgbClr val="00509B"/>
                </a:solidFill>
              </a:defRPr>
            </a:lvl1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6218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495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cs typeface="Arial"/>
              </a:defRPr>
            </a:lvl1pPr>
            <a:lvl2pPr>
              <a:defRPr>
                <a:solidFill>
                  <a:schemeClr val="tx1"/>
                </a:solidFill>
                <a:latin typeface="+mn-lt"/>
                <a:cs typeface="Arial"/>
              </a:defRPr>
            </a:lvl2pPr>
            <a:lvl3pPr>
              <a:defRPr>
                <a:solidFill>
                  <a:schemeClr val="tx1"/>
                </a:solidFill>
                <a:latin typeface="+mn-lt"/>
                <a:cs typeface="Arial"/>
              </a:defRPr>
            </a:lvl3pPr>
            <a:lvl4pPr>
              <a:defRPr>
                <a:solidFill>
                  <a:schemeClr val="tx1"/>
                </a:solidFill>
                <a:latin typeface="+mn-lt"/>
                <a:cs typeface="Arial"/>
              </a:defRPr>
            </a:lvl4pPr>
            <a:lvl5pPr>
              <a:defRPr>
                <a:solidFill>
                  <a:schemeClr val="tx1"/>
                </a:solidFill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457200"/>
          </a:xfrm>
          <a:prstGeom prst="rect">
            <a:avLst/>
          </a:prstGeom>
        </p:spPr>
        <p:txBody>
          <a:bodyPr vert="horz"/>
          <a:lstStyle>
            <a:lvl1pPr>
              <a:defRPr sz="2400" b="1">
                <a:solidFill>
                  <a:srgbClr val="FFFFFF"/>
                </a:solidFill>
                <a:latin typeface="+mj-lt"/>
                <a:cs typeface="Arial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8305800" y="63817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7B4D8B03-A539-F44B-82D5-AC60743434B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331913" y="6324600"/>
            <a:ext cx="2376487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de-DE"/>
              <a:t>Dipl.-Ing. Thorsten Laude</a:t>
            </a:r>
          </a:p>
          <a:p>
            <a:pPr>
              <a:defRPr/>
            </a:pPr>
            <a:r>
              <a:rPr lang="de-DE"/>
              <a:t>laude@tnt.uni-hannover.de</a:t>
            </a:r>
          </a:p>
        </p:txBody>
      </p:sp>
    </p:spTree>
    <p:extLst>
      <p:ext uri="{BB962C8B-B14F-4D97-AF65-F5344CB8AC3E}">
        <p14:creationId xmlns:p14="http://schemas.microsoft.com/office/powerpoint/2010/main" val="244305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33400" y="838200"/>
            <a:ext cx="8153400" cy="5426075"/>
          </a:xfrm>
          <a:prstGeom prst="rect">
            <a:avLst/>
          </a:prstGeom>
        </p:spPr>
        <p:txBody>
          <a:bodyPr vert="horz"/>
          <a:lstStyle/>
          <a:p>
            <a:pPr lvl="0"/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381000"/>
          </a:xfrm>
          <a:prstGeom prst="rect">
            <a:avLst/>
          </a:prstGeom>
        </p:spPr>
        <p:txBody>
          <a:bodyPr vert="horz"/>
          <a:lstStyle>
            <a:lvl1pPr>
              <a:defRPr sz="24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983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25" y="38100"/>
            <a:ext cx="2073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1027" name="Gerade Verbindung 10"/>
          <p:cNvCxnSpPr>
            <a:cxnSpLocks noChangeShapeType="1"/>
          </p:cNvCxnSpPr>
          <p:nvPr userDrawn="1"/>
        </p:nvCxnSpPr>
        <p:spPr bwMode="auto">
          <a:xfrm rot="5400000">
            <a:off x="-2742406" y="3429794"/>
            <a:ext cx="6858000" cy="1588"/>
          </a:xfrm>
          <a:prstGeom prst="line">
            <a:avLst/>
          </a:prstGeom>
          <a:noFill/>
          <a:ln w="28575">
            <a:solidFill>
              <a:srgbClr val="00509B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028" name="Bild 11" descr="TNT_darkv4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6534150" y="3638550"/>
            <a:ext cx="3225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7"/>
          <p:cNvSpPr>
            <a:spLocks noChangeArrowheads="1"/>
          </p:cNvSpPr>
          <p:nvPr userDrawn="1"/>
        </p:nvSpPr>
        <p:spPr bwMode="auto">
          <a:xfrm>
            <a:off x="0" y="6275388"/>
            <a:ext cx="9144000" cy="609600"/>
          </a:xfrm>
          <a:prstGeom prst="rect">
            <a:avLst/>
          </a:prstGeom>
          <a:solidFill>
            <a:srgbClr val="030F4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7675" eaLnBrk="0" hangingPunct="0"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40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3075" name="Rechteck 6"/>
          <p:cNvSpPr>
            <a:spLocks noChangeArrowheads="1"/>
          </p:cNvSpPr>
          <p:nvPr userDrawn="1"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rgbClr val="030F4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7675" eaLnBrk="0" hangingPunct="0"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400">
              <a:solidFill>
                <a:schemeClr val="bg1"/>
              </a:solidFill>
              <a:latin typeface="Times New Roman" charset="0"/>
            </a:endParaRPr>
          </a:p>
        </p:txBody>
      </p:sp>
      <p:pic>
        <p:nvPicPr>
          <p:cNvPr id="3076" name="Bild 8" descr="TNT_lightv4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24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ctr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400" b="1" kern="120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hteck 6"/>
          <p:cNvSpPr>
            <a:spLocks noChangeArrowheads="1"/>
          </p:cNvSpPr>
          <p:nvPr userDrawn="1"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rgbClr val="030F4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7675" eaLnBrk="0" hangingPunct="0"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400">
              <a:solidFill>
                <a:schemeClr val="bg1"/>
              </a:solidFill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el 1"/>
          <p:cNvSpPr>
            <a:spLocks noGrp="1"/>
          </p:cNvSpPr>
          <p:nvPr>
            <p:ph type="ctrTitle"/>
          </p:nvPr>
        </p:nvSpPr>
        <p:spPr bwMode="auto">
          <a:xfrm>
            <a:off x="914400" y="1371600"/>
            <a:ext cx="6477000" cy="14700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sz="2800" dirty="0" smtClean="0">
                <a:latin typeface="Calibri" charset="0"/>
              </a:rPr>
              <a:t>JCTVC-U0119: </a:t>
            </a:r>
            <a:r>
              <a:rPr lang="en-CA" sz="2800" dirty="0" smtClean="0">
                <a:latin typeface="Calibri" charset="0"/>
              </a:rPr>
              <a:t>On </a:t>
            </a:r>
            <a:r>
              <a:rPr lang="en-CA" sz="2800" dirty="0">
                <a:latin typeface="Calibri" charset="0"/>
              </a:rPr>
              <a:t>slice segment freeze signalling for screen content coding</a:t>
            </a:r>
            <a:endParaRPr lang="de-DE" sz="2800" dirty="0">
              <a:latin typeface="Calibri" charset="0"/>
            </a:endParaRPr>
          </a:p>
        </p:txBody>
      </p:sp>
      <p:sp>
        <p:nvSpPr>
          <p:cNvPr id="8194" name="Untertitel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dirty="0" smtClean="0">
                <a:latin typeface="Calibri" charset="0"/>
              </a:rPr>
              <a:t>Thorsten Laude</a:t>
            </a:r>
            <a:endParaRPr lang="de-DE" dirty="0">
              <a:latin typeface="Calibri" charset="0"/>
            </a:endParaRPr>
          </a:p>
        </p:txBody>
      </p:sp>
      <p:sp>
        <p:nvSpPr>
          <p:cNvPr id="8195" name="Inhaltsplatzhalter 3"/>
          <p:cNvSpPr>
            <a:spLocks noGrp="1"/>
          </p:cNvSpPr>
          <p:nvPr>
            <p:ph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High level syntax for freezing slice segments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 smtClean="0"/>
              <a:t>Goal: low complexity and efficient coding of static SC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 smtClean="0"/>
              <a:t>SC often static for several seconds/minutes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 smtClean="0"/>
              <a:t>Example: 1500 static pictures per minute (25 fps)</a:t>
            </a:r>
          </a:p>
          <a:p>
            <a:pPr marL="0" indent="0" algn="l"/>
            <a:endParaRPr lang="en-US" dirty="0"/>
          </a:p>
          <a:p>
            <a:pPr marL="0" indent="0" algn="l"/>
            <a:r>
              <a:rPr lang="en-US" dirty="0" smtClean="0"/>
              <a:t>Avoid unnecessary computation for encoder and decoder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 smtClean="0"/>
              <a:t>Low delay constraints: Analysis of future pictures not desired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 smtClean="0"/>
              <a:t>Proposal: Analysis of already coded pictures and freeze slice segments which have been static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4D8B03-A539-F44B-82D5-AC60743434BD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Thorsten Laude</a:t>
            </a:r>
          </a:p>
          <a:p>
            <a:pPr>
              <a:defRPr/>
            </a:pPr>
            <a:r>
              <a:rPr lang="de-DE" dirty="0" smtClean="0"/>
              <a:t>laude@tnt.uni-hannover.de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6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dirty="0" smtClean="0"/>
              <a:t>Slice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freeze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/>
              <a:t>Signal </a:t>
            </a:r>
            <a:r>
              <a:rPr lang="de-DE" dirty="0" err="1" smtClean="0"/>
              <a:t>for</a:t>
            </a:r>
            <a:r>
              <a:rPr lang="de-DE" dirty="0" smtClean="0"/>
              <a:t> a slice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frozen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subsequent </a:t>
            </a:r>
            <a:r>
              <a:rPr lang="de-DE" dirty="0" err="1" smtClean="0"/>
              <a:t>picture</a:t>
            </a:r>
            <a:r>
              <a:rPr lang="de-DE" dirty="0" smtClean="0"/>
              <a:t>(s)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/>
              <a:t>Copy</a:t>
            </a:r>
            <a:r>
              <a:rPr lang="de-DE" dirty="0" smtClean="0"/>
              <a:t> </a:t>
            </a:r>
            <a:r>
              <a:rPr lang="de-DE" dirty="0" err="1" smtClean="0"/>
              <a:t>samples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frozen</a:t>
            </a:r>
            <a:r>
              <a:rPr lang="de-DE" dirty="0" smtClean="0"/>
              <a:t> slice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subsequent </a:t>
            </a:r>
            <a:r>
              <a:rPr lang="de-DE" dirty="0" err="1" smtClean="0"/>
              <a:t>pictures</a:t>
            </a:r>
            <a:endParaRPr lang="de-DE" dirty="0" smtClean="0"/>
          </a:p>
          <a:p>
            <a:pPr algn="l"/>
            <a:endParaRPr lang="en-US" dirty="0" smtClean="0"/>
          </a:p>
          <a:p>
            <a:pPr algn="l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4D8B03-A539-F44B-82D5-AC60743434BD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Thorsten Laude</a:t>
            </a:r>
          </a:p>
          <a:p>
            <a:pPr>
              <a:defRPr/>
            </a:pPr>
            <a:r>
              <a:rPr lang="de-DE" dirty="0" smtClean="0"/>
              <a:t>laude@tnt.uni-hannover.de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0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dirty="0" smtClean="0"/>
              <a:t>Slice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header</a:t>
            </a:r>
            <a:r>
              <a:rPr lang="de-DE" dirty="0" smtClean="0"/>
              <a:t> </a:t>
            </a:r>
            <a:r>
              <a:rPr lang="de-DE" dirty="0" err="1" smtClean="0"/>
              <a:t>syntax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/>
              <a:t>Binary </a:t>
            </a:r>
            <a:r>
              <a:rPr lang="de-DE" dirty="0" err="1" smtClean="0"/>
              <a:t>flag</a:t>
            </a:r>
            <a:r>
              <a:rPr lang="de-DE" dirty="0"/>
              <a:t> </a:t>
            </a:r>
            <a:r>
              <a:rPr lang="de-DE" i="1" dirty="0" err="1"/>
              <a:t>slice_freeze_mode_flag</a:t>
            </a:r>
            <a:endParaRPr lang="en-CA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4D8B03-A539-F44B-82D5-AC60743434BD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Thorsten Laude</a:t>
            </a:r>
          </a:p>
          <a:p>
            <a:pPr>
              <a:defRPr/>
            </a:pPr>
            <a:r>
              <a:rPr lang="de-DE" dirty="0" smtClean="0"/>
              <a:t>laude@tnt.uni-hannover.de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873" y="4033614"/>
            <a:ext cx="9253745" cy="177165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911424"/>
              </p:ext>
            </p:extLst>
          </p:nvPr>
        </p:nvGraphicFramePr>
        <p:xfrm>
          <a:off x="1690688" y="2373197"/>
          <a:ext cx="5762625" cy="1304610"/>
        </p:xfrm>
        <a:graphic>
          <a:graphicData uri="http://schemas.openxmlformats.org/drawingml/2006/table">
            <a:tbl>
              <a:tblPr/>
              <a:tblGrid>
                <a:gridCol w="4666281"/>
                <a:gridCol w="1096344"/>
              </a:tblGrid>
              <a:tr h="0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slice_segment_header</a:t>
                      </a:r>
                      <a:r>
                        <a:rPr lang="en-GB" sz="1600" dirty="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 ) {</a:t>
                      </a:r>
                      <a:endParaRPr lang="en-CA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Descriptor</a:t>
                      </a:r>
                      <a:endParaRPr lang="en-CA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[…]</a:t>
                      </a:r>
                      <a:endParaRPr lang="en-CA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CA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slice_freeze_mode_flag</a:t>
                      </a:r>
                      <a:endParaRPr lang="en-CA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u(1)</a:t>
                      </a:r>
                      <a:endParaRPr lang="en-CA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byte_alignment( )</a:t>
                      </a:r>
                      <a:endParaRPr lang="en-CA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CA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}</a:t>
                      </a:r>
                      <a:endParaRPr lang="en-CA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CA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H="1">
            <a:off x="1547664" y="3140968"/>
            <a:ext cx="360040" cy="11521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661060" y="3140968"/>
            <a:ext cx="318652" cy="1440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763688" y="3140968"/>
            <a:ext cx="277688" cy="16561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708400" y="3140968"/>
            <a:ext cx="1439664" cy="1944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25552" y="3140968"/>
            <a:ext cx="1522512" cy="2232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7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dirty="0" smtClean="0"/>
              <a:t>Termination </a:t>
            </a:r>
            <a:r>
              <a:rPr lang="de-DE" dirty="0" err="1" smtClean="0"/>
              <a:t>of</a:t>
            </a:r>
            <a:r>
              <a:rPr lang="de-DE" dirty="0" smtClean="0"/>
              <a:t> slice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freeze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pictures</a:t>
            </a:r>
            <a:r>
              <a:rPr lang="de-DE" dirty="0" smtClean="0"/>
              <a:t> (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delay</a:t>
            </a:r>
            <a:r>
              <a:rPr lang="de-DE" dirty="0" smtClean="0"/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/>
              <a:t>End </a:t>
            </a:r>
            <a:r>
              <a:rPr lang="de-DE" dirty="0" err="1" smtClean="0"/>
              <a:t>freeze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slice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coded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location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4D8B03-A539-F44B-82D5-AC60743434BD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Thorsten Laude</a:t>
            </a:r>
          </a:p>
          <a:p>
            <a:pPr>
              <a:defRPr/>
            </a:pPr>
            <a:r>
              <a:rPr lang="de-DE" dirty="0" smtClean="0"/>
              <a:t>laude@tnt.uni-hannover.de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873" y="4033614"/>
            <a:ext cx="9253745" cy="17716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88024" y="4033614"/>
            <a:ext cx="2016224" cy="40349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4788024" y="4589512"/>
            <a:ext cx="2016224" cy="40349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-30270" y="3519266"/>
            <a:ext cx="2016224" cy="145608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365751" y="3501008"/>
            <a:ext cx="132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srgbClr val="FF0000"/>
                </a:solidFill>
              </a:rPr>
              <a:t>Frozen</a:t>
            </a:r>
            <a:r>
              <a:rPr lang="de-DE" dirty="0" smtClean="0">
                <a:solidFill>
                  <a:srgbClr val="FF0000"/>
                </a:solidFill>
              </a:rPr>
              <a:t> slice </a:t>
            </a:r>
            <a:r>
              <a:rPr lang="de-DE" dirty="0" err="1" smtClean="0">
                <a:solidFill>
                  <a:srgbClr val="FF0000"/>
                </a:solidFill>
              </a:rPr>
              <a:t>segments</a:t>
            </a:r>
            <a:endParaRPr lang="en-CA" dirty="0">
              <a:solidFill>
                <a:srgbClr val="FF0000"/>
              </a:solidFill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16200000" flipH="1">
            <a:off x="4403302" y="2445570"/>
            <a:ext cx="1561532" cy="151216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47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/>
            <a:r>
              <a:rPr lang="de-DE" dirty="0" err="1" smtClean="0"/>
              <a:t>Constraints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respect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partitioning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subsequent </a:t>
            </a:r>
            <a:r>
              <a:rPr lang="de-DE" dirty="0" err="1" smtClean="0"/>
              <a:t>pictures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/>
              <a:t>No</a:t>
            </a:r>
            <a:r>
              <a:rPr lang="de-DE" dirty="0" smtClean="0"/>
              <a:t> partial </a:t>
            </a:r>
            <a:r>
              <a:rPr lang="de-DE" dirty="0" err="1" smtClean="0"/>
              <a:t>overlap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/>
              <a:t>locations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frozen</a:t>
            </a:r>
            <a:r>
              <a:rPr lang="de-DE" dirty="0" smtClean="0"/>
              <a:t> </a:t>
            </a:r>
            <a:r>
              <a:rPr lang="de-DE" dirty="0" smtClean="0"/>
              <a:t>slice </a:t>
            </a:r>
            <a:r>
              <a:rPr lang="de-DE" dirty="0" err="1" smtClean="0"/>
              <a:t>segments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coverage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4D8B03-A539-F44B-82D5-AC60743434BD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Thorsten Laude</a:t>
            </a:r>
          </a:p>
          <a:p>
            <a:pPr>
              <a:defRPr/>
            </a:pPr>
            <a:r>
              <a:rPr lang="de-DE" dirty="0" smtClean="0"/>
              <a:t>laude@tnt.uni-hannover.de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873" y="4033614"/>
            <a:ext cx="9253745" cy="177165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411760" y="4869160"/>
            <a:ext cx="2016224" cy="655281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982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dirty="0" err="1" smtClean="0"/>
              <a:t>Conclusions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/>
              <a:t>HLS </a:t>
            </a:r>
            <a:r>
              <a:rPr lang="de-DE" dirty="0" err="1" smtClean="0"/>
              <a:t>signalling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freeze</a:t>
            </a:r>
            <a:r>
              <a:rPr lang="de-DE" dirty="0" smtClean="0"/>
              <a:t> slice </a:t>
            </a:r>
            <a:r>
              <a:rPr lang="de-DE" dirty="0" err="1" smtClean="0"/>
              <a:t>segments</a:t>
            </a:r>
            <a:endParaRPr lang="de-DE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/>
              <a:t>Benefit</a:t>
            </a:r>
            <a:r>
              <a:rPr lang="de-DE" dirty="0" smtClean="0"/>
              <a:t>: </a:t>
            </a:r>
            <a:r>
              <a:rPr lang="de-DE" dirty="0" err="1" smtClean="0"/>
              <a:t>Frozen</a:t>
            </a:r>
            <a:r>
              <a:rPr lang="de-DE" dirty="0" smtClean="0"/>
              <a:t> slice </a:t>
            </a:r>
            <a:r>
              <a:rPr lang="de-DE" dirty="0" err="1" smtClean="0"/>
              <a:t>segments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unnecessary</a:t>
            </a:r>
            <a:r>
              <a:rPr lang="de-DE" dirty="0" smtClean="0"/>
              <a:t> </a:t>
            </a:r>
            <a:r>
              <a:rPr lang="de-DE" dirty="0" err="1" smtClean="0"/>
              <a:t>computation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encoders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decoders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4D8B03-A539-F44B-82D5-AC60743434BD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Thorsten Laude</a:t>
            </a:r>
          </a:p>
          <a:p>
            <a:pPr>
              <a:defRPr/>
            </a:pPr>
            <a:r>
              <a:rPr lang="de-DE" dirty="0" smtClean="0"/>
              <a:t>laude@tnt.uni-hannover.de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873" y="4033614"/>
            <a:ext cx="925374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99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NT Titelfol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NT Textfol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NT Fotofolie (ausfüllend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Malgun Gothic</vt:lpstr>
      <vt:lpstr>ＭＳ Ｐゴシック</vt:lpstr>
      <vt:lpstr>Arial</vt:lpstr>
      <vt:lpstr>Calibri</vt:lpstr>
      <vt:lpstr>msgothic</vt:lpstr>
      <vt:lpstr>Times New Roman</vt:lpstr>
      <vt:lpstr>TNT Titelfolie</vt:lpstr>
      <vt:lpstr>TNT Textfolie</vt:lpstr>
      <vt:lpstr>TNT Fotofolie (ausfüllend)</vt:lpstr>
      <vt:lpstr>JCTVC-U0119: On slice segment freeze signalling for screen content coding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Florian Baumann</dc:creator>
  <cp:lastModifiedBy>Thorsten Laude</cp:lastModifiedBy>
  <cp:revision>286</cp:revision>
  <cp:lastPrinted>2014-11-25T13:48:06Z</cp:lastPrinted>
  <dcterms:created xsi:type="dcterms:W3CDTF">2012-04-12T09:33:35Z</dcterms:created>
  <dcterms:modified xsi:type="dcterms:W3CDTF">2015-06-17T12:26:54Z</dcterms:modified>
</cp:coreProperties>
</file>