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  <p:sldMasterId id="2147483681" r:id="rId2"/>
    <p:sldMasterId id="2147483695" r:id="rId3"/>
    <p:sldMasterId id="2147483750" r:id="rId4"/>
    <p:sldMasterId id="2147483764" r:id="rId5"/>
    <p:sldMasterId id="2147483777" r:id="rId6"/>
    <p:sldMasterId id="2147483791" r:id="rId7"/>
    <p:sldMasterId id="2147483860" r:id="rId8"/>
    <p:sldMasterId id="2147483875" r:id="rId9"/>
    <p:sldMasterId id="2147483944" r:id="rId10"/>
    <p:sldMasterId id="2147483959" r:id="rId11"/>
    <p:sldMasterId id="2147483972" r:id="rId12"/>
    <p:sldMasterId id="2147483987" r:id="rId13"/>
  </p:sldMasterIdLst>
  <p:notesMasterIdLst>
    <p:notesMasterId r:id="rId20"/>
  </p:notesMasterIdLst>
  <p:handoutMasterIdLst>
    <p:handoutMasterId r:id="rId21"/>
  </p:handoutMasterIdLst>
  <p:sldIdLst>
    <p:sldId id="256" r:id="rId14"/>
    <p:sldId id="342" r:id="rId15"/>
    <p:sldId id="378" r:id="rId16"/>
    <p:sldId id="367" r:id="rId17"/>
    <p:sldId id="379" r:id="rId18"/>
    <p:sldId id="33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713" autoAdjust="0"/>
  </p:normalViewPr>
  <p:slideViewPr>
    <p:cSldViewPr snapToGrid="0" snapToObjects="1"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CTVC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zh-TW" sz="1600" b="1" kern="1200" spc="-15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019265" y="6274464"/>
            <a:ext cx="1760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JCTVC-U0091</a:t>
            </a:r>
            <a:endParaRPr lang="en-US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slideLayout" Target="../slideLayouts/slideLayout13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5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3223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CTO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  <p:sldLayoutId id="2147483679" r:id="rId13"/>
    <p:sldLayoutId id="2147483680" r:id="rId14"/>
    <p:sldLayoutId id="2147483676" r:id="rId15"/>
    <p:sldLayoutId id="2147483678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400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571325" y="3835403"/>
            <a:ext cx="5218981" cy="1058330"/>
          </a:xfrm>
        </p:spPr>
        <p:txBody>
          <a:bodyPr>
            <a:normAutofit/>
          </a:bodyPr>
          <a:lstStyle/>
          <a:p>
            <a:r>
              <a:rPr lang="en-US" dirty="0" smtClean="0"/>
              <a:t>Jing Ye, Shan Liu, </a:t>
            </a:r>
            <a:r>
              <a:rPr lang="en-US" dirty="0" smtClean="0"/>
              <a:t>and Shawmin </a:t>
            </a:r>
            <a:r>
              <a:rPr lang="en-US" dirty="0" smtClean="0"/>
              <a:t>Lei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hangingPunct="0"/>
            <a:r>
              <a:rPr lang="en-CA" dirty="0" smtClean="0"/>
              <a:t>JCTVC-U0091: On the mismatch of SCM4.0 and HEVC SCC working draft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08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en-US" altLang="zh-CN" dirty="0" smtClean="0"/>
              <a:t>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55594"/>
            <a:ext cx="8229600" cy="5023077"/>
          </a:xfrm>
        </p:spPr>
        <p:txBody>
          <a:bodyPr>
            <a:normAutofit fontScale="55000" lnSpcReduction="20000"/>
          </a:bodyPr>
          <a:lstStyle/>
          <a:p>
            <a:pPr hangingPunct="0"/>
            <a:r>
              <a:rPr lang="en-US" sz="3800" dirty="0" smtClean="0"/>
              <a:t>In the WD, </a:t>
            </a:r>
            <a:r>
              <a:rPr lang="en-US" sz="3800" dirty="0" err="1" smtClean="0"/>
              <a:t>maxPaletteRun</a:t>
            </a:r>
            <a:r>
              <a:rPr lang="en-US" sz="3800" dirty="0" smtClean="0"/>
              <a:t> is specified and highlighted as the following: </a:t>
            </a:r>
          </a:p>
          <a:p>
            <a:pPr hangingPunct="0"/>
            <a:endParaRPr lang="en-US" sz="3800" dirty="0" smtClean="0"/>
          </a:p>
          <a:p>
            <a:pPr hangingPunct="0"/>
            <a:endParaRPr lang="en-US" sz="3800" dirty="0" smtClean="0"/>
          </a:p>
          <a:p>
            <a:pPr hangingPunct="0"/>
            <a:endParaRPr lang="en-US" sz="3800" dirty="0" smtClean="0"/>
          </a:p>
          <a:p>
            <a:pPr hangingPunct="0"/>
            <a:endParaRPr lang="en-US" sz="3800" dirty="0" smtClean="0"/>
          </a:p>
          <a:p>
            <a:pPr hangingPunct="0"/>
            <a:endParaRPr lang="en-US" sz="3800" dirty="0" smtClean="0"/>
          </a:p>
          <a:p>
            <a:pPr hangingPunct="0"/>
            <a:endParaRPr lang="en-US" sz="3800" dirty="0" smtClean="0"/>
          </a:p>
          <a:p>
            <a:pPr hangingPunct="0"/>
            <a:endParaRPr lang="en-US" sz="3800" dirty="0" smtClean="0"/>
          </a:p>
          <a:p>
            <a:pPr hangingPunct="0">
              <a:buNone/>
            </a:pPr>
            <a:endParaRPr lang="en-US" sz="3800" dirty="0" smtClean="0"/>
          </a:p>
          <a:p>
            <a:pPr hangingPunct="0"/>
            <a:r>
              <a:rPr lang="en-US" sz="3800" dirty="0" smtClean="0"/>
              <a:t>However, in SCM4.0, the actual </a:t>
            </a:r>
            <a:r>
              <a:rPr lang="en-US" sz="3800" dirty="0" err="1" smtClean="0"/>
              <a:t>maxPaletteRun</a:t>
            </a:r>
            <a:r>
              <a:rPr lang="en-US" sz="3800" dirty="0" smtClean="0"/>
              <a:t> is derived as following:  </a:t>
            </a:r>
          </a:p>
          <a:p>
            <a:pPr lvl="1" hangingPunct="0">
              <a:buNone/>
            </a:pPr>
            <a:r>
              <a:rPr lang="en-US" sz="3300" b="1" dirty="0" err="1" smtClean="0"/>
              <a:t>maxPaletteRun</a:t>
            </a:r>
            <a:r>
              <a:rPr lang="en-US" sz="3300" b="1" dirty="0" smtClean="0"/>
              <a:t> = </a:t>
            </a:r>
            <a:r>
              <a:rPr lang="en-US" sz="3300" b="1" dirty="0" smtClean="0"/>
              <a:t/>
            </a:r>
            <a:br>
              <a:rPr lang="en-US" sz="3300" b="1" dirty="0" smtClean="0"/>
            </a:br>
            <a:r>
              <a:rPr lang="en-US" sz="3300" b="1" dirty="0" err="1" smtClean="0"/>
              <a:t>nCbS</a:t>
            </a:r>
            <a:r>
              <a:rPr lang="en-US" sz="3300" b="1" dirty="0" smtClean="0"/>
              <a:t> </a:t>
            </a:r>
            <a:r>
              <a:rPr lang="en-US" sz="3300" b="1" dirty="0" smtClean="0"/>
              <a:t>* </a:t>
            </a:r>
            <a:r>
              <a:rPr lang="en-US" sz="3300" b="1" dirty="0" err="1" smtClean="0"/>
              <a:t>nCbS</a:t>
            </a:r>
            <a:r>
              <a:rPr lang="en-US" sz="3300" b="1" dirty="0" smtClean="0"/>
              <a:t> – </a:t>
            </a:r>
            <a:r>
              <a:rPr lang="en-US" sz="3300" b="1" dirty="0" err="1" smtClean="0"/>
              <a:t>PaletteScanPos</a:t>
            </a:r>
            <a:r>
              <a:rPr lang="en-US" sz="3300" b="1" dirty="0" smtClean="0"/>
              <a:t> –1 – ( </a:t>
            </a:r>
            <a:r>
              <a:rPr lang="en-US" sz="3300" b="1" dirty="0" err="1" smtClean="0"/>
              <a:t>NumPaletteIndices</a:t>
            </a:r>
            <a:r>
              <a:rPr lang="en-US" sz="3300" b="1" dirty="0" smtClean="0"/>
              <a:t> – </a:t>
            </a:r>
            <a:r>
              <a:rPr lang="en-US" sz="3300" b="1" dirty="0" err="1" smtClean="0"/>
              <a:t>CurrNumIndices</a:t>
            </a:r>
            <a:r>
              <a:rPr lang="en-US" sz="3300" b="1" dirty="0" smtClean="0"/>
              <a:t> )   </a:t>
            </a:r>
          </a:p>
          <a:p>
            <a:pPr lvl="8" hangingPunct="0"/>
            <a:endParaRPr lang="en-US" sz="2600" dirty="0" smtClean="0"/>
          </a:p>
          <a:p>
            <a:pPr hangingPunct="0"/>
            <a:r>
              <a:rPr lang="en-US" sz="3800" dirty="0" smtClean="0"/>
              <a:t>It </a:t>
            </a:r>
            <a:r>
              <a:rPr lang="en-US" sz="3800" dirty="0" smtClean="0"/>
              <a:t>is proposed to align the </a:t>
            </a:r>
            <a:r>
              <a:rPr lang="en-US" sz="3800" dirty="0" smtClean="0"/>
              <a:t>WD </a:t>
            </a:r>
            <a:r>
              <a:rPr lang="en-US" sz="3800" dirty="0" smtClean="0"/>
              <a:t>and the software.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51128" y="1656928"/>
          <a:ext cx="6043544" cy="2289060"/>
        </p:xfrm>
        <a:graphic>
          <a:graphicData uri="http://schemas.openxmlformats.org/drawingml/2006/table">
            <a:tbl>
              <a:tblPr/>
              <a:tblGrid>
                <a:gridCol w="5275855"/>
                <a:gridCol w="767689"/>
              </a:tblGrid>
              <a:tr h="23927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maxPaletteRun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*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–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PaletteScanPos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– 1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80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AdjustedMaxPaletteIndex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&gt; 0 &amp;&amp; </a:t>
                      </a:r>
                      <a:b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( (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CurrNumIndices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+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readIndex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) &lt;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NumPaletteIndices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|</a:t>
                      </a:r>
                      <a:r>
                        <a:rPr lang="fr-FR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| </a:t>
                      </a:r>
                      <a:b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palette_run_type_flag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 ]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!=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last_palette_run_type_flag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) )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7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maxPaletteRun &gt; 0 ) {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7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CA" sz="1400" b="1" dirty="0">
                          <a:latin typeface="Times New Roman"/>
                          <a:ea typeface="Malgun Gothic"/>
                          <a:cs typeface="Times New Roman"/>
                        </a:rPr>
                        <a:t>palette_run_msb_id_plus1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400" b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4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7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		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CA" sz="1400">
                          <a:latin typeface="Times New Roman"/>
                          <a:ea typeface="Malgun Gothic"/>
                          <a:cs typeface="Times New Roman"/>
                        </a:rPr>
                        <a:t>palette_run_msb_id_plus1 &gt; 1 )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7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			</a:t>
                      </a:r>
                      <a:r>
                        <a:rPr lang="en-GB" sz="1400" b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palette_run_refinement_bits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400" b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4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27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400" b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the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To align with the WD, the derivation process in SCM4.0 should be modified as follows:</a:t>
            </a:r>
          </a:p>
          <a:p>
            <a:pPr lvl="1">
              <a:buNone/>
            </a:pPr>
            <a:r>
              <a:rPr lang="en-US" sz="2400" dirty="0" smtClean="0"/>
              <a:t> </a:t>
            </a:r>
            <a:r>
              <a:rPr lang="en-US" sz="2400" dirty="0" err="1" smtClean="0"/>
              <a:t>maxPaletteRun</a:t>
            </a:r>
            <a:r>
              <a:rPr lang="en-US" sz="2400" dirty="0" smtClean="0"/>
              <a:t> = </a:t>
            </a:r>
            <a:r>
              <a:rPr lang="en-US" sz="2400" dirty="0" err="1" smtClean="0"/>
              <a:t>nCbS</a:t>
            </a:r>
            <a:r>
              <a:rPr lang="en-US" sz="2400" dirty="0" smtClean="0"/>
              <a:t> * </a:t>
            </a:r>
            <a:r>
              <a:rPr lang="en-US" sz="2400" dirty="0" err="1" smtClean="0"/>
              <a:t>nCbS</a:t>
            </a:r>
            <a:r>
              <a:rPr lang="en-US" sz="2400" dirty="0" smtClean="0"/>
              <a:t> – </a:t>
            </a:r>
            <a:r>
              <a:rPr lang="en-US" sz="2400" dirty="0" err="1" smtClean="0"/>
              <a:t>PaletteScanPos</a:t>
            </a:r>
            <a:r>
              <a:rPr lang="en-US" sz="2400" dirty="0" smtClean="0"/>
              <a:t> – 1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</a:t>
            </a:r>
            <a:r>
              <a:rPr lang="en-US" altLang="zh-CN" dirty="0" smtClean="0"/>
              <a:t>erformance of m</a:t>
            </a:r>
            <a:r>
              <a:rPr lang="en-US" dirty="0" smtClean="0"/>
              <a:t>odifying the software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23833"/>
            <a:ext cx="8229600" cy="470978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SCM4.0, </a:t>
            </a:r>
            <a:r>
              <a:rPr lang="en-US" sz="2400" dirty="0" smtClean="0"/>
              <a:t>444 </a:t>
            </a:r>
            <a:r>
              <a:rPr lang="en-US" sz="2400" dirty="0" err="1" smtClean="0"/>
              <a:t>lossy</a:t>
            </a:r>
            <a:r>
              <a:rPr lang="en-US" sz="2400" dirty="0" smtClean="0"/>
              <a:t>, </a:t>
            </a:r>
            <a:r>
              <a:rPr lang="en-US" sz="2400" dirty="0" smtClean="0"/>
              <a:t>Full-frame IBC</a:t>
            </a:r>
          </a:p>
          <a:p>
            <a:r>
              <a:rPr lang="en-US" sz="2400" dirty="0" smtClean="0"/>
              <a:t>Thank MERL for cro</a:t>
            </a:r>
            <a:r>
              <a:rPr lang="en-US" sz="2400" dirty="0" smtClean="0"/>
              <a:t>ss-check (JCTVC-U0124)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51297" y="2607802"/>
          <a:ext cx="7841406" cy="2649672"/>
        </p:xfrm>
        <a:graphic>
          <a:graphicData uri="http://schemas.openxmlformats.org/drawingml/2006/table">
            <a:tbl>
              <a:tblPr/>
              <a:tblGrid>
                <a:gridCol w="2324325"/>
                <a:gridCol w="613009"/>
                <a:gridCol w="613009"/>
                <a:gridCol w="613009"/>
                <a:gridCol w="613009"/>
                <a:gridCol w="613009"/>
                <a:gridCol w="613009"/>
                <a:gridCol w="613009"/>
                <a:gridCol w="613009"/>
                <a:gridCol w="613009"/>
              </a:tblGrid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0.4%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0.2%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0.3%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100%</a:t>
                      </a:r>
                      <a:endParaRPr lang="en-US" sz="140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101%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99%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99%</a:t>
                      </a:r>
                      <a:endParaRPr lang="en-US" sz="1400" dirty="0">
                        <a:latin typeface="+mn-lt"/>
                        <a:ea typeface="宋体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the WD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8425"/>
            <a:ext cx="8229600" cy="4655190"/>
          </a:xfrm>
        </p:spPr>
        <p:txBody>
          <a:bodyPr/>
          <a:lstStyle/>
          <a:p>
            <a:r>
              <a:rPr lang="fr-FR" sz="2400" dirty="0" err="1" smtClean="0"/>
              <a:t>M</a:t>
            </a:r>
            <a:r>
              <a:rPr lang="fr-FR" sz="2400" dirty="0" err="1" smtClean="0"/>
              <a:t>odify</a:t>
            </a:r>
            <a:r>
              <a:rPr lang="fr-FR" sz="2400" dirty="0" smtClean="0"/>
              <a:t> </a:t>
            </a:r>
            <a:r>
              <a:rPr lang="fr-FR" sz="2400" dirty="0" smtClean="0"/>
              <a:t>the WD </a:t>
            </a:r>
            <a:r>
              <a:rPr lang="fr-FR" sz="2400" dirty="0" err="1" smtClean="0"/>
              <a:t>according</a:t>
            </a:r>
            <a:r>
              <a:rPr lang="fr-FR" sz="2400" dirty="0" smtClean="0"/>
              <a:t> to </a:t>
            </a:r>
            <a:r>
              <a:rPr lang="fr-FR" sz="2400" dirty="0" smtClean="0"/>
              <a:t>SCM4.0: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13587" y="2648309"/>
          <a:ext cx="7516827" cy="2133600"/>
        </p:xfrm>
        <a:graphic>
          <a:graphicData uri="http://schemas.openxmlformats.org/drawingml/2006/table">
            <a:tbl>
              <a:tblPr/>
              <a:tblGrid>
                <a:gridCol w="7516827"/>
              </a:tblGrid>
              <a:tr h="9792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maxPaletteRun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*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–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PaletteScanPos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– 1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– (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NumPaletteIndices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–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CurrNumIndices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)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   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8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AdjustedMaxPaletteIndex &gt; 0 &amp;&amp; </a:t>
                      </a:r>
                      <a:b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( ( CurrNumIndices + readIndex ) &lt; NumPaletteIndices |</a:t>
                      </a:r>
                      <a:r>
                        <a:rPr lang="fr-FR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| </a:t>
                      </a:r>
                      <a:b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palette_run_type_flag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[ xC ][ yC ]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!= last_palette_run_type_flag )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maxPaletteRun &gt; 0 ) {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	</a:t>
                      </a:r>
                      <a:r>
                        <a:rPr lang="en-CA" sz="1400" b="1">
                          <a:latin typeface="Times New Roman"/>
                          <a:ea typeface="Malgun Gothic"/>
                          <a:cs typeface="Times New Roman"/>
                        </a:rPr>
                        <a:t>palette_run_msb_id_plus1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		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CA" sz="1400">
                          <a:latin typeface="Times New Roman"/>
                          <a:ea typeface="Malgun Gothic"/>
                          <a:cs typeface="Times New Roman"/>
                        </a:rPr>
                        <a:t>palette_run_msb_id_plus1 &gt; 1 )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					</a:t>
                      </a:r>
                      <a:r>
                        <a:rPr lang="en-GB" sz="1400" b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palette_run_refinement_bits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CurrNumIndices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+ = </a:t>
                      </a:r>
                      <a:r>
                        <a:rPr lang="en-GB" sz="140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readIndex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sz="2400" dirty="0" smtClean="0"/>
              <a:t>This contribution demonstrate</a:t>
            </a:r>
            <a:r>
              <a:rPr lang="en-US" sz="2400" dirty="0" smtClean="0"/>
              <a:t>s </a:t>
            </a:r>
            <a:r>
              <a:rPr lang="en-CA" sz="2400" dirty="0" smtClean="0"/>
              <a:t>two approaches to fix the mismatch on derivation of “</a:t>
            </a:r>
            <a:r>
              <a:rPr lang="en-US" sz="2400" dirty="0" err="1" smtClean="0"/>
              <a:t>maxPaletteRun</a:t>
            </a:r>
            <a:r>
              <a:rPr lang="en-CA" sz="2400" dirty="0" smtClean="0"/>
              <a:t>” between the SCM4.0 and the current WD.</a:t>
            </a:r>
          </a:p>
          <a:p>
            <a:r>
              <a:rPr lang="en-CA" sz="2400" dirty="0" smtClean="0"/>
              <a:t>Thank MERL for cross </a:t>
            </a:r>
            <a:r>
              <a:rPr lang="en-CA" sz="2400" dirty="0" smtClean="0"/>
              <a:t>check.</a:t>
            </a:r>
            <a:endParaRPr lang="en-US" sz="2400" dirty="0" smtClean="0"/>
          </a:p>
          <a:p>
            <a:r>
              <a:rPr lang="en-CA" sz="2400" dirty="0" smtClean="0"/>
              <a:t>It is suggested to align the next version SCM and WD with one of these two approaches.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30451</TotalTime>
  <Words>422</Words>
  <Application>Microsoft Office PowerPoint</Application>
  <PresentationFormat>On-screen Show (4:3)</PresentationFormat>
  <Paragraphs>156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MediaTek-Confidential_B_CTO_Dark</vt:lpstr>
      <vt:lpstr>MediaTek</vt:lpstr>
      <vt:lpstr>Custom Design</vt:lpstr>
      <vt:lpstr>1_MediaTek</vt:lpstr>
      <vt:lpstr>1_Custom Design</vt:lpstr>
      <vt:lpstr>2_MediaTek</vt:lpstr>
      <vt:lpstr>2_Custom Design</vt:lpstr>
      <vt:lpstr>3_MediaTek</vt:lpstr>
      <vt:lpstr>3_Custom Design</vt:lpstr>
      <vt:lpstr>4_MediaTek</vt:lpstr>
      <vt:lpstr>4_Custom Design</vt:lpstr>
      <vt:lpstr>5_MediaTek</vt:lpstr>
      <vt:lpstr>5_Custom Design</vt:lpstr>
      <vt:lpstr>JCTVC-U0091: On the mismatch of SCM4.0 and HEVC SCC working draft </vt:lpstr>
      <vt:lpstr>Introduction</vt:lpstr>
      <vt:lpstr>Modify the software</vt:lpstr>
      <vt:lpstr>Performance of modifying the software </vt:lpstr>
      <vt:lpstr>Modify the WD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mtk30288</cp:lastModifiedBy>
  <cp:revision>1200</cp:revision>
  <dcterms:created xsi:type="dcterms:W3CDTF">2014-04-10T07:05:11Z</dcterms:created>
  <dcterms:modified xsi:type="dcterms:W3CDTF">2015-06-16T23:42:09Z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-715251218</vt:i4>
  </property>
  <property fmtid="{D5CDD505-2E9C-101B-9397-08002B2CF9AE}" pid="3" name="_NewReviewCycle">
    <vt:lpwstr/>
  </property>
  <property fmtid="{D5CDD505-2E9C-101B-9397-08002B2CF9AE}" pid="4" name="_EmailSubject">
    <vt:lpwstr>PPT of U0086, U0090, U0091</vt:lpwstr>
  </property>
  <property fmtid="{D5CDD505-2E9C-101B-9397-08002B2CF9AE}" pid="5" name="_AuthorEmail">
    <vt:lpwstr>Polin.Lai@mediatek.com</vt:lpwstr>
  </property>
  <property fmtid="{D5CDD505-2E9C-101B-9397-08002B2CF9AE}" pid="6" name="_AuthorEmailDisplayName">
    <vt:lpwstr>Po-Lin Lai</vt:lpwstr>
  </property>
  <property fmtid="{D5CDD505-2E9C-101B-9397-08002B2CF9AE}" pid="7" name="_PreviousAdHocReviewCycleID">
    <vt:i4>23817235</vt:i4>
  </property>
</Properties>
</file>