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81" r:id="rId2"/>
    <p:sldMasterId id="2147483695" r:id="rId3"/>
    <p:sldMasterId id="2147483750" r:id="rId4"/>
    <p:sldMasterId id="2147483764" r:id="rId5"/>
    <p:sldMasterId id="2147483777" r:id="rId6"/>
    <p:sldMasterId id="2147483791" r:id="rId7"/>
    <p:sldMasterId id="2147483860" r:id="rId8"/>
    <p:sldMasterId id="2147483875" r:id="rId9"/>
    <p:sldMasterId id="2147483944" r:id="rId10"/>
    <p:sldMasterId id="2147483959" r:id="rId11"/>
    <p:sldMasterId id="2147483972" r:id="rId12"/>
    <p:sldMasterId id="2147483987" r:id="rId13"/>
  </p:sldMasterIdLst>
  <p:notesMasterIdLst>
    <p:notesMasterId r:id="rId21"/>
  </p:notesMasterIdLst>
  <p:handoutMasterIdLst>
    <p:handoutMasterId r:id="rId22"/>
  </p:handoutMasterIdLst>
  <p:sldIdLst>
    <p:sldId id="256" r:id="rId14"/>
    <p:sldId id="378" r:id="rId15"/>
    <p:sldId id="377" r:id="rId16"/>
    <p:sldId id="379" r:id="rId17"/>
    <p:sldId id="380" r:id="rId18"/>
    <p:sldId id="382" r:id="rId19"/>
    <p:sldId id="33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713" autoAdjust="0"/>
  </p:normalViewPr>
  <p:slideViewPr>
    <p:cSldViewPr snapToGrid="0" snapToObjects="1"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CTVC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TW" sz="1600" b="1" kern="1200" spc="-15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019265" y="6274464"/>
            <a:ext cx="1760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JCTVC-U0090</a:t>
            </a:r>
            <a:endParaRPr lang="en-US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5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400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166557" y="3835403"/>
            <a:ext cx="4520243" cy="1058330"/>
          </a:xfrm>
        </p:spPr>
        <p:txBody>
          <a:bodyPr>
            <a:noAutofit/>
          </a:bodyPr>
          <a:lstStyle/>
          <a:p>
            <a:pPr hangingPunct="0"/>
            <a:r>
              <a:rPr lang="en-CA" sz="2400" dirty="0" smtClean="0"/>
              <a:t>Jing Ye, Jungsun Kim, Shan Liu, </a:t>
            </a:r>
            <a:r>
              <a:rPr lang="en-CA" sz="2400" b="1" u="sng" dirty="0" smtClean="0"/>
              <a:t>PoLin Lai</a:t>
            </a:r>
            <a:r>
              <a:rPr lang="en-CA" sz="2400" dirty="0" smtClean="0"/>
              <a:t>, Weijia Zhu, Kai Zhang, </a:t>
            </a:r>
            <a:r>
              <a:rPr lang="en-GB" sz="2400" dirty="0" smtClean="0"/>
              <a:t>Tzu-</a:t>
            </a:r>
            <a:r>
              <a:rPr lang="en-GB" sz="2400" dirty="0" err="1" smtClean="0"/>
              <a:t>Der</a:t>
            </a:r>
            <a:r>
              <a:rPr lang="en-GB" sz="2400" dirty="0" smtClean="0"/>
              <a:t> Chuang, </a:t>
            </a:r>
            <a:br>
              <a:rPr lang="en-GB" sz="2400" dirty="0" smtClean="0"/>
            </a:br>
            <a:r>
              <a:rPr lang="en-GB" sz="2400" dirty="0" smtClean="0"/>
              <a:t>Yu-</a:t>
            </a:r>
            <a:r>
              <a:rPr lang="en-GB" sz="2400" dirty="0" err="1" smtClean="0"/>
              <a:t>Wen</a:t>
            </a:r>
            <a:r>
              <a:rPr lang="en-GB" sz="2400" dirty="0" smtClean="0"/>
              <a:t> Huang , and </a:t>
            </a:r>
            <a:r>
              <a:rPr lang="en-CA" sz="2400" dirty="0" smtClean="0"/>
              <a:t>Shawmin Lei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94099" y="1463066"/>
            <a:ext cx="5394625" cy="2372337"/>
          </a:xfrm>
        </p:spPr>
        <p:txBody>
          <a:bodyPr>
            <a:normAutofit fontScale="90000"/>
          </a:bodyPr>
          <a:lstStyle/>
          <a:p>
            <a:pPr hangingPunct="0"/>
            <a:r>
              <a:rPr lang="en-CA" dirty="0" smtClean="0"/>
              <a:t>JCTVC-U0090: </a:t>
            </a:r>
            <a:br>
              <a:rPr lang="en-CA" dirty="0" smtClean="0"/>
            </a:br>
            <a:r>
              <a:rPr lang="fr-FR" dirty="0" smtClean="0"/>
              <a:t>CE1-</a:t>
            </a:r>
            <a:r>
              <a:rPr lang="fr-FR" dirty="0" err="1" smtClean="0"/>
              <a:t>related</a:t>
            </a:r>
            <a:r>
              <a:rPr lang="fr-FR" dirty="0" smtClean="0"/>
              <a:t>: </a:t>
            </a:r>
            <a:br>
              <a:rPr lang="fr-FR" dirty="0" smtClean="0"/>
            </a:br>
            <a:r>
              <a:rPr lang="fr-FR" dirty="0" smtClean="0"/>
              <a:t>Palette Mode </a:t>
            </a:r>
            <a:r>
              <a:rPr lang="fr-FR" dirty="0" err="1" smtClean="0"/>
              <a:t>Context</a:t>
            </a:r>
            <a:r>
              <a:rPr lang="fr-FR" dirty="0" smtClean="0"/>
              <a:t> and </a:t>
            </a:r>
            <a:r>
              <a:rPr lang="fr-FR" dirty="0" err="1" smtClean="0"/>
              <a:t>Codeword</a:t>
            </a:r>
            <a:r>
              <a:rPr lang="fr-FR" dirty="0" smtClean="0"/>
              <a:t> Simplification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2803"/>
            <a:ext cx="8229600" cy="113453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</a:t>
            </a:r>
            <a:r>
              <a:rPr lang="en-US" altLang="zh-CN" sz="3600" dirty="0" smtClean="0"/>
              <a:t>tem 1</a:t>
            </a:r>
            <a:r>
              <a:rPr lang="en-US" sz="3600" dirty="0" smtClean="0"/>
              <a:t>: Context for </a:t>
            </a:r>
            <a:r>
              <a:rPr lang="fr-FR" sz="3600" dirty="0" err="1" smtClean="0"/>
              <a:t>last_palette_run_type_flag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85005"/>
            <a:ext cx="8393502" cy="5248610"/>
          </a:xfrm>
        </p:spPr>
        <p:txBody>
          <a:bodyPr>
            <a:normAutofit/>
          </a:bodyPr>
          <a:lstStyle/>
          <a:p>
            <a:r>
              <a:rPr lang="en-US" sz="1800" b="1" dirty="0" err="1" smtClean="0"/>
              <a:t>palette_run_type_flag</a:t>
            </a:r>
            <a:r>
              <a:rPr lang="en-US" sz="1800" dirty="0" smtClean="0"/>
              <a:t>: Run type of each run, </a:t>
            </a:r>
            <a:r>
              <a:rPr lang="en-US" sz="1800" b="1" dirty="0" smtClean="0">
                <a:solidFill>
                  <a:schemeClr val="accent1"/>
                </a:solidFill>
              </a:rPr>
              <a:t>1 context</a:t>
            </a:r>
          </a:p>
          <a:p>
            <a:r>
              <a:rPr lang="en-US" sz="1800" b="1" dirty="0" err="1" smtClean="0"/>
              <a:t>last_palette_run_type_flag</a:t>
            </a:r>
            <a:r>
              <a:rPr lang="en-US" sz="1800" dirty="0" smtClean="0"/>
              <a:t>: </a:t>
            </a:r>
            <a:r>
              <a:rPr lang="en-US" altLang="zh-TW" sz="1800" dirty="0" smtClean="0"/>
              <a:t>R</a:t>
            </a:r>
            <a:r>
              <a:rPr lang="en-US" sz="1800" dirty="0" smtClean="0"/>
              <a:t>un type of the last run, </a:t>
            </a:r>
            <a:r>
              <a:rPr lang="en-US" sz="1800" b="1" dirty="0" smtClean="0">
                <a:solidFill>
                  <a:schemeClr val="accent1"/>
                </a:solidFill>
              </a:rPr>
              <a:t>its own context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1800" dirty="0" smtClean="0"/>
              <a:t>Propose to share the same context with </a:t>
            </a:r>
            <a:r>
              <a:rPr lang="en-US" sz="1800" dirty="0" err="1" smtClean="0"/>
              <a:t>palette_run_type_flag</a:t>
            </a:r>
            <a:r>
              <a:rPr lang="en-US" sz="1800" dirty="0" smtClean="0"/>
              <a:t>. </a:t>
            </a:r>
          </a:p>
          <a:p>
            <a:endParaRPr lang="en-US" sz="18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9663" y="1545726"/>
            <a:ext cx="5724674" cy="182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199" y="3802490"/>
          <a:ext cx="8229602" cy="2363662"/>
        </p:xfrm>
        <a:graphic>
          <a:graphicData uri="http://schemas.openxmlformats.org/drawingml/2006/table">
            <a:tbl>
              <a:tblPr/>
              <a:tblGrid>
                <a:gridCol w="2188838"/>
                <a:gridCol w="1534334"/>
                <a:gridCol w="901286"/>
                <a:gridCol w="901286"/>
                <a:gridCol w="901286"/>
                <a:gridCol w="901286"/>
                <a:gridCol w="901286"/>
              </a:tblGrid>
              <a:tr h="443422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>Table</a:t>
                      </a: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 9‑47 – Assignment of </a:t>
                      </a:r>
                      <a:r>
                        <a:rPr lang="en-GB" sz="1400" dirty="0" err="1">
                          <a:latin typeface="Times New Roman"/>
                          <a:ea typeface="Times New Roman"/>
                        </a:rPr>
                        <a:t>ctxInc</a:t>
                      </a:r>
                      <a:r>
                        <a:rPr lang="en-GB" sz="1400" dirty="0">
                          <a:latin typeface="Times New Roman"/>
                          <a:ea typeface="Times New Roman"/>
                        </a:rPr>
                        <a:t> to syntax elements with context coded bins</a:t>
                      </a:r>
                      <a:endParaRPr lang="en-US" sz="1400" dirty="0">
                        <a:latin typeface="Times New Roman"/>
                        <a:ea typeface="Times New Roman"/>
                      </a:endParaRPr>
                    </a:p>
                  </a:txBody>
                  <a:tcPr marL="27305" marR="7302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496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宋体"/>
                        </a:rPr>
                        <a:t>Syntax element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宋体"/>
                        </a:rPr>
                        <a:t>binIdx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4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</a:rPr>
                        <a:t>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</a:rPr>
                        <a:t>1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</a:rPr>
                        <a:t>2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</a:rPr>
                        <a:t>3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</a:rPr>
                        <a:t>4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宋体"/>
                        </a:rPr>
                        <a:t>&gt;=  5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9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宋体"/>
                        </a:rPr>
                        <a:t> …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…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…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…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…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…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…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9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palette_transpose_flag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latin typeface="Times New Roman"/>
                          <a:ea typeface="宋体"/>
                        </a:rPr>
                        <a:t>na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9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num_palette_indices_idc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9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last_palette_run_type_flag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na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strike="sngStrike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9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last_palette_run_type_flag 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 and </a:t>
                      </a:r>
                      <a:r>
                        <a:rPr lang="en-US" sz="1400">
                          <a:latin typeface="Times New Roman"/>
                          <a:ea typeface="宋体"/>
                        </a:rPr>
                        <a:t>palette_run_type_flag</a:t>
                      </a:r>
                    </a:p>
                  </a:txBody>
                  <a:tcPr marL="2730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0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latin typeface="Times New Roman"/>
                          <a:ea typeface="宋体"/>
                        </a:rPr>
                        <a:t>na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na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9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palette_index_idc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Times New Roman"/>
                          <a:ea typeface="宋体"/>
                        </a:rPr>
                        <a:t>bypass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2730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Item 1: Context for </a:t>
            </a:r>
            <a:r>
              <a:rPr lang="fr-FR" sz="4000" dirty="0" err="1" smtClean="0"/>
              <a:t>last_palette_run_type_flag</a:t>
            </a:r>
            <a:r>
              <a:rPr lang="fr-FR" sz="4000" dirty="0" smtClean="0"/>
              <a:t> </a:t>
            </a:r>
            <a:br>
              <a:rPr lang="fr-FR" sz="4000" dirty="0" smtClean="0"/>
            </a:br>
            <a:r>
              <a:rPr lang="en-US" sz="4000" dirty="0" smtClean="0"/>
              <a:t>Results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SCM4.0, 444 </a:t>
            </a:r>
            <a:r>
              <a:rPr lang="en-US" sz="2000" dirty="0" err="1" smtClean="0"/>
              <a:t>lossy</a:t>
            </a:r>
            <a:r>
              <a:rPr lang="en-US" sz="2000" dirty="0" smtClean="0"/>
              <a:t>, Full frame IBC</a:t>
            </a:r>
          </a:p>
          <a:p>
            <a:r>
              <a:rPr lang="en-US" sz="2000" dirty="0" smtClean="0"/>
              <a:t>Thank Sharp for cross-checking (JCTVC-U0126)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28824" y="2546339"/>
          <a:ext cx="7886352" cy="2731435"/>
        </p:xfrm>
        <a:graphic>
          <a:graphicData uri="http://schemas.openxmlformats.org/drawingml/2006/table">
            <a:tbl>
              <a:tblPr/>
              <a:tblGrid>
                <a:gridCol w="2337645"/>
                <a:gridCol w="616523"/>
                <a:gridCol w="616523"/>
                <a:gridCol w="616523"/>
                <a:gridCol w="616523"/>
                <a:gridCol w="616523"/>
                <a:gridCol w="616523"/>
                <a:gridCol w="616523"/>
                <a:gridCol w="616523"/>
                <a:gridCol w="616523"/>
              </a:tblGrid>
              <a:tr h="2062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62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0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6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57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6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Item 2: </a:t>
            </a:r>
            <a:r>
              <a:rPr lang="en-CA" sz="3600" dirty="0" smtClean="0"/>
              <a:t>Position of </a:t>
            </a:r>
            <a:r>
              <a:rPr lang="en-CA" sz="3600" dirty="0" err="1" smtClean="0"/>
              <a:t>palette_transpose_flag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6325"/>
            <a:ext cx="8229600" cy="4817289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Current Draft Text: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…….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Escape signal flag (Bypass)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</a:rPr>
              <a:t>Rotation flag (CABAC)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Number of indices (Bypass)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index values (Bypass)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Last run type </a:t>
            </a:r>
            <a:r>
              <a:rPr lang="en-US" sz="2000" dirty="0" smtClean="0">
                <a:solidFill>
                  <a:srgbClr val="FF0000"/>
                </a:solidFill>
              </a:rPr>
              <a:t>(CABAC)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…….</a:t>
            </a:r>
          </a:p>
          <a:p>
            <a:r>
              <a:rPr lang="en-US" sz="2000" dirty="0" smtClean="0"/>
              <a:t>Proposed:</a:t>
            </a:r>
            <a:br>
              <a:rPr lang="en-US" sz="2000" dirty="0" smtClean="0"/>
            </a:br>
            <a:r>
              <a:rPr lang="en-US" sz="2000" dirty="0" smtClean="0"/>
              <a:t>…….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Escape signal flag (Bypass)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Number of indices (Bypass)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zh-TW" altLang="en-US" sz="2000" dirty="0" smtClean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I</a:t>
            </a:r>
            <a:r>
              <a:rPr lang="en-US" sz="2000" dirty="0" smtClean="0"/>
              <a:t>ndex values (Bypass)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Last run type (</a:t>
            </a:r>
            <a:r>
              <a:rPr lang="en-US" sz="2000" dirty="0" smtClean="0">
                <a:solidFill>
                  <a:srgbClr val="FF0000"/>
                </a:solidFill>
              </a:rPr>
              <a:t>CABAC</a:t>
            </a:r>
            <a:r>
              <a:rPr lang="en-US" sz="2000" dirty="0" smtClean="0"/>
              <a:t>)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</a:rPr>
              <a:t>Rotation flag (CABAC)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zh-TW" altLang="en-US" sz="2000" dirty="0" smtClean="0">
                <a:sym typeface="Wingdings" pitchFamily="2" charset="2"/>
              </a:rPr>
              <a:t> </a:t>
            </a:r>
            <a:r>
              <a:rPr lang="en-US" altLang="zh-TW" sz="2000" dirty="0" smtClean="0">
                <a:sym typeface="Wingdings" pitchFamily="2" charset="2"/>
              </a:rPr>
              <a:t>……</a:t>
            </a:r>
            <a:endParaRPr lang="en-US" sz="2000" dirty="0" smtClean="0"/>
          </a:p>
          <a:p>
            <a:r>
              <a:rPr lang="en-US" sz="2000" dirty="0" smtClean="0"/>
              <a:t>Performance: 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No B-D rate changes, and improved the CABAC through 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4526" y="4029406"/>
          <a:ext cx="7014948" cy="2133600"/>
        </p:xfrm>
        <a:graphic>
          <a:graphicData uri="http://schemas.openxmlformats.org/drawingml/2006/table">
            <a:tbl>
              <a:tblPr/>
              <a:tblGrid>
                <a:gridCol w="6123866"/>
                <a:gridCol w="891082"/>
              </a:tblGrid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MaxPaletteIndex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&gt; 0) {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strike="sngStrike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400" b="1" strike="sngStrike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palette_transpose_flag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strike="sngStrike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400" b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num_palette_indices_idc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for( i=0; i &lt; NumPaletteIndices; i++ 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400" b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palette_index_idc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PaletteIndexIdc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i ] = </a:t>
                      </a:r>
                      <a:r>
                        <a:rPr lang="fr-FR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palette_index_idc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400" b="1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last_palette_run_type_flag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400" b="1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palette_transpose_flag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400" b="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400" b="1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Item 3: Simplified </a:t>
            </a:r>
            <a:r>
              <a:rPr lang="en-US" sz="4000" dirty="0" err="1" smtClean="0"/>
              <a:t>binarization</a:t>
            </a:r>
            <a:r>
              <a:rPr lang="en-US" sz="4000" dirty="0" smtClean="0"/>
              <a:t> for </a:t>
            </a:r>
            <a:r>
              <a:rPr lang="en-US" sz="4000" dirty="0" err="1" smtClean="0"/>
              <a:t>num_palette_indices_idc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sz="2000" dirty="0" smtClean="0"/>
              <a:t>The </a:t>
            </a:r>
            <a:r>
              <a:rPr lang="en-CA" sz="2000" dirty="0" err="1" smtClean="0"/>
              <a:t>cRiceParam</a:t>
            </a:r>
            <a:r>
              <a:rPr lang="en-CA" sz="2000" dirty="0" smtClean="0"/>
              <a:t> used for </a:t>
            </a:r>
            <a:r>
              <a:rPr lang="en-CA" sz="2000" dirty="0" err="1" smtClean="0"/>
              <a:t>binarization</a:t>
            </a:r>
            <a:r>
              <a:rPr lang="en-CA" sz="2000" dirty="0" smtClean="0"/>
              <a:t> for </a:t>
            </a:r>
            <a:r>
              <a:rPr lang="en-CA" sz="2000" dirty="0" err="1" smtClean="0"/>
              <a:t>num_palette_indices_idc</a:t>
            </a:r>
            <a:r>
              <a:rPr lang="en-CA" sz="2000" dirty="0" smtClean="0"/>
              <a:t> requires division, which can bring complexity in hardware implementation.</a:t>
            </a:r>
            <a:endParaRPr lang="en-US" sz="2000" dirty="0" smtClean="0"/>
          </a:p>
          <a:p>
            <a:pPr hangingPunct="0"/>
            <a:r>
              <a:rPr lang="en-CA" sz="2000" dirty="0" smtClean="0"/>
              <a:t>It is proposed to replace </a:t>
            </a:r>
            <a:endParaRPr lang="en-US" sz="2000" dirty="0" smtClean="0"/>
          </a:p>
          <a:p>
            <a:pPr lvl="2" hangingPunct="0">
              <a:buNone/>
            </a:pPr>
            <a:r>
              <a:rPr lang="en-CA" sz="2000" dirty="0" err="1" smtClean="0"/>
              <a:t>cRiceParam</a:t>
            </a:r>
            <a:r>
              <a:rPr lang="en-CA" sz="2000" dirty="0" smtClean="0"/>
              <a:t> = 2 + </a:t>
            </a:r>
            <a:r>
              <a:rPr lang="en-CA" sz="2000" dirty="0" err="1" smtClean="0"/>
              <a:t>MaxPaletteIndex</a:t>
            </a:r>
            <a:r>
              <a:rPr lang="en-CA" sz="2000" dirty="0" smtClean="0"/>
              <a:t> / 6</a:t>
            </a:r>
            <a:endParaRPr lang="en-US" sz="2000" dirty="0" smtClean="0"/>
          </a:p>
          <a:p>
            <a:pPr lvl="2" hangingPunct="0">
              <a:buNone/>
            </a:pPr>
            <a:r>
              <a:rPr lang="en-CA" sz="2000" dirty="0" smtClean="0"/>
              <a:t>with </a:t>
            </a:r>
          </a:p>
          <a:p>
            <a:pPr lvl="2" hangingPunct="0">
              <a:buNone/>
            </a:pPr>
            <a:r>
              <a:rPr lang="en-CA" sz="2000" dirty="0" err="1" smtClean="0"/>
              <a:t>cRiceParam</a:t>
            </a:r>
            <a:r>
              <a:rPr lang="en-CA" sz="2000" dirty="0" smtClean="0"/>
              <a:t> = 2 + (( </a:t>
            </a:r>
            <a:r>
              <a:rPr lang="en-CA" sz="2000" dirty="0" err="1" smtClean="0"/>
              <a:t>MaxPaletteIndex</a:t>
            </a:r>
            <a:r>
              <a:rPr lang="en-CA" sz="2000" dirty="0" smtClean="0"/>
              <a:t> + 4) &gt;&gt; 3).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7619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Item 3: Simplified </a:t>
            </a:r>
            <a:r>
              <a:rPr kumimoji="0" lang="en-US" sz="4000" b="1" i="0" u="none" strike="noStrike" kern="1200" cap="none" spc="-15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binarization</a:t>
            </a:r>
            <a:r>
              <a:rPr kumimoji="0" lang="en-US" sz="40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for </a:t>
            </a:r>
            <a:r>
              <a:rPr kumimoji="0" lang="en-US" sz="4000" b="1" i="0" u="none" strike="noStrike" kern="1200" cap="none" spc="-15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num_palette_indices_idc</a:t>
            </a:r>
            <a:r>
              <a:rPr kumimoji="0" lang="en-US" sz="40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results</a:t>
            </a:r>
            <a:r>
              <a:rPr kumimoji="0" lang="en-US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428948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SCM4.0, 444 </a:t>
            </a:r>
            <a:r>
              <a:rPr lang="en-US" sz="2000" dirty="0" err="1" smtClean="0"/>
              <a:t>lossy</a:t>
            </a:r>
            <a:r>
              <a:rPr lang="en-US" sz="2000" dirty="0" smtClean="0"/>
              <a:t>, Full frame IBC</a:t>
            </a:r>
          </a:p>
          <a:p>
            <a:r>
              <a:rPr lang="en-US" sz="2000" dirty="0" smtClean="0"/>
              <a:t>Thank Sharp for cross-checking (JCTVC-U0126)</a:t>
            </a:r>
            <a:endParaRPr 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84101" y="2829464"/>
          <a:ext cx="7575798" cy="2670462"/>
        </p:xfrm>
        <a:graphic>
          <a:graphicData uri="http://schemas.openxmlformats.org/drawingml/2006/table">
            <a:tbl>
              <a:tblPr/>
              <a:tblGrid>
                <a:gridCol w="2245593"/>
                <a:gridCol w="592245"/>
                <a:gridCol w="592245"/>
                <a:gridCol w="592245"/>
                <a:gridCol w="592245"/>
                <a:gridCol w="592245"/>
                <a:gridCol w="592245"/>
                <a:gridCol w="592245"/>
                <a:gridCol w="592245"/>
                <a:gridCol w="592245"/>
              </a:tblGrid>
              <a:tr h="105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8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Simplifications on palette coding are proposed</a:t>
            </a:r>
            <a:r>
              <a:rPr lang="en-CA" sz="2400" dirty="0" smtClean="0"/>
              <a:t>.  </a:t>
            </a:r>
          </a:p>
          <a:p>
            <a:r>
              <a:rPr lang="en-CA" sz="2400" dirty="0" smtClean="0"/>
              <a:t>All of the proposed methods </a:t>
            </a:r>
            <a:r>
              <a:rPr lang="en-US" altLang="zh-CN" sz="2400" dirty="0" smtClean="0"/>
              <a:t>reduced the complexity of </a:t>
            </a:r>
            <a:r>
              <a:rPr lang="en-CA" sz="2400" dirty="0" smtClean="0"/>
              <a:t>the current scheme. </a:t>
            </a:r>
          </a:p>
          <a:p>
            <a:r>
              <a:rPr lang="en-CA" sz="2400" dirty="0" smtClean="0"/>
              <a:t>Thank S</a:t>
            </a:r>
            <a:r>
              <a:rPr lang="en-US" altLang="zh-CN" sz="2400" dirty="0" smtClean="0"/>
              <a:t>harp</a:t>
            </a:r>
            <a:r>
              <a:rPr lang="en-CA" sz="2400" dirty="0" smtClean="0"/>
              <a:t> for cross check.</a:t>
            </a:r>
            <a:endParaRPr lang="en-US" sz="2400" dirty="0" smtClean="0"/>
          </a:p>
          <a:p>
            <a:r>
              <a:rPr lang="en-CA" sz="2400" dirty="0" smtClean="0"/>
              <a:t>Suggest </a:t>
            </a:r>
            <a:r>
              <a:rPr lang="en-CA" sz="2400" dirty="0" smtClean="0"/>
              <a:t>to include them to HEVC SCC Draft Text version 4.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30520</TotalTime>
  <Words>754</Words>
  <Application>Microsoft Office PowerPoint</Application>
  <PresentationFormat>On-screen Show (4:3)</PresentationFormat>
  <Paragraphs>317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MediaTek-Confidential_B_CTO_Dark</vt:lpstr>
      <vt:lpstr>MediaTek</vt:lpstr>
      <vt:lpstr>Custom Design</vt:lpstr>
      <vt:lpstr>1_MediaTek</vt:lpstr>
      <vt:lpstr>1_Custom Design</vt:lpstr>
      <vt:lpstr>2_MediaTek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JCTVC-U0090:  CE1-related:  Palette Mode Context and Codeword Simplification</vt:lpstr>
      <vt:lpstr>Item 1: Context for last_palette_run_type_flag</vt:lpstr>
      <vt:lpstr>Item 1: Context for last_palette_run_type_flag  Results</vt:lpstr>
      <vt:lpstr>Item 2: Position of palette_transpose_flag</vt:lpstr>
      <vt:lpstr>Item 3: Simplified binarization for num_palette_indices_idc </vt:lpstr>
      <vt:lpstr>Slide 6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mtk06504</cp:lastModifiedBy>
  <cp:revision>1216</cp:revision>
  <dcterms:created xsi:type="dcterms:W3CDTF">2014-04-10T07:05:11Z</dcterms:created>
  <dcterms:modified xsi:type="dcterms:W3CDTF">2015-06-16T23:47:58Z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-75736479</vt:i4>
  </property>
  <property fmtid="{D5CDD505-2E9C-101B-9397-08002B2CF9AE}" pid="3" name="_NewReviewCycle">
    <vt:lpwstr/>
  </property>
  <property fmtid="{D5CDD505-2E9C-101B-9397-08002B2CF9AE}" pid="4" name="_EmailSubject">
    <vt:lpwstr>PPT of U0086, U0090, U0091</vt:lpwstr>
  </property>
  <property fmtid="{D5CDD505-2E9C-101B-9397-08002B2CF9AE}" pid="5" name="_AuthorEmail">
    <vt:lpwstr>Polin.Lai@mediatek.com</vt:lpwstr>
  </property>
  <property fmtid="{D5CDD505-2E9C-101B-9397-08002B2CF9AE}" pid="6" name="_AuthorEmailDisplayName">
    <vt:lpwstr>Po-Lin Lai</vt:lpwstr>
  </property>
  <property fmtid="{D5CDD505-2E9C-101B-9397-08002B2CF9AE}" pid="7" name="_PreviousAdHocReviewCycleID">
    <vt:i4>-1202799651</vt:i4>
  </property>
</Properties>
</file>