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</p:sldMasterIdLst>
  <p:notesMasterIdLst>
    <p:notesMasterId r:id="rId22"/>
  </p:notesMasterIdLst>
  <p:handoutMasterIdLst>
    <p:handoutMasterId r:id="rId23"/>
  </p:handoutMasterIdLst>
  <p:sldIdLst>
    <p:sldId id="256" r:id="rId14"/>
    <p:sldId id="342" r:id="rId15"/>
    <p:sldId id="343" r:id="rId16"/>
    <p:sldId id="344" r:id="rId17"/>
    <p:sldId id="345" r:id="rId18"/>
    <p:sldId id="346" r:id="rId19"/>
    <p:sldId id="347" r:id="rId20"/>
    <p:sldId id="35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713" autoAdjust="0"/>
  </p:normalViewPr>
  <p:slideViewPr>
    <p:cSldViewPr snapToGrid="0" snapToObjects="1">
      <p:cViewPr varScale="1">
        <p:scale>
          <a:sx n="86" d="100"/>
          <a:sy n="86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9" d="100"/>
          <a:sy n="69" d="100"/>
        </p:scale>
        <p:origin x="-330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CTVC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TW" sz="1600" b="1" kern="1200" spc="-15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9265" y="6274464"/>
            <a:ext cx="1760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JCTVC-U0089</a:t>
            </a:r>
            <a:endParaRPr lang="en-US" sz="16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400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241428" cy="105833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P</a:t>
            </a:r>
            <a:r>
              <a:rPr lang="en-US" altLang="zh-CN" sz="2800" b="1" u="sng" dirty="0" smtClean="0"/>
              <a:t>oLin Lai</a:t>
            </a:r>
            <a:r>
              <a:rPr lang="en-US" altLang="zh-CN" sz="2800" dirty="0" smtClean="0"/>
              <a:t>, </a:t>
            </a:r>
            <a:r>
              <a:rPr lang="en-US" sz="2800" dirty="0" smtClean="0"/>
              <a:t>Jungsun Kim, Shan Liu, Jing Ye, </a:t>
            </a:r>
            <a:r>
              <a:rPr lang="en-GB" sz="2800" dirty="0" smtClean="0"/>
              <a:t>Tzu-</a:t>
            </a:r>
            <a:r>
              <a:rPr lang="en-GB" sz="2800" dirty="0" err="1" smtClean="0"/>
              <a:t>Der</a:t>
            </a:r>
            <a:r>
              <a:rPr lang="en-GB" sz="2800" dirty="0" smtClean="0"/>
              <a:t> Chuang, </a:t>
            </a:r>
            <a:r>
              <a:rPr lang="en-CA" sz="2800" dirty="0" smtClean="0"/>
              <a:t>and </a:t>
            </a:r>
            <a:r>
              <a:rPr lang="en-US" altLang="zh-TW" sz="2800" dirty="0" smtClean="0"/>
              <a:t>S</a:t>
            </a:r>
            <a:r>
              <a:rPr lang="en-CA" sz="2800" dirty="0" err="1" smtClean="0"/>
              <a:t>hawmin</a:t>
            </a:r>
            <a:r>
              <a:rPr lang="en-CA" sz="2800" dirty="0" smtClean="0"/>
              <a:t> Lei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 smtClean="0"/>
              <a:t>JCTVC-U0089: </a:t>
            </a:r>
            <a:br>
              <a:rPr lang="en-CA" dirty="0" smtClean="0"/>
            </a:br>
            <a:r>
              <a:rPr lang="en-CA" dirty="0" smtClean="0"/>
              <a:t>Constraints on palette syntax elements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U0089 Item 1:  Constraints on </a:t>
            </a:r>
            <a:br>
              <a:rPr lang="en-US" altLang="zh-TW" sz="3600" dirty="0" smtClean="0"/>
            </a:br>
            <a:r>
              <a:rPr lang="en-US" altLang="zh-TW" sz="3600" dirty="0" smtClean="0"/>
              <a:t>SPS parameter </a:t>
            </a:r>
            <a:r>
              <a:rPr lang="en-US" altLang="zh-TW" sz="3600" dirty="0" err="1" smtClean="0"/>
              <a:t>palette_max_size</a:t>
            </a:r>
            <a:endParaRPr lang="en-US" sz="3600" dirty="0"/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99142"/>
            <a:ext cx="8229600" cy="490540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r>
              <a:rPr lang="en-US" sz="1600" dirty="0" smtClean="0"/>
              <a:t>SCC Draft Text 3 and SCM4.0</a:t>
            </a:r>
            <a:r>
              <a:rPr lang="en-US" sz="1600" dirty="0" smtClean="0"/>
              <a:t>:</a:t>
            </a:r>
          </a:p>
          <a:p>
            <a:pPr lvl="1"/>
            <a:r>
              <a:rPr lang="en-US" sz="1600" dirty="0" smtClean="0"/>
              <a:t> </a:t>
            </a:r>
            <a:r>
              <a:rPr lang="en-US" sz="1600" dirty="0" smtClean="0"/>
              <a:t>For CU size &gt; max TU size, palette mode is prohibit</a:t>
            </a:r>
          </a:p>
          <a:p>
            <a:r>
              <a:rPr lang="en-US" sz="1600" dirty="0" smtClean="0"/>
              <a:t>Propose: </a:t>
            </a:r>
          </a:p>
          <a:p>
            <a:pPr lvl="1"/>
            <a:r>
              <a:rPr lang="en-US" sz="1600" dirty="0" smtClean="0"/>
              <a:t>U</a:t>
            </a:r>
            <a:r>
              <a:rPr lang="en-US" sz="1600" dirty="0" smtClean="0"/>
              <a:t>pper </a:t>
            </a:r>
            <a:r>
              <a:rPr lang="en-US" sz="1600" dirty="0" smtClean="0"/>
              <a:t>constraint on </a:t>
            </a:r>
            <a:r>
              <a:rPr lang="en-US" sz="1600" dirty="0" err="1" smtClean="0"/>
              <a:t>palette_max_size</a:t>
            </a:r>
            <a:r>
              <a:rPr lang="en-US" sz="1600" dirty="0" smtClean="0"/>
              <a:t> to align the above design.</a:t>
            </a:r>
          </a:p>
          <a:p>
            <a:pPr lvl="1"/>
            <a:r>
              <a:rPr lang="en-CA" sz="1600" dirty="0" smtClean="0"/>
              <a:t>MaxTbLog2SizeY: max TU size in log scale, number of samples = 1</a:t>
            </a:r>
            <a:r>
              <a:rPr lang="zh-TW" altLang="en-US" sz="1600" dirty="0" smtClean="0"/>
              <a:t> </a:t>
            </a:r>
            <a:r>
              <a:rPr lang="en-US" altLang="zh-TW" sz="1600" dirty="0" smtClean="0"/>
              <a:t>&lt;&lt;</a:t>
            </a:r>
            <a:r>
              <a:rPr lang="zh-TW" altLang="en-US" sz="1600" dirty="0" smtClean="0"/>
              <a:t> </a:t>
            </a:r>
            <a:r>
              <a:rPr lang="en-US" altLang="zh-TW" sz="1600" dirty="0" smtClean="0"/>
              <a:t>(</a:t>
            </a:r>
            <a:r>
              <a:rPr lang="en-CA" sz="1600" dirty="0" smtClean="0"/>
              <a:t>MaxTbLog2SizeY</a:t>
            </a:r>
            <a:r>
              <a:rPr lang="zh-TW" altLang="en-US" sz="1600" dirty="0" smtClean="0"/>
              <a:t>*</a:t>
            </a:r>
            <a:r>
              <a:rPr lang="en-US" altLang="zh-TW" sz="1600" dirty="0" smtClean="0"/>
              <a:t>2)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3238959"/>
            <a:ext cx="8105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U0089 Item 2:  Constraints on </a:t>
            </a:r>
            <a:br>
              <a:rPr lang="en-US" altLang="zh-TW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NumPaletteIndices</a:t>
            </a:r>
            <a:endParaRPr lang="en-US" sz="3600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99142"/>
            <a:ext cx="8229600" cy="490540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r>
              <a:rPr lang="en-US" sz="1600" b="1" dirty="0" err="1" smtClean="0"/>
              <a:t>num_palette_indices_idx</a:t>
            </a:r>
            <a:r>
              <a:rPr lang="en-US" sz="1600" dirty="0" smtClean="0"/>
              <a:t> is used to derive the number of palette indices in the current CU (</a:t>
            </a:r>
            <a:r>
              <a:rPr lang="en-US" sz="1600" dirty="0" err="1" smtClean="0"/>
              <a:t>NumPaletteIndices</a:t>
            </a:r>
            <a:r>
              <a:rPr lang="en-US" sz="1600" dirty="0" smtClean="0"/>
              <a:t>). </a:t>
            </a:r>
          </a:p>
          <a:p>
            <a:r>
              <a:rPr lang="en-US" sz="1600" dirty="0" err="1" smtClean="0"/>
              <a:t>NumPaletteIndices</a:t>
            </a:r>
            <a:r>
              <a:rPr lang="en-US" sz="1600" dirty="0" smtClean="0"/>
              <a:t> should </a:t>
            </a:r>
            <a:r>
              <a:rPr lang="en-US" sz="1600" dirty="0" smtClean="0"/>
              <a:t>not be greater than the total number of samples in the current CU.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2576751"/>
            <a:ext cx="85439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432000"/>
            <a:ext cx="9011798" cy="1134535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Item 3:  Constraints on </a:t>
            </a:r>
            <a:r>
              <a:rPr lang="en-US" sz="3600" dirty="0" err="1" smtClean="0"/>
              <a:t>palette_predicftor_run</a:t>
            </a:r>
            <a:endParaRPr lang="en-US" sz="3600" dirty="0"/>
          </a:p>
        </p:txBody>
      </p:sp>
      <p:sp>
        <p:nvSpPr>
          <p:cNvPr id="18" name="Content Placeholder 2"/>
          <p:cNvSpPr>
            <a:spLocks noGrp="1"/>
          </p:cNvSpPr>
          <p:nvPr>
            <p:ph idx="4294967295"/>
          </p:nvPr>
        </p:nvSpPr>
        <p:spPr>
          <a:xfrm>
            <a:off x="457200" y="727111"/>
            <a:ext cx="8229600" cy="591668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r>
              <a:rPr lang="en-GB" sz="1600" dirty="0" smtClean="0"/>
              <a:t>Decode </a:t>
            </a:r>
            <a:r>
              <a:rPr lang="en-GB" sz="1600" b="1" dirty="0" err="1" smtClean="0"/>
              <a:t>palette_predictor_run</a:t>
            </a:r>
            <a:r>
              <a:rPr lang="en-GB" sz="1600" dirty="0" smtClean="0"/>
              <a:t>, set the </a:t>
            </a:r>
            <a:r>
              <a:rPr lang="en-GB" sz="1600" dirty="0" err="1" smtClean="0"/>
              <a:t>reuse_flag</a:t>
            </a:r>
            <a:r>
              <a:rPr lang="en-GB" sz="1600" dirty="0" smtClean="0"/>
              <a:t> </a:t>
            </a:r>
            <a:r>
              <a:rPr lang="en-GB" sz="1600" dirty="0" smtClean="0"/>
              <a:t>at the corresponding position </a:t>
            </a:r>
            <a:r>
              <a:rPr lang="en-GB" sz="1600" dirty="0" smtClean="0"/>
              <a:t>“</a:t>
            </a:r>
            <a:r>
              <a:rPr lang="en-GB" sz="1600" dirty="0" err="1" smtClean="0"/>
              <a:t>i</a:t>
            </a:r>
            <a:r>
              <a:rPr lang="en-GB" sz="1600" dirty="0" smtClean="0"/>
              <a:t>”</a:t>
            </a:r>
            <a:r>
              <a:rPr lang="en-GB" sz="1600" dirty="0" smtClean="0"/>
              <a:t> to </a:t>
            </a:r>
            <a:r>
              <a:rPr lang="en-GB" sz="1600" dirty="0" smtClean="0"/>
              <a:t>1</a:t>
            </a:r>
            <a:r>
              <a:rPr lang="en-GB" sz="1600" dirty="0" smtClean="0"/>
              <a:t>.</a:t>
            </a:r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endParaRPr lang="en-GB" sz="1600" dirty="0" smtClean="0"/>
          </a:p>
          <a:p>
            <a:pPr hangingPunct="0"/>
            <a:r>
              <a:rPr lang="en-GB" sz="1600" b="1" dirty="0" err="1" smtClean="0"/>
              <a:t>palette_predictor_run</a:t>
            </a:r>
            <a:r>
              <a:rPr lang="en-GB" sz="1600" b="1" dirty="0" smtClean="0"/>
              <a:t> </a:t>
            </a:r>
            <a:r>
              <a:rPr lang="en-US" sz="1600" dirty="0" smtClean="0"/>
              <a:t>causing </a:t>
            </a:r>
            <a:r>
              <a:rPr lang="en-US" sz="1600" dirty="0" smtClean="0"/>
              <a:t>“</a:t>
            </a:r>
            <a:r>
              <a:rPr lang="en-US" sz="1600" dirty="0" err="1" smtClean="0"/>
              <a:t>i</a:t>
            </a:r>
            <a:r>
              <a:rPr lang="en-US" sz="1600" dirty="0" smtClean="0"/>
              <a:t>”</a:t>
            </a:r>
            <a:r>
              <a:rPr lang="en-US" sz="1600" dirty="0" smtClean="0"/>
              <a:t> &gt; palette predictor size……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032" y="969479"/>
            <a:ext cx="7853937" cy="165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78083" y="3055551"/>
          <a:ext cx="7853937" cy="2773680"/>
        </p:xfrm>
        <a:graphic>
          <a:graphicData uri="http://schemas.openxmlformats.org/drawingml/2006/table">
            <a:tbl>
              <a:tblPr/>
              <a:tblGrid>
                <a:gridCol w="6856282"/>
                <a:gridCol w="997655"/>
              </a:tblGrid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47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for(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PredictorPaletteSize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  !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</a:t>
                      </a:r>
                      <a:br>
                        <a:rPr lang="en-GB" sz="1400" dirty="0">
                          <a:latin typeface="Times New Roman"/>
                          <a:ea typeface="PMingLiU"/>
                        </a:rPr>
                      </a:b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palette_max_size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 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US" sz="1400" b="1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ue(v)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if( </a:t>
                      </a:r>
                      <a:r>
                        <a:rPr lang="en-US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US" sz="1400" dirty="0">
                          <a:latin typeface="Times New Roman"/>
                          <a:ea typeface="PMingLiU"/>
                        </a:rPr>
                        <a:t> 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!=  1 )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if(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&gt; 1 ) 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	</a:t>
                      </a:r>
                      <a:r>
                        <a:rPr lang="en-GB" sz="1400" b="1" dirty="0" err="1">
                          <a:solidFill>
                            <a:schemeClr val="accent4"/>
                          </a:solidFill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b="1" dirty="0">
                          <a:solidFill>
                            <a:schemeClr val="accent4"/>
                          </a:solidFill>
                          <a:latin typeface="Times New Roman"/>
                          <a:ea typeface="PMingLiU"/>
                        </a:rPr>
                        <a:t>  +=  </a:t>
                      </a:r>
                      <a:r>
                        <a:rPr lang="en-GB" sz="1400" b="1" dirty="0" err="1">
                          <a:solidFill>
                            <a:schemeClr val="accent4"/>
                          </a:solidFill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b="1" dirty="0">
                          <a:solidFill>
                            <a:schemeClr val="accent4"/>
                          </a:solidFill>
                          <a:latin typeface="Times New Roman"/>
                          <a:ea typeface="PMingLiU"/>
                        </a:rPr>
                        <a:t> − 1</a:t>
                      </a:r>
                      <a:endParaRPr lang="en-US" sz="1400" b="1" dirty="0">
                        <a:solidFill>
                          <a:schemeClr val="accent4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PalettePredictorEntryReuseFlag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[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] =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} else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}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432000"/>
            <a:ext cx="9011798" cy="1134535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Item 3:  Constraints on </a:t>
            </a:r>
            <a:r>
              <a:rPr lang="en-US" sz="3600" dirty="0" err="1" smtClean="0"/>
              <a:t>palette_predicftor_run</a:t>
            </a:r>
            <a:endParaRPr lang="en-US" sz="3600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457200" y="859317"/>
            <a:ext cx="8229600" cy="523591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pPr hangingPunct="0"/>
            <a:r>
              <a:rPr lang="en-US" sz="1600" dirty="0" smtClean="0"/>
              <a:t>Method 1: </a:t>
            </a:r>
            <a:r>
              <a:rPr lang="en-US" sz="1600" dirty="0" smtClean="0"/>
              <a:t>T</a:t>
            </a:r>
            <a:r>
              <a:rPr lang="en-US" sz="1600" dirty="0" smtClean="0"/>
              <a:t>erminate </a:t>
            </a:r>
            <a:r>
              <a:rPr lang="en-US" sz="1600" dirty="0" smtClean="0"/>
              <a:t>loop if </a:t>
            </a:r>
            <a:r>
              <a:rPr lang="en-US" sz="1600" dirty="0" smtClean="0"/>
              <a:t>“</a:t>
            </a:r>
            <a:r>
              <a:rPr lang="en-US" sz="1600" dirty="0" err="1" smtClean="0"/>
              <a:t>i</a:t>
            </a:r>
            <a:r>
              <a:rPr lang="en-US" sz="1600" dirty="0" smtClean="0"/>
              <a:t>”  beyond palette predictor size, </a:t>
            </a:r>
          </a:p>
          <a:p>
            <a:pPr lvl="1" hangingPunct="0"/>
            <a:r>
              <a:rPr lang="en-US" sz="1600" dirty="0" smtClean="0"/>
              <a:t>No further access to array </a:t>
            </a:r>
            <a:r>
              <a:rPr lang="en-US" sz="1600" dirty="0" err="1" smtClean="0"/>
              <a:t>PalettePredictorEntryReuseFlag</a:t>
            </a:r>
            <a:r>
              <a:rPr lang="en-US" sz="1600" dirty="0" smtClean="0"/>
              <a:t> and palette predictor</a:t>
            </a:r>
            <a:endParaRPr lang="en-US" sz="1600" dirty="0" smtClean="0"/>
          </a:p>
          <a:p>
            <a:pPr lvl="1" hangingPunct="0"/>
            <a:r>
              <a:rPr lang="en-US" sz="1600" dirty="0" smtClean="0"/>
              <a:t>No addition to </a:t>
            </a:r>
            <a:r>
              <a:rPr lang="en-US" sz="1600" dirty="0" err="1" smtClean="0"/>
              <a:t>NumPredictedPaletteEntries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14191" y="2133600"/>
          <a:ext cx="7915619" cy="3627120"/>
        </p:xfrm>
        <a:graphic>
          <a:graphicData uri="http://schemas.openxmlformats.org/drawingml/2006/table">
            <a:tbl>
              <a:tblPr/>
              <a:tblGrid>
                <a:gridCol w="6910129"/>
                <a:gridCol w="1005490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for(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PredictorPaletteSize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  !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</a:t>
                      </a:r>
                      <a:br>
                        <a:rPr lang="en-GB" sz="1400" dirty="0">
                          <a:latin typeface="Times New Roman"/>
                          <a:ea typeface="PMingLiU"/>
                        </a:rPr>
                      </a:b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palette_max_size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 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US" sz="1400" b="1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ue(v)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if( </a:t>
                      </a:r>
                      <a:r>
                        <a:rPr lang="en-US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US" sz="1400" dirty="0">
                          <a:latin typeface="Times New Roman"/>
                          <a:ea typeface="PMingLiU"/>
                        </a:rPr>
                        <a:t> 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!=  1 )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if(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&gt; 1 ) 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+= 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− 1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 			if (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 &gt;=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PredictorPaletteSize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 )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 				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 =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			else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PalettePredictorEntryReuseFlag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[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] =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			}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		} else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			palettePredictionFinished = 1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	}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32000"/>
            <a:ext cx="9011798" cy="1134535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Item 3:  Constraints on </a:t>
            </a:r>
            <a:r>
              <a:rPr lang="en-US" sz="3600" dirty="0" err="1" smtClean="0"/>
              <a:t>palette_predicftor_run</a:t>
            </a:r>
            <a:endParaRPr lang="en-US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0" y="859317"/>
            <a:ext cx="8229600" cy="523591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pPr hangingPunct="0"/>
            <a:r>
              <a:rPr lang="en-US" sz="1600" dirty="0" smtClean="0"/>
              <a:t>Method 2: Cap “</a:t>
            </a:r>
            <a:r>
              <a:rPr lang="en-US" sz="1600" dirty="0" err="1" smtClean="0"/>
              <a:t>i</a:t>
            </a:r>
            <a:r>
              <a:rPr lang="en-US" sz="1600" dirty="0" smtClean="0"/>
              <a:t>”  to the last position of palette predictor</a:t>
            </a:r>
          </a:p>
          <a:p>
            <a:pPr lvl="1" hangingPunct="0"/>
            <a:r>
              <a:rPr lang="en-US" sz="1600" dirty="0" smtClean="0"/>
              <a:t>Set last position of </a:t>
            </a:r>
            <a:r>
              <a:rPr lang="en-US" sz="1600" dirty="0" err="1" smtClean="0"/>
              <a:t>PalettePredictorEntryReuseFlag</a:t>
            </a:r>
            <a:r>
              <a:rPr lang="en-US" sz="1600" dirty="0" smtClean="0"/>
              <a:t> to 1</a:t>
            </a:r>
          </a:p>
          <a:p>
            <a:pPr lvl="1" hangingPunct="0"/>
            <a:r>
              <a:rPr lang="en-US" sz="1600" dirty="0" smtClean="0"/>
              <a:t>Add </a:t>
            </a:r>
            <a:r>
              <a:rPr lang="en-US" sz="1600" dirty="0" err="1" smtClean="0"/>
              <a:t>NumPredictedPaletteEntries</a:t>
            </a:r>
            <a:r>
              <a:rPr lang="en-US" sz="1600" dirty="0" smtClean="0"/>
              <a:t> by 1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3047" y="2362200"/>
          <a:ext cx="7777907" cy="2987040"/>
        </p:xfrm>
        <a:graphic>
          <a:graphicData uri="http://schemas.openxmlformats.org/drawingml/2006/table">
            <a:tbl>
              <a:tblPr/>
              <a:tblGrid>
                <a:gridCol w="6789909"/>
                <a:gridCol w="987998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for(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= 0;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PredictorPaletteSize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  !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palettePredictionFinished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&amp;&amp;</a:t>
                      </a:r>
                      <a:br>
                        <a:rPr lang="en-GB" sz="1400" dirty="0">
                          <a:latin typeface="Times New Roman"/>
                          <a:ea typeface="PMingLiU"/>
                        </a:rPr>
                      </a:b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&lt;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palette_max_size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;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 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</a:t>
                      </a:r>
                      <a:r>
                        <a:rPr lang="en-US" sz="1400" b="1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ue(v)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if( </a:t>
                      </a:r>
                      <a:r>
                        <a:rPr lang="en-US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US" sz="1400" dirty="0">
                          <a:latin typeface="Times New Roman"/>
                          <a:ea typeface="PMingLiU"/>
                        </a:rPr>
                        <a:t> 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!=  1 ) {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if(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&gt; 1 ) 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 +=  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palette_predictor_run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 –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 			</a:t>
                      </a:r>
                      <a:r>
                        <a:rPr lang="en-US" sz="1400" dirty="0" err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 = Min( </a:t>
                      </a:r>
                      <a:r>
                        <a:rPr lang="en-US" sz="1400" dirty="0" err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, </a:t>
                      </a:r>
                      <a:r>
                        <a:rPr lang="en-US" sz="1400" dirty="0" err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PredictorPaletteSize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– 1)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PalettePredictorEntryReuseFlag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[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i</a:t>
                      </a:r>
                      <a:r>
                        <a:rPr lang="fr-FR" sz="1400" dirty="0">
                          <a:latin typeface="Times New Roman"/>
                          <a:ea typeface="PMingLiU"/>
                        </a:rPr>
                        <a:t> 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] = 1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	</a:t>
                      </a:r>
                      <a:r>
                        <a:rPr lang="en-GB" sz="1400" dirty="0" err="1">
                          <a:latin typeface="Times New Roman"/>
                          <a:ea typeface="PMingLiU"/>
                        </a:rPr>
                        <a:t>NumPredictedPaletteEntries</a:t>
                      </a:r>
                      <a:r>
                        <a:rPr lang="en-GB" sz="1400" dirty="0">
                          <a:latin typeface="Times New Roman"/>
                          <a:ea typeface="PMingLiU"/>
                        </a:rPr>
                        <a:t>++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PMingLiU"/>
                        </a:rPr>
                        <a:t>		} else</a:t>
                      </a: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			palettePredictionFinished = 1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</a:rPr>
                        <a:t>	}</a:t>
                      </a:r>
                      <a:endParaRPr lang="en-US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Item 4:  Constraints on </a:t>
            </a:r>
            <a:r>
              <a:rPr lang="en-US" sz="3200" dirty="0" err="1" smtClean="0"/>
              <a:t>num_singlled_palette_entries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002539"/>
            <a:ext cx="8229600" cy="414234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r>
              <a:rPr lang="en-GB" sz="1600" dirty="0" smtClean="0"/>
              <a:t>Current CU </a:t>
            </a:r>
            <a:r>
              <a:rPr lang="en-GB" sz="1600" dirty="0" smtClean="0"/>
              <a:t>palette </a:t>
            </a:r>
            <a:r>
              <a:rPr lang="en-GB" sz="1600" dirty="0" smtClean="0"/>
              <a:t>size</a:t>
            </a:r>
            <a:r>
              <a:rPr lang="en-GB" sz="1600" dirty="0" smtClean="0"/>
              <a:t> </a:t>
            </a:r>
            <a:r>
              <a:rPr lang="en-GB" sz="1600" dirty="0" smtClean="0"/>
              <a:t>= number of predicted colours + number of signalled colours</a:t>
            </a:r>
          </a:p>
          <a:p>
            <a:r>
              <a:rPr lang="en-US" sz="1600" dirty="0" smtClean="0"/>
              <a:t>SCC Draft Text limit “</a:t>
            </a:r>
            <a:r>
              <a:rPr lang="en-GB" sz="1600" dirty="0" smtClean="0"/>
              <a:t>number of predicted colours” &lt; </a:t>
            </a:r>
            <a:r>
              <a:rPr lang="en-GB" sz="1600" dirty="0" err="1" smtClean="0"/>
              <a:t>palette_max_size</a:t>
            </a:r>
            <a:endParaRPr lang="en-GB" sz="1600" dirty="0" smtClean="0"/>
          </a:p>
          <a:p>
            <a:pPr>
              <a:buNone/>
            </a:pPr>
            <a:r>
              <a:rPr lang="en-GB" sz="1600" b="1" dirty="0" smtClean="0"/>
              <a:t>Method 1</a:t>
            </a:r>
          </a:p>
          <a:p>
            <a:r>
              <a:rPr lang="en-GB" sz="1600" dirty="0" smtClean="0"/>
              <a:t>Propose </a:t>
            </a:r>
            <a:r>
              <a:rPr lang="en-GB" sz="1600" dirty="0" smtClean="0"/>
              <a:t>to </a:t>
            </a:r>
            <a:r>
              <a:rPr lang="en-GB" sz="1600" b="1" i="1" dirty="0" smtClean="0"/>
              <a:t>directly limit </a:t>
            </a:r>
            <a:r>
              <a:rPr lang="en-GB" sz="1600" dirty="0" err="1" smtClean="0"/>
              <a:t>num_signalled_palette_entries</a:t>
            </a:r>
            <a:r>
              <a:rPr lang="en-GB" sz="1600" dirty="0" smtClean="0"/>
              <a:t> to ensure operation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663" y="2545993"/>
            <a:ext cx="7634674" cy="230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Item 4:  Constraints on </a:t>
            </a:r>
            <a:r>
              <a:rPr lang="en-US" sz="3200" dirty="0" err="1" smtClean="0"/>
              <a:t>num_singlled_palette_entries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002539"/>
            <a:ext cx="8229600" cy="471624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8">
              <a:buNone/>
            </a:pPr>
            <a:endParaRPr lang="en-US" sz="800" dirty="0" smtClean="0"/>
          </a:p>
          <a:p>
            <a:r>
              <a:rPr lang="en-GB" sz="1600" dirty="0" smtClean="0"/>
              <a:t>Current CU </a:t>
            </a:r>
            <a:r>
              <a:rPr lang="en-GB" sz="1600" dirty="0" smtClean="0"/>
              <a:t>palette </a:t>
            </a:r>
            <a:r>
              <a:rPr lang="en-GB" sz="1600" dirty="0" smtClean="0"/>
              <a:t>size</a:t>
            </a:r>
            <a:r>
              <a:rPr lang="en-GB" sz="1600" dirty="0" smtClean="0"/>
              <a:t> </a:t>
            </a:r>
            <a:r>
              <a:rPr lang="en-GB" sz="1600" dirty="0" smtClean="0"/>
              <a:t>= number of predicted colours + number of signalled colours</a:t>
            </a:r>
          </a:p>
          <a:p>
            <a:r>
              <a:rPr lang="en-US" sz="1600" dirty="0" smtClean="0"/>
              <a:t>SCC Draft Text limit “</a:t>
            </a:r>
            <a:r>
              <a:rPr lang="en-GB" sz="1600" dirty="0" smtClean="0"/>
              <a:t>number of predicted colours” &lt; </a:t>
            </a:r>
            <a:r>
              <a:rPr lang="en-GB" sz="1600" dirty="0" err="1" smtClean="0"/>
              <a:t>palette_max_size</a:t>
            </a:r>
            <a:endParaRPr lang="en-GB" sz="1600" dirty="0" smtClean="0"/>
          </a:p>
          <a:p>
            <a:pPr>
              <a:buNone/>
            </a:pPr>
            <a:r>
              <a:rPr lang="en-GB" sz="1600" b="1" dirty="0" smtClean="0"/>
              <a:t>Method 2</a:t>
            </a:r>
            <a:endParaRPr lang="en-GB" sz="1600" dirty="0" smtClean="0"/>
          </a:p>
          <a:p>
            <a:r>
              <a:rPr lang="en-GB" sz="1600" dirty="0" smtClean="0"/>
              <a:t>Propose </a:t>
            </a:r>
            <a:r>
              <a:rPr lang="en-GB" sz="1600" dirty="0" smtClean="0"/>
              <a:t>to limit </a:t>
            </a:r>
            <a:r>
              <a:rPr lang="en-GB" sz="1600" dirty="0" smtClean="0"/>
              <a:t>c</a:t>
            </a:r>
            <a:r>
              <a:rPr lang="en-GB" sz="1600" dirty="0" smtClean="0"/>
              <a:t>urrent </a:t>
            </a:r>
            <a:r>
              <a:rPr lang="en-GB" sz="1600" dirty="0" smtClean="0"/>
              <a:t>CU palette size </a:t>
            </a:r>
            <a:r>
              <a:rPr lang="en-GB" sz="1600" dirty="0" smtClean="0"/>
              <a:t>&lt;= </a:t>
            </a:r>
            <a:r>
              <a:rPr lang="en-US" altLang="zh-TW" sz="1600" dirty="0" smtClean="0"/>
              <a:t>Number of samples in CU</a:t>
            </a:r>
          </a:p>
          <a:p>
            <a:r>
              <a:rPr lang="en-US" sz="1600" dirty="0" smtClean="0"/>
              <a:t>Current CU max palette size = min( </a:t>
            </a:r>
            <a:r>
              <a:rPr lang="en-US" sz="1600" dirty="0" err="1" smtClean="0"/>
              <a:t>CU_width</a:t>
            </a:r>
            <a:r>
              <a:rPr lang="en-US" sz="1600" dirty="0" smtClean="0"/>
              <a:t>*</a:t>
            </a:r>
            <a:r>
              <a:rPr lang="en-US" sz="1600" dirty="0" err="1" smtClean="0"/>
              <a:t>CU_width</a:t>
            </a:r>
            <a:r>
              <a:rPr lang="en-US" sz="1600" dirty="0" smtClean="0"/>
              <a:t>, </a:t>
            </a:r>
            <a:r>
              <a:rPr lang="en-US" sz="1600" dirty="0" err="1" smtClean="0"/>
              <a:t>palette_max_size</a:t>
            </a:r>
            <a:r>
              <a:rPr lang="en-US" sz="1600" dirty="0" smtClean="0"/>
              <a:t> )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CA" sz="1200" b="1" dirty="0" smtClean="0"/>
          </a:p>
          <a:p>
            <a:pPr>
              <a:buNone/>
            </a:pPr>
            <a:endParaRPr lang="en-CA" sz="2000" b="1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4FAAE-D303-1440-B1E5-D1AB6CEFDBFD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663" y="2801084"/>
            <a:ext cx="7634675" cy="257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30641</TotalTime>
  <Words>343</Words>
  <Application>Microsoft Office PowerPoint</Application>
  <PresentationFormat>On-screen Show (4:3)</PresentationFormat>
  <Paragraphs>164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JCTVC-U0089:  Constraints on palette syntax elements</vt:lpstr>
      <vt:lpstr>U0089 Item 1:  Constraints on  SPS parameter palette_max_size</vt:lpstr>
      <vt:lpstr>U0089 Item 2:  Constraints on   NumPaletteIndices</vt:lpstr>
      <vt:lpstr>Item 3:  Constraints on palette_predicftor_run</vt:lpstr>
      <vt:lpstr>Item 3:  Constraints on palette_predicftor_run</vt:lpstr>
      <vt:lpstr>Item 3:  Constraints on palette_predicftor_run</vt:lpstr>
      <vt:lpstr>Item 4:  Constraints on num_singlled_palette_entries</vt:lpstr>
      <vt:lpstr>Item 4:  Constraints on num_singlled_palette_entries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mtk30288</cp:lastModifiedBy>
  <cp:revision>1259</cp:revision>
  <dcterms:created xsi:type="dcterms:W3CDTF">2014-04-10T07:05:11Z</dcterms:created>
  <dcterms:modified xsi:type="dcterms:W3CDTF">2015-06-18T03:38:58Z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-1312069525</vt:i4>
  </property>
  <property fmtid="{D5CDD505-2E9C-101B-9397-08002B2CF9AE}" pid="3" name="_NewReviewCycle">
    <vt:lpwstr/>
  </property>
  <property fmtid="{D5CDD505-2E9C-101B-9397-08002B2CF9AE}" pid="4" name="_EmailSubject">
    <vt:lpwstr>PPT of U0086, U0090, U0091</vt:lpwstr>
  </property>
  <property fmtid="{D5CDD505-2E9C-101B-9397-08002B2CF9AE}" pid="5" name="_AuthorEmail">
    <vt:lpwstr>Jing.Ye@mediatek.com</vt:lpwstr>
  </property>
  <property fmtid="{D5CDD505-2E9C-101B-9397-08002B2CF9AE}" pid="6" name="_AuthorEmailDisplayName">
    <vt:lpwstr>Jing Ye</vt:lpwstr>
  </property>
</Properties>
</file>