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6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2" r:id="rId1"/>
    <p:sldMasterId id="2147483681" r:id="rId2"/>
    <p:sldMasterId id="2147483695" r:id="rId3"/>
    <p:sldMasterId id="2147483750" r:id="rId4"/>
    <p:sldMasterId id="2147483764" r:id="rId5"/>
    <p:sldMasterId id="2147483777" r:id="rId6"/>
    <p:sldMasterId id="2147483791" r:id="rId7"/>
    <p:sldMasterId id="2147483860" r:id="rId8"/>
    <p:sldMasterId id="2147483875" r:id="rId9"/>
    <p:sldMasterId id="2147483944" r:id="rId10"/>
    <p:sldMasterId id="2147483959" r:id="rId11"/>
    <p:sldMasterId id="2147483972" r:id="rId12"/>
    <p:sldMasterId id="2147483987" r:id="rId13"/>
  </p:sldMasterIdLst>
  <p:notesMasterIdLst>
    <p:notesMasterId r:id="rId20"/>
  </p:notesMasterIdLst>
  <p:handoutMasterIdLst>
    <p:handoutMasterId r:id="rId21"/>
  </p:handoutMasterIdLst>
  <p:sldIdLst>
    <p:sldId id="256" r:id="rId14"/>
    <p:sldId id="342" r:id="rId15"/>
    <p:sldId id="345" r:id="rId16"/>
    <p:sldId id="367" r:id="rId17"/>
    <p:sldId id="368" r:id="rId18"/>
    <p:sldId id="36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56" autoAdjust="0"/>
    <p:restoredTop sz="94713" autoAdjust="0"/>
  </p:normalViewPr>
  <p:slideViewPr>
    <p:cSldViewPr snapToGrid="0" snapToObjects="1"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MaxPltIdx</a:t>
            </a:r>
            <a:r>
              <a:rPr lang="en-US" dirty="0" smtClean="0"/>
              <a:t> + 1 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A2320-C23A-B148-88B1-360D5FA97CA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830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468966"/>
          </a:xfrm>
        </p:spPr>
        <p:txBody>
          <a:bodyPr t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33"/>
            <a:ext cx="8229600" cy="42545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JCTVC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zh-TW" sz="1600" b="1" kern="1200" spc="-15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019265" y="6274464"/>
            <a:ext cx="1760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JCTVC-U0086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678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CTO</a:t>
            </a:r>
            <a:endParaRPr lang="en-US" sz="1200" b="1" dirty="0"/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90518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2" name="Picture 1" descr="patter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gline-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48335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457200" y="1854201"/>
            <a:ext cx="8229600" cy="431440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13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12" Type="http://schemas.openxmlformats.org/officeDocument/2006/relationships/slideLayout" Target="../slideLayouts/slideLayout129.xml"/><Relationship Id="rId2" Type="http://schemas.openxmlformats.org/officeDocument/2006/relationships/slideLayout" Target="../slideLayouts/slideLayout119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11" Type="http://schemas.openxmlformats.org/officeDocument/2006/relationships/slideLayout" Target="../slideLayouts/slideLayout128.xml"/><Relationship Id="rId5" Type="http://schemas.openxmlformats.org/officeDocument/2006/relationships/slideLayout" Target="../slideLayouts/slideLayout122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27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Relationship Id="rId14" Type="http://schemas.openxmlformats.org/officeDocument/2006/relationships/slideLayout" Target="../slideLayouts/slideLayout13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Relationship Id="rId1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5.xml"/><Relationship Id="rId16" Type="http://schemas.openxmlformats.org/officeDocument/2006/relationships/theme" Target="../theme/theme1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3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Relationship Id="rId14" Type="http://schemas.openxmlformats.org/officeDocument/2006/relationships/slideLayout" Target="../slideLayouts/slideLayout105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32238" y="6315247"/>
            <a:ext cx="444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CTO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  <p:sldLayoutId id="2147483679" r:id="rId13"/>
    <p:sldLayoutId id="2147483680" r:id="rId14"/>
    <p:sldLayoutId id="2147483676" r:id="rId15"/>
    <p:sldLayoutId id="2147483678" r:id="rId1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  <p:sldLayoutId id="2147483957" r:id="rId13"/>
    <p:sldLayoutId id="21474839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  <p:sldLayoutId id="2147483986" r:id="rId14"/>
    <p:sldLayoutId id="2147484000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2015-06-16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Calibri Bold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Calibri Bold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4689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rgbClr val="F3821E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F3821E"/>
                </a:solidFill>
              </a:rPr>
              <a:t>CONFIDENTIAL A</a:t>
            </a:r>
            <a:endParaRPr lang="en-US" altLang="zh-TW" sz="800" b="1" dirty="0">
              <a:solidFill>
                <a:srgbClr val="F3821E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  <p:sldLayoutId id="214748388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Calibri Bold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Jing Ye, Jungsun Kim, Shan Liu,  </a:t>
            </a:r>
            <a:r>
              <a:rPr lang="en-US" b="1" u="sng" dirty="0" smtClean="0"/>
              <a:t>P</a:t>
            </a:r>
            <a:r>
              <a:rPr lang="en-US" altLang="zh-CN" b="1" u="sng" dirty="0" smtClean="0"/>
              <a:t>oLin Lai</a:t>
            </a:r>
            <a:r>
              <a:rPr lang="en-US" altLang="zh-CN" dirty="0" smtClean="0"/>
              <a:t>, </a:t>
            </a:r>
            <a:r>
              <a:rPr lang="en-CA" dirty="0" smtClean="0"/>
              <a:t>Weijia Zhu, Kai Zhang, </a:t>
            </a:r>
            <a:r>
              <a:rPr lang="en-GB" dirty="0" smtClean="0"/>
              <a:t>Tzu-</a:t>
            </a:r>
            <a:r>
              <a:rPr lang="en-GB" dirty="0" err="1" smtClean="0"/>
              <a:t>Der</a:t>
            </a:r>
            <a:r>
              <a:rPr lang="en-GB" dirty="0" smtClean="0"/>
              <a:t> Chuang, Yu-</a:t>
            </a:r>
            <a:r>
              <a:rPr lang="en-GB" dirty="0" err="1" smtClean="0"/>
              <a:t>Wen</a:t>
            </a:r>
            <a:r>
              <a:rPr lang="en-GB" dirty="0" smtClean="0"/>
              <a:t> Huang, </a:t>
            </a:r>
            <a:r>
              <a:rPr lang="en-CA" dirty="0" smtClean="0"/>
              <a:t>and </a:t>
            </a:r>
            <a:r>
              <a:rPr lang="en-US" altLang="zh-TW" dirty="0" smtClean="0"/>
              <a:t>S</a:t>
            </a:r>
            <a:r>
              <a:rPr lang="en-CA" dirty="0" err="1" smtClean="0"/>
              <a:t>hawmin</a:t>
            </a:r>
            <a:r>
              <a:rPr lang="en-CA" dirty="0" smtClean="0"/>
              <a:t> Lei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hangingPunct="0"/>
            <a:r>
              <a:rPr lang="en-CA" dirty="0" smtClean="0"/>
              <a:t>JCTVC-U0086</a:t>
            </a:r>
            <a:r>
              <a:rPr lang="en-CA" smtClean="0"/>
              <a:t>: </a:t>
            </a:r>
            <a:br>
              <a:rPr lang="en-CA" smtClean="0"/>
            </a:br>
            <a:r>
              <a:rPr lang="en-US" smtClean="0"/>
              <a:t>CE1-related</a:t>
            </a:r>
            <a:r>
              <a:rPr lang="en-US" dirty="0" smtClean="0"/>
              <a:t>: Simplification on coding </a:t>
            </a:r>
            <a:r>
              <a:rPr lang="en-US" dirty="0" err="1" smtClean="0"/>
              <a:t>NumPaletteIndices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3081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– Code number of indices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33577"/>
            <a:ext cx="8229600" cy="4800037"/>
          </a:xfrm>
        </p:spPr>
        <p:txBody>
          <a:bodyPr>
            <a:normAutofit/>
          </a:bodyPr>
          <a:lstStyle/>
          <a:p>
            <a:pPr hangingPunct="0"/>
            <a:r>
              <a:rPr lang="en-GB" sz="2000" dirty="0" smtClean="0">
                <a:cs typeface="Times New Roman" pitchFamily="18" charset="0"/>
              </a:rPr>
              <a:t>Palette indices are grouped at front.</a:t>
            </a:r>
          </a:p>
          <a:p>
            <a:pPr lvl="8" hangingPunct="0"/>
            <a:endParaRPr lang="en-GB" sz="800" dirty="0" smtClean="0">
              <a:cs typeface="Times New Roman" pitchFamily="18" charset="0"/>
            </a:endParaRPr>
          </a:p>
          <a:p>
            <a:pPr hangingPunct="0"/>
            <a:r>
              <a:rPr lang="en-GB" sz="2000" b="1" dirty="0" err="1" smtClean="0">
                <a:cs typeface="Times New Roman" pitchFamily="18" charset="0"/>
              </a:rPr>
              <a:t>num_palette_indices_idc</a:t>
            </a:r>
            <a:endParaRPr lang="en-GB" sz="2000" dirty="0" smtClean="0">
              <a:cs typeface="Times New Roman" pitchFamily="18" charset="0"/>
            </a:endParaRPr>
          </a:p>
          <a:p>
            <a:pPr lvl="1" hangingPunct="0"/>
            <a:r>
              <a:rPr lang="en-GB" sz="2000" dirty="0" smtClean="0">
                <a:cs typeface="Times New Roman" pitchFamily="18" charset="0"/>
              </a:rPr>
              <a:t>Syntax to signal number of palette indices (</a:t>
            </a:r>
            <a:r>
              <a:rPr lang="en-CA" sz="2000" dirty="0" err="1" smtClean="0"/>
              <a:t>NumPaletteIndices</a:t>
            </a:r>
            <a:r>
              <a:rPr lang="en-GB" sz="2000" dirty="0" smtClean="0">
                <a:cs typeface="Times New Roman" pitchFamily="18" charset="0"/>
              </a:rPr>
              <a:t>)</a:t>
            </a:r>
          </a:p>
          <a:p>
            <a:pPr lvl="1" hangingPunct="0"/>
            <a:r>
              <a:rPr lang="en-GB" sz="2000" dirty="0" smtClean="0">
                <a:cs typeface="Times New Roman" pitchFamily="18" charset="0"/>
              </a:rPr>
              <a:t>Signal </a:t>
            </a:r>
            <a:r>
              <a:rPr lang="en-GB" sz="2000" b="1" i="1" dirty="0" smtClean="0">
                <a:cs typeface="Times New Roman" pitchFamily="18" charset="0"/>
              </a:rPr>
              <a:t>mapped value </a:t>
            </a:r>
            <a:r>
              <a:rPr lang="en-GB" sz="2000" dirty="0" smtClean="0">
                <a:cs typeface="Times New Roman" pitchFamily="18" charset="0"/>
              </a:rPr>
              <a:t>from [</a:t>
            </a:r>
            <a:r>
              <a:rPr lang="en-CA" sz="2000" dirty="0" smtClean="0"/>
              <a:t> </a:t>
            </a:r>
            <a:r>
              <a:rPr lang="en-CA" sz="2000" dirty="0" err="1" smtClean="0"/>
              <a:t>NumPaletteIndices</a:t>
            </a:r>
            <a:r>
              <a:rPr lang="en-CA" sz="2000" dirty="0" smtClean="0"/>
              <a:t> - </a:t>
            </a:r>
            <a:r>
              <a:rPr lang="en-US" sz="2000" dirty="0" err="1" smtClean="0"/>
              <a:t>MaxPaletteIndex</a:t>
            </a:r>
            <a:r>
              <a:rPr lang="en-US" sz="2000" dirty="0" smtClean="0"/>
              <a:t> ]</a:t>
            </a:r>
          </a:p>
          <a:p>
            <a:pPr lvl="8" hangingPunct="0"/>
            <a:endParaRPr lang="en-US" sz="1200" dirty="0" smtClean="0"/>
          </a:p>
          <a:p>
            <a:pPr hangingPunct="0"/>
            <a:r>
              <a:rPr lang="en-US" sz="2000" dirty="0" smtClean="0"/>
              <a:t>Complicated process to obtain </a:t>
            </a:r>
            <a:r>
              <a:rPr lang="en-CA" sz="2000" dirty="0" err="1" smtClean="0"/>
              <a:t>NumPaletteIndices</a:t>
            </a:r>
            <a:endParaRPr lang="en-US" sz="2000" dirty="0" smtClean="0"/>
          </a:p>
          <a:p>
            <a:pPr hangingPunct="0">
              <a:buNone/>
            </a:pP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	if (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&gt;= (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MaxPaletteIndex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– 1) * 32 )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= 	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+ 1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else if (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% 32 =</a:t>
            </a:r>
            <a:r>
              <a:rPr lang="en-CA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= 31)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= 	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MaxPaletteIndex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– (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+ 1 ) / 32 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else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= 	(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/ 32 ) * 31 ) +</a:t>
            </a:r>
            <a:br>
              <a:rPr lang="en-GB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							(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% 32) +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MaxPaletteIndex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/>
          </a:p>
          <a:p>
            <a:pPr lvl="8" hangingPunct="0"/>
            <a:endParaRPr lang="en-US" sz="800" dirty="0" smtClean="0"/>
          </a:p>
          <a:p>
            <a:pPr hangingPunct="0"/>
            <a:r>
              <a:rPr lang="en-US" sz="2000" dirty="0" smtClean="0"/>
              <a:t>When </a:t>
            </a:r>
            <a:r>
              <a:rPr lang="en-GB" sz="2000" dirty="0" smtClean="0">
                <a:cs typeface="Times New Roman" pitchFamily="18" charset="0"/>
              </a:rPr>
              <a:t>[</a:t>
            </a:r>
            <a:r>
              <a:rPr lang="en-CA" sz="2000" dirty="0" smtClean="0"/>
              <a:t> </a:t>
            </a:r>
            <a:r>
              <a:rPr lang="en-CA" sz="2000" dirty="0" err="1" smtClean="0"/>
              <a:t>NumPaletteIndices</a:t>
            </a:r>
            <a:r>
              <a:rPr lang="en-CA" sz="2000" dirty="0" smtClean="0"/>
              <a:t> - </a:t>
            </a:r>
            <a:r>
              <a:rPr lang="en-US" sz="2000" dirty="0" err="1" smtClean="0"/>
              <a:t>MaxPaletteIndex</a:t>
            </a:r>
            <a:r>
              <a:rPr lang="en-US" sz="2000" dirty="0" smtClean="0"/>
              <a:t> ] is negative, a long code word will be assigned to the syntax element.</a:t>
            </a:r>
          </a:p>
          <a:p>
            <a:pPr lvl="1" hangingPunct="0"/>
            <a:endParaRPr lang="en-GB" sz="20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Proposed Methods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7319"/>
            <a:ext cx="8229600" cy="5367087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/>
              <a:t>Method 1: </a:t>
            </a:r>
          </a:p>
          <a:p>
            <a:pPr lvl="1"/>
            <a:r>
              <a:rPr lang="en-US" sz="2000" dirty="0" smtClean="0"/>
              <a:t>Signal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CA" sz="2000" dirty="0" err="1" smtClean="0"/>
              <a:t>NumPaletteIndices</a:t>
            </a:r>
            <a:r>
              <a:rPr lang="en-CA" sz="2000" dirty="0" smtClean="0"/>
              <a:t> </a:t>
            </a:r>
            <a:r>
              <a:rPr lang="en-US" sz="2000" dirty="0" smtClean="0"/>
              <a:t>– 1</a:t>
            </a:r>
          </a:p>
          <a:p>
            <a:pPr lvl="1"/>
            <a:r>
              <a:rPr lang="en-US" altLang="zh-TW" sz="2000" dirty="0" smtClean="0"/>
              <a:t>Decoding process: </a:t>
            </a:r>
            <a:r>
              <a:rPr lang="en-GB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++ </a:t>
            </a:r>
            <a:endParaRPr lang="en-GB" sz="1600" dirty="0" smtClean="0">
              <a:highlight>
                <a:srgbClr val="FFFF00"/>
              </a:highlight>
              <a:latin typeface="Times New Roman"/>
              <a:ea typeface="宋体"/>
            </a:endParaRPr>
          </a:p>
          <a:p>
            <a:pPr lvl="8"/>
            <a:endParaRPr lang="en-GB" sz="1400" dirty="0" smtClean="0">
              <a:highlight>
                <a:srgbClr val="FFFF00"/>
              </a:highlight>
              <a:latin typeface="Times New Roman"/>
              <a:ea typeface="宋体"/>
            </a:endParaRPr>
          </a:p>
          <a:p>
            <a:r>
              <a:rPr lang="en-US" sz="2000" dirty="0" smtClean="0"/>
              <a:t>Method 2: </a:t>
            </a:r>
          </a:p>
          <a:p>
            <a:pPr lvl="1"/>
            <a:r>
              <a:rPr lang="en-US" sz="2000" dirty="0" smtClean="0"/>
              <a:t>Simplified mapping:</a:t>
            </a:r>
          </a:p>
          <a:p>
            <a:pPr lvl="2">
              <a:buNone/>
            </a:pPr>
            <a:r>
              <a:rPr lang="en-US" sz="1600" dirty="0" smtClean="0">
                <a:cs typeface="Times New Roman" pitchFamily="18" charset="0"/>
              </a:rPr>
              <a:t>if (</a:t>
            </a:r>
            <a:r>
              <a:rPr lang="en-US" sz="1600" dirty="0" err="1" smtClean="0">
                <a:cs typeface="Times New Roman" pitchFamily="18" charset="0"/>
              </a:rPr>
              <a:t>NumPaletteIndices</a:t>
            </a:r>
            <a:r>
              <a:rPr lang="en-US" sz="1600" dirty="0" smtClean="0">
                <a:cs typeface="Times New Roman" pitchFamily="18" charset="0"/>
              </a:rPr>
              <a:t> &lt; </a:t>
            </a:r>
            <a:r>
              <a:rPr lang="en-US" sz="1600" dirty="0" err="1" smtClean="0">
                <a:cs typeface="Times New Roman" pitchFamily="18" charset="0"/>
              </a:rPr>
              <a:t>MaxPaletteIndex</a:t>
            </a:r>
            <a:r>
              <a:rPr lang="en-US" sz="1600" dirty="0" smtClean="0">
                <a:cs typeface="Times New Roman" pitchFamily="18" charset="0"/>
              </a:rPr>
              <a:t>)</a:t>
            </a:r>
          </a:p>
          <a:p>
            <a:pPr lvl="2">
              <a:buNone/>
            </a:pPr>
            <a:r>
              <a:rPr lang="en-US" sz="1600" dirty="0" smtClean="0">
                <a:cs typeface="Times New Roman" pitchFamily="18" charset="0"/>
              </a:rPr>
              <a:t>	 Signal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cs typeface="Times New Roman" pitchFamily="18" charset="0"/>
              </a:rPr>
              <a:t>( block size – </a:t>
            </a:r>
            <a:r>
              <a:rPr lang="en-US" sz="1600" dirty="0" err="1" smtClean="0">
                <a:cs typeface="Times New Roman" pitchFamily="18" charset="0"/>
              </a:rPr>
              <a:t>NumPaletteIndices</a:t>
            </a:r>
            <a:r>
              <a:rPr lang="en-US" sz="1600" dirty="0" smtClean="0">
                <a:cs typeface="Times New Roman" pitchFamily="18" charset="0"/>
              </a:rPr>
              <a:t> )</a:t>
            </a:r>
          </a:p>
          <a:p>
            <a:pPr lvl="2">
              <a:buNone/>
            </a:pPr>
            <a:r>
              <a:rPr lang="en-US" sz="1600" dirty="0" smtClean="0">
                <a:cs typeface="Times New Roman" pitchFamily="18" charset="0"/>
              </a:rPr>
              <a:t>if (</a:t>
            </a:r>
            <a:r>
              <a:rPr lang="en-US" sz="1600" dirty="0" err="1" smtClean="0">
                <a:cs typeface="Times New Roman" pitchFamily="18" charset="0"/>
              </a:rPr>
              <a:t>NumPaletteIndices</a:t>
            </a:r>
            <a:r>
              <a:rPr lang="en-US" sz="1600" dirty="0" smtClean="0">
                <a:cs typeface="Times New Roman" pitchFamily="18" charset="0"/>
              </a:rPr>
              <a:t> &gt;= </a:t>
            </a:r>
            <a:r>
              <a:rPr lang="en-US" sz="1600" dirty="0" err="1" smtClean="0">
                <a:cs typeface="Times New Roman" pitchFamily="18" charset="0"/>
              </a:rPr>
              <a:t>MaxPaletteIndex</a:t>
            </a:r>
            <a:r>
              <a:rPr lang="en-US" sz="1600" dirty="0" smtClean="0">
                <a:cs typeface="Times New Roman" pitchFamily="18" charset="0"/>
              </a:rPr>
              <a:t>) </a:t>
            </a:r>
          </a:p>
          <a:p>
            <a:pPr lvl="2">
              <a:buNone/>
            </a:pPr>
            <a:r>
              <a:rPr lang="en-US" sz="1600" dirty="0" smtClean="0">
                <a:cs typeface="Times New Roman" pitchFamily="18" charset="0"/>
              </a:rPr>
              <a:t>	 Signal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smtClean="0">
                <a:cs typeface="Times New Roman" pitchFamily="18" charset="0"/>
              </a:rPr>
              <a:t>( </a:t>
            </a:r>
            <a:r>
              <a:rPr lang="en-US" sz="1600" dirty="0" err="1" smtClean="0">
                <a:cs typeface="Times New Roman" pitchFamily="18" charset="0"/>
              </a:rPr>
              <a:t>NumPaletteIndices</a:t>
            </a:r>
            <a:r>
              <a:rPr lang="en-US" sz="1600" dirty="0" smtClean="0">
                <a:cs typeface="Times New Roman" pitchFamily="18" charset="0"/>
              </a:rPr>
              <a:t> – </a:t>
            </a:r>
            <a:r>
              <a:rPr lang="en-US" sz="1600" dirty="0" err="1" smtClean="0">
                <a:cs typeface="Times New Roman" pitchFamily="18" charset="0"/>
              </a:rPr>
              <a:t>MaxPaletteIndex</a:t>
            </a:r>
            <a:r>
              <a:rPr lang="en-US" sz="1600" dirty="0" smtClean="0">
                <a:cs typeface="Times New Roman" pitchFamily="18" charset="0"/>
              </a:rPr>
              <a:t> )</a:t>
            </a:r>
          </a:p>
          <a:p>
            <a:pPr lvl="1"/>
            <a:r>
              <a:rPr lang="en-US" sz="2000" dirty="0" smtClean="0"/>
              <a:t>Decoding process:</a:t>
            </a:r>
          </a:p>
          <a:p>
            <a:pPr lvl="1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if (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&gt; 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nCbS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nCbS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MaxPaletteIndex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lvl="1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nCbS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nCbS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else</a:t>
            </a:r>
          </a:p>
          <a:p>
            <a:pPr lvl="1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NumPaletteIndices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num_palette_indices_idc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+ 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MaxPaletteIndex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 smtClean="0">
              <a:latin typeface="Times New Roman"/>
              <a:ea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Results: Method 1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23833"/>
            <a:ext cx="8229600" cy="470978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SCM4.0, 444 </a:t>
            </a:r>
            <a:r>
              <a:rPr lang="en-US" sz="2000" dirty="0" err="1" smtClean="0"/>
              <a:t>lossy</a:t>
            </a:r>
            <a:r>
              <a:rPr lang="en-US" sz="2000" dirty="0" smtClean="0"/>
              <a:t>, </a:t>
            </a:r>
            <a:r>
              <a:rPr lang="en-CA" sz="2000" dirty="0" smtClean="0"/>
              <a:t>IBC full frame mode</a:t>
            </a:r>
            <a:endParaRPr lang="en-US" sz="2000" dirty="0" smtClean="0"/>
          </a:p>
          <a:p>
            <a:r>
              <a:rPr lang="en-US" altLang="zh-TW" sz="2000" dirty="0" smtClean="0"/>
              <a:t>Thanks Intel for cross-checking (JCTVC-U0131)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9323" y="2476949"/>
          <a:ext cx="8085355" cy="2649672"/>
        </p:xfrm>
        <a:graphic>
          <a:graphicData uri="http://schemas.openxmlformats.org/drawingml/2006/table">
            <a:tbl>
              <a:tblPr/>
              <a:tblGrid>
                <a:gridCol w="2396635"/>
                <a:gridCol w="632080"/>
                <a:gridCol w="632080"/>
                <a:gridCol w="632080"/>
                <a:gridCol w="632080"/>
                <a:gridCol w="632080"/>
                <a:gridCol w="632080"/>
                <a:gridCol w="632080"/>
                <a:gridCol w="632080"/>
                <a:gridCol w="632080"/>
              </a:tblGrid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Random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Access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Low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delay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6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61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0.5%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65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Results</a:t>
            </a:r>
            <a:r>
              <a:rPr lang="en-US" altLang="zh-TW" sz="4000" dirty="0" smtClean="0"/>
              <a:t>:</a:t>
            </a:r>
            <a:r>
              <a:rPr lang="zh-TW" altLang="en-US" sz="4000" dirty="0" smtClean="0"/>
              <a:t> </a:t>
            </a:r>
            <a:r>
              <a:rPr lang="en-US" sz="4000" dirty="0" smtClean="0"/>
              <a:t>Method 2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66584" y="2384377"/>
          <a:ext cx="8010833" cy="2649672"/>
        </p:xfrm>
        <a:graphic>
          <a:graphicData uri="http://schemas.openxmlformats.org/drawingml/2006/table">
            <a:tbl>
              <a:tblPr/>
              <a:tblGrid>
                <a:gridCol w="2184557"/>
                <a:gridCol w="647364"/>
                <a:gridCol w="647364"/>
                <a:gridCol w="647364"/>
                <a:gridCol w="647364"/>
                <a:gridCol w="647364"/>
                <a:gridCol w="647364"/>
                <a:gridCol w="647364"/>
                <a:gridCol w="647364"/>
                <a:gridCol w="647364"/>
              </a:tblGrid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Random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Access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Low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delay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G/Y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B/U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R/V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34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TGM,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1080p &amp;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mixed,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1440p &amp;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80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58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400" dirty="0">
                        <a:latin typeface="+mn-lt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1323833"/>
            <a:ext cx="8229600" cy="470978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SCM4.0, 444 </a:t>
            </a:r>
            <a:r>
              <a:rPr lang="en-US" sz="2000" dirty="0" err="1" smtClean="0"/>
              <a:t>lossy</a:t>
            </a:r>
            <a:r>
              <a:rPr lang="en-US" sz="2000" dirty="0" smtClean="0"/>
              <a:t>, </a:t>
            </a:r>
            <a:r>
              <a:rPr lang="en-CA" sz="2000" dirty="0" smtClean="0"/>
              <a:t>IBC full frame mode</a:t>
            </a:r>
            <a:endParaRPr lang="en-US" sz="2000" dirty="0" smtClean="0"/>
          </a:p>
          <a:p>
            <a:r>
              <a:rPr lang="en-US" altLang="zh-TW" sz="2000" dirty="0" smtClean="0"/>
              <a:t>Thanks Intel for cross-checking (JCTVC-U0131)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0498" y="1284260"/>
            <a:ext cx="7643004" cy="42894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proposal provides two methods to simplify the derivation process of </a:t>
            </a:r>
            <a:r>
              <a:rPr lang="en-CA" sz="2400" dirty="0" err="1" smtClean="0"/>
              <a:t>NumPaletteIndices</a:t>
            </a:r>
            <a:r>
              <a:rPr lang="en-CA" sz="2400" dirty="0" smtClean="0"/>
              <a:t>.  </a:t>
            </a:r>
          </a:p>
          <a:p>
            <a:r>
              <a:rPr lang="en-CA" sz="2400" dirty="0" smtClean="0"/>
              <a:t>The proposed methods reduce the complexity while keeping performance. </a:t>
            </a:r>
          </a:p>
          <a:p>
            <a:r>
              <a:rPr lang="en-CA" sz="2400" dirty="0" smtClean="0"/>
              <a:t>Thank Intel for cross check.</a:t>
            </a:r>
          </a:p>
          <a:p>
            <a:r>
              <a:rPr lang="en-CA" sz="2400" dirty="0" smtClean="0"/>
              <a:t>It is suggested to include either of them to HEVC SCC Draft Text version 4.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4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5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5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MediaTek">
  <a:themeElements>
    <a:clrScheme name="Custom 5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30593</TotalTime>
  <Words>643</Words>
  <Application>Microsoft Office PowerPoint</Application>
  <PresentationFormat>On-screen Show (4:3)</PresentationFormat>
  <Paragraphs>256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MediaTek-Confidential_B_CTO_Dark</vt:lpstr>
      <vt:lpstr>MediaTek</vt:lpstr>
      <vt:lpstr>Custom Design</vt:lpstr>
      <vt:lpstr>1_MediaTek</vt:lpstr>
      <vt:lpstr>1_Custom Design</vt:lpstr>
      <vt:lpstr>2_MediaTek</vt:lpstr>
      <vt:lpstr>2_Custom Design</vt:lpstr>
      <vt:lpstr>3_MediaTek</vt:lpstr>
      <vt:lpstr>3_Custom Design</vt:lpstr>
      <vt:lpstr>4_MediaTek</vt:lpstr>
      <vt:lpstr>4_Custom Design</vt:lpstr>
      <vt:lpstr>5_MediaTek</vt:lpstr>
      <vt:lpstr>5_Custom Design</vt:lpstr>
      <vt:lpstr>JCTVC-U0086:  CE1-related: Simplification on coding NumPaletteIndices</vt:lpstr>
      <vt:lpstr>Introduction – Code number of indices</vt:lpstr>
      <vt:lpstr>Proposed Methods</vt:lpstr>
      <vt:lpstr>Results: Method 1</vt:lpstr>
      <vt:lpstr>Results: Method 2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mtk30288</cp:lastModifiedBy>
  <cp:revision>1232</cp:revision>
  <dcterms:created xsi:type="dcterms:W3CDTF">2014-04-10T07:05:11Z</dcterms:created>
  <dcterms:modified xsi:type="dcterms:W3CDTF">2015-06-16T23:33:40Z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-658774164</vt:i4>
  </property>
  <property fmtid="{D5CDD505-2E9C-101B-9397-08002B2CF9AE}" pid="3" name="_NewReviewCycle">
    <vt:lpwstr/>
  </property>
  <property fmtid="{D5CDD505-2E9C-101B-9397-08002B2CF9AE}" pid="4" name="_EmailSubject">
    <vt:lpwstr>PPT of U0086, U0090, U0091</vt:lpwstr>
  </property>
  <property fmtid="{D5CDD505-2E9C-101B-9397-08002B2CF9AE}" pid="5" name="_AuthorEmail">
    <vt:lpwstr>Polin.Lai@mediatek.com</vt:lpwstr>
  </property>
  <property fmtid="{D5CDD505-2E9C-101B-9397-08002B2CF9AE}" pid="6" name="_AuthorEmailDisplayName">
    <vt:lpwstr>Po-Lin Lai</vt:lpwstr>
  </property>
  <property fmtid="{D5CDD505-2E9C-101B-9397-08002B2CF9AE}" pid="7" name="_PreviousAdHocReviewCycleID">
    <vt:i4>-1312069525</vt:i4>
  </property>
</Properties>
</file>