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57" r:id="rId5"/>
    <p:sldId id="260" r:id="rId6"/>
    <p:sldId id="261" r:id="rId7"/>
    <p:sldId id="263" r:id="rId8"/>
    <p:sldId id="265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8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9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35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5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7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93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70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8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84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186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578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95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694A2-EA46-4B71-8C41-6E4CC98BE35A}" type="datetimeFigureOut">
              <a:rPr lang="en-US" smtClean="0"/>
              <a:t>6/26/2015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6EB10-AE40-4CEF-90FA-A263116E6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06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JCTVC-U0081 : On unification of adaptive motion vector resolution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 : Krishna Rapaka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200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There are </a:t>
            </a:r>
            <a:r>
              <a:rPr lang="en-US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 cases when integer MV is used</a:t>
            </a:r>
          </a:p>
          <a:p>
            <a:pPr lvl="1"/>
            <a:r>
              <a:rPr lang="en-US" sz="1800" dirty="0" err="1"/>
              <a:t>IntraBC</a:t>
            </a:r>
            <a:r>
              <a:rPr lang="en-US" sz="1800" dirty="0"/>
              <a:t> mode </a:t>
            </a:r>
          </a:p>
          <a:p>
            <a:pPr lvl="1"/>
            <a:r>
              <a:rPr lang="en-US" sz="1800" dirty="0"/>
              <a:t>inter mode with </a:t>
            </a:r>
            <a:r>
              <a:rPr lang="en-US" sz="1800" dirty="0" err="1"/>
              <a:t>use_integer_mv_flag</a:t>
            </a:r>
            <a:r>
              <a:rPr lang="en-US" sz="1800" dirty="0"/>
              <a:t> equal to 1.</a:t>
            </a:r>
          </a:p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 these cases, we have the following different design approaches</a:t>
            </a:r>
          </a:p>
          <a:p>
            <a:pPr lvl="1" hangingPunct="0"/>
            <a:r>
              <a:rPr lang="en-US" sz="1800" dirty="0"/>
              <a:t>MV left shifted by 2 for motion compensation when </a:t>
            </a:r>
            <a:r>
              <a:rPr lang="en-US" sz="1800" dirty="0" err="1"/>
              <a:t>use_integer_mv_flag</a:t>
            </a:r>
            <a:r>
              <a:rPr lang="en-US" sz="1800" dirty="0"/>
              <a:t> is equal to 1.</a:t>
            </a:r>
          </a:p>
          <a:p>
            <a:pPr lvl="1"/>
            <a:r>
              <a:rPr lang="en-US" sz="1800" dirty="0"/>
              <a:t>Rounding of AMVP predictor for </a:t>
            </a:r>
            <a:r>
              <a:rPr lang="en-US" sz="1800" dirty="0" err="1"/>
              <a:t>IntraBC</a:t>
            </a:r>
            <a:r>
              <a:rPr lang="en-US" sz="1800" dirty="0"/>
              <a:t> mode.</a:t>
            </a:r>
          </a:p>
          <a:p>
            <a:pPr lvl="1"/>
            <a:r>
              <a:rPr lang="en-US" sz="1800" dirty="0"/>
              <a:t>Different MV storage accuracy, which has impact on TMVP accuracy and </a:t>
            </a:r>
            <a:r>
              <a:rPr lang="en-US" sz="1800" dirty="0" err="1"/>
              <a:t>deblocking</a:t>
            </a:r>
            <a:r>
              <a:rPr lang="en-US" sz="1800" dirty="0"/>
              <a:t> threshold when </a:t>
            </a:r>
            <a:r>
              <a:rPr lang="en-US" sz="1800" dirty="0" err="1"/>
              <a:t>use_integer_mv_flag</a:t>
            </a:r>
            <a:r>
              <a:rPr lang="en-US" sz="1800" dirty="0"/>
              <a:t> is equal 1. During the </a:t>
            </a:r>
            <a:r>
              <a:rPr lang="en-US" sz="1800" dirty="0" err="1"/>
              <a:t>deblocking</a:t>
            </a:r>
            <a:r>
              <a:rPr lang="en-US" sz="1800" dirty="0"/>
              <a:t> process, MV is compared against the threshold in quarter luma samples.</a:t>
            </a:r>
          </a:p>
          <a:p>
            <a:pPr lvl="1"/>
            <a:r>
              <a:rPr lang="en-US" sz="1800" dirty="0"/>
              <a:t>Clipping of integer MV to guarantee the HEVC MV range when </a:t>
            </a:r>
            <a:r>
              <a:rPr lang="en-US" sz="1800" dirty="0" err="1"/>
              <a:t>use_integer_mv_flag</a:t>
            </a:r>
            <a:r>
              <a:rPr lang="en-US" sz="1800" dirty="0"/>
              <a:t> is equal 1, and wrap-around of MV for </a:t>
            </a:r>
            <a:r>
              <a:rPr lang="en-US" sz="1800" dirty="0" err="1"/>
              <a:t>IntraBC</a:t>
            </a:r>
            <a:r>
              <a:rPr lang="en-US" sz="1800" dirty="0"/>
              <a:t> mode</a:t>
            </a:r>
          </a:p>
        </p:txBody>
      </p:sp>
    </p:spTree>
    <p:extLst>
      <p:ext uri="{BB962C8B-B14F-4D97-AF65-F5344CB8AC3E}">
        <p14:creationId xmlns:p14="http://schemas.microsoft.com/office/powerpoint/2010/main" val="955110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AMVR unification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900" b="1" dirty="0" smtClean="0"/>
              <a:t>Method 2.1.1</a:t>
            </a:r>
          </a:p>
          <a:p>
            <a:r>
              <a:rPr lang="en-US" sz="1900" dirty="0" smtClean="0"/>
              <a:t>When </a:t>
            </a:r>
            <a:r>
              <a:rPr lang="en-US" sz="1900" dirty="0" err="1"/>
              <a:t>use_integer_mv_flag</a:t>
            </a:r>
            <a:r>
              <a:rPr lang="en-US" sz="1900" dirty="0"/>
              <a:t> is equal to 1, use </a:t>
            </a:r>
            <a:r>
              <a:rPr lang="en-US" sz="1900" dirty="0" err="1"/>
              <a:t>IntraBC</a:t>
            </a:r>
            <a:r>
              <a:rPr lang="en-US" sz="1900" dirty="0"/>
              <a:t> MV derivation process and MV storage accuracy for inter mode. That is, MV = (MVP &gt;&gt; 2 + MVD) &lt;&lt; 2 and no rounding of MV (&lt;&lt;2) before MC</a:t>
            </a:r>
            <a:r>
              <a:rPr lang="en-US" sz="1900" dirty="0" smtClean="0"/>
              <a:t>.</a:t>
            </a:r>
          </a:p>
          <a:p>
            <a:pPr marL="0" indent="0">
              <a:buNone/>
            </a:pPr>
            <a:r>
              <a:rPr lang="en-US" sz="1900" b="1" dirty="0" smtClean="0"/>
              <a:t>Method 2.1.2</a:t>
            </a:r>
            <a:endParaRPr lang="en-US" b="1" dirty="0"/>
          </a:p>
          <a:p>
            <a:pPr>
              <a:lnSpc>
                <a:spcPct val="100000"/>
              </a:lnSpc>
            </a:pPr>
            <a:r>
              <a:rPr lang="en-US" sz="1900" dirty="0"/>
              <a:t>When </a:t>
            </a:r>
            <a:r>
              <a:rPr lang="en-US" sz="1900" dirty="0" err="1"/>
              <a:t>use_integer_mv_flag</a:t>
            </a:r>
            <a:r>
              <a:rPr lang="en-US" sz="1900" dirty="0"/>
              <a:t> is equal to 1, use inter MV derivation process and MV storage for </a:t>
            </a:r>
            <a:r>
              <a:rPr lang="en-US" sz="1900" dirty="0" err="1"/>
              <a:t>IntraBC</a:t>
            </a:r>
            <a:r>
              <a:rPr lang="en-US" sz="1900" dirty="0"/>
              <a:t>. That is BV = (MVP + BVD) and upscale BV (&lt;&lt; 2) at MC stage. However, it may still have inconsistent </a:t>
            </a:r>
            <a:r>
              <a:rPr lang="en-US" sz="1900" dirty="0" err="1"/>
              <a:t>deblocking</a:t>
            </a:r>
            <a:r>
              <a:rPr lang="en-US" sz="1900" dirty="0"/>
              <a:t> threshold and TMVP accuracy</a:t>
            </a:r>
            <a:r>
              <a:rPr lang="en-US" sz="1900" dirty="0" smtClean="0"/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900" b="1" dirty="0" smtClean="0"/>
              <a:t>Method 2.1.3</a:t>
            </a:r>
            <a:endParaRPr lang="en-US" sz="1900" b="1" dirty="0"/>
          </a:p>
          <a:p>
            <a:pPr>
              <a:lnSpc>
                <a:spcPct val="100000"/>
              </a:lnSpc>
            </a:pPr>
            <a:r>
              <a:rPr lang="en-US" sz="1900" dirty="0"/>
              <a:t>Regardless of </a:t>
            </a:r>
            <a:r>
              <a:rPr lang="en-US" sz="1900" dirty="0" err="1"/>
              <a:t>use_integer_mv_flag</a:t>
            </a:r>
            <a:r>
              <a:rPr lang="en-US" sz="1900" dirty="0"/>
              <a:t> value, use inter MV derivation process and MV storage of </a:t>
            </a:r>
            <a:r>
              <a:rPr lang="en-US" sz="1900" dirty="0" err="1"/>
              <a:t>use_integer_mv_flag</a:t>
            </a:r>
            <a:r>
              <a:rPr lang="en-US" sz="1900" dirty="0"/>
              <a:t> equal to 1 for </a:t>
            </a:r>
            <a:r>
              <a:rPr lang="en-US" sz="1900" dirty="0" err="1"/>
              <a:t>IntraBC</a:t>
            </a:r>
            <a:r>
              <a:rPr lang="en-US" sz="1900" dirty="0"/>
              <a:t>. That is BV = (MVP + BVD) and upscale BV (&lt;&lt; 2) at MC stage. However, it may still have inconsistent </a:t>
            </a:r>
            <a:r>
              <a:rPr lang="en-US" sz="1900" dirty="0" err="1"/>
              <a:t>deblocking</a:t>
            </a:r>
            <a:r>
              <a:rPr lang="en-US" sz="1900" dirty="0"/>
              <a:t> threshold and TMVP accuracy.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051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820182"/>
              </p:ext>
            </p:extLst>
          </p:nvPr>
        </p:nvGraphicFramePr>
        <p:xfrm>
          <a:off x="1811214" y="984789"/>
          <a:ext cx="8751278" cy="5729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7062"/>
                <a:gridCol w="2004646"/>
                <a:gridCol w="2274277"/>
                <a:gridCol w="2485293"/>
              </a:tblGrid>
              <a:tr h="57938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SCM</a:t>
                      </a:r>
                      <a:r>
                        <a:rPr lang="en-US" sz="1400" baseline="0" dirty="0" smtClean="0"/>
                        <a:t> Method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 1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 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 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2320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For AMVR = 0,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BV=(P&gt;&gt;2+BVD) &lt;&lt; 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MV= (P + MVD)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Storage 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BV = Q, MV = Q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Shift</a:t>
                      </a:r>
                      <a:r>
                        <a:rPr lang="en-US" sz="1200" baseline="0" dirty="0" smtClean="0"/>
                        <a:t> for MC 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        None for BV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        None for MV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For AMVR = 0,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/>
                        <a:t>BV=(P&gt;&gt;2+BVD) &lt;&lt; 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MV=(P + MVD)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Storage 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BV = Q, MV = Q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Shift</a:t>
                      </a:r>
                      <a:r>
                        <a:rPr lang="en-US" sz="1200" baseline="0" dirty="0" smtClean="0"/>
                        <a:t> for MC 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       None for BV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       None for MV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 smtClean="0"/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For AMVR = 0,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BV=(P&gt;&gt;2+BVD) &lt;&lt;2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MV = (P + MVD)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Storage 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BV = Q, </a:t>
                      </a:r>
                      <a:r>
                        <a:rPr lang="en-US" sz="1200" dirty="0" smtClean="0"/>
                        <a:t>MV = Q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Shift</a:t>
                      </a:r>
                      <a:r>
                        <a:rPr lang="en-US" sz="1200" baseline="0" dirty="0" smtClean="0"/>
                        <a:t> for MC 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       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None for BV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        None for MV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 smtClean="0"/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For AMVR = 0,</a:t>
                      </a:r>
                    </a:p>
                    <a:p>
                      <a:endParaRPr lang="en-US" sz="1200" dirty="0" smtClean="0"/>
                    </a:p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BV  = (P + BVD)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MV = (P + MVD)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Storage 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BV =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</a:rPr>
                        <a:t>Int</a:t>
                      </a:r>
                      <a:r>
                        <a:rPr lang="en-US" sz="1200" dirty="0" smtClean="0"/>
                        <a:t>, MV = Q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Shift</a:t>
                      </a:r>
                      <a:r>
                        <a:rPr lang="en-US" sz="1200" baseline="0" dirty="0" smtClean="0"/>
                        <a:t> for MC 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en-US" sz="12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&lt;&lt;2  for BV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      None for MV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6210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AMVR = 1,</a:t>
                      </a: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BV=(P&gt;&gt;2+BVD)&lt;&lt; 2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MV = (P + MVD) </a:t>
                      </a: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Storage :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BV = Q, MV =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Shift for MC 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        None for BV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        &lt;&lt;2 for MV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AMVR = 1,</a:t>
                      </a: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BV=(P&gt;&gt;2+BVD)&lt;&lt; 2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MV=(P&gt;&gt;2+MVD)&lt;&lt;2</a:t>
                      </a: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Storage :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BV = Q, </a:t>
                      </a: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MV = Q</a:t>
                      </a: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Shift for MC 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      None for BV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     None for MV</a:t>
                      </a:r>
                      <a:endParaRPr lang="en-US" sz="12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AMVR = 1,</a:t>
                      </a: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BV  = (P + BVD)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MV = (P + MVD) </a:t>
                      </a: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Storage :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BV = </a:t>
                      </a:r>
                      <a:r>
                        <a:rPr lang="en-US" sz="12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MV =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Shift for MC 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      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&lt;&lt;2 for BV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    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&lt;&lt;2 for MV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AMVR = 1,</a:t>
                      </a: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BV  = (P+ BVD)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MV = (P+MVD)</a:t>
                      </a: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Storage :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BV = </a:t>
                      </a:r>
                      <a:r>
                        <a:rPr lang="en-US" sz="12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MV = </a:t>
                      </a:r>
                      <a:r>
                        <a:rPr lang="en-US" sz="12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Int</a:t>
                      </a:r>
                      <a:endParaRPr lang="en-US" sz="120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Shift for MC 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     &lt;&lt;2 for BV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    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&lt;&lt;2 for MV</a:t>
                      </a:r>
                    </a:p>
                    <a:p>
                      <a:pPr marL="0" algn="l" defTabSz="914400" rtl="0" eaLnBrk="1" latinLnBrk="0" hangingPunct="1"/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38954" y="363416"/>
            <a:ext cx="3531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Summary of Test Methods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77816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AMVR Test methods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8204113"/>
              </p:ext>
            </p:extLst>
          </p:nvPr>
        </p:nvGraphicFramePr>
        <p:xfrm>
          <a:off x="1260229" y="1921619"/>
          <a:ext cx="4686300" cy="2072640"/>
        </p:xfrm>
        <a:graphic>
          <a:graphicData uri="http://schemas.openxmlformats.org/drawingml/2006/table">
            <a:tbl>
              <a:tblPr firstRow="1" firstCol="1" bandRow="1"/>
              <a:tblGrid>
                <a:gridCol w="2552700"/>
                <a:gridCol w="533400"/>
                <a:gridCol w="971550"/>
                <a:gridCol w="628650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All Intra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text &amp; graphics with motion, 1080p &amp; 720p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70254"/>
              </p:ext>
            </p:extLst>
          </p:nvPr>
        </p:nvGraphicFramePr>
        <p:xfrm>
          <a:off x="5943598" y="1916813"/>
          <a:ext cx="2133600" cy="2092479"/>
        </p:xfrm>
        <a:graphic>
          <a:graphicData uri="http://schemas.openxmlformats.org/drawingml/2006/table">
            <a:tbl>
              <a:tblPr firstRow="1" firstCol="1" bandRow="1"/>
              <a:tblGrid>
                <a:gridCol w="533400"/>
                <a:gridCol w="971550"/>
                <a:gridCol w="628650"/>
              </a:tblGrid>
              <a:tr h="174559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Random Access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56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32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59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964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426069"/>
              </p:ext>
            </p:extLst>
          </p:nvPr>
        </p:nvGraphicFramePr>
        <p:xfrm>
          <a:off x="8100644" y="1933268"/>
          <a:ext cx="2133600" cy="2090099"/>
        </p:xfrm>
        <a:graphic>
          <a:graphicData uri="http://schemas.openxmlformats.org/drawingml/2006/table">
            <a:tbl>
              <a:tblPr firstRow="1" firstCol="1" bandRow="1"/>
              <a:tblGrid>
                <a:gridCol w="533400"/>
                <a:gridCol w="971550"/>
                <a:gridCol w="628650"/>
              </a:tblGrid>
              <a:tr h="168198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Low delay 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80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9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819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9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9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9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9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9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44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98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711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41940" y="1506022"/>
            <a:ext cx="204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of Test 2.1.1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804803"/>
              </p:ext>
            </p:extLst>
          </p:nvPr>
        </p:nvGraphicFramePr>
        <p:xfrm>
          <a:off x="1244112" y="4406913"/>
          <a:ext cx="4686300" cy="2072640"/>
        </p:xfrm>
        <a:graphic>
          <a:graphicData uri="http://schemas.openxmlformats.org/drawingml/2006/table">
            <a:tbl>
              <a:tblPr firstRow="1" firstCol="1" bandRow="1"/>
              <a:tblGrid>
                <a:gridCol w="2552700"/>
                <a:gridCol w="819150"/>
                <a:gridCol w="742950"/>
                <a:gridCol w="571500"/>
              </a:tblGrid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All Intra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164249"/>
              </p:ext>
            </p:extLst>
          </p:nvPr>
        </p:nvGraphicFramePr>
        <p:xfrm>
          <a:off x="5921619" y="4411602"/>
          <a:ext cx="2202473" cy="2074546"/>
        </p:xfrm>
        <a:graphic>
          <a:graphicData uri="http://schemas.openxmlformats.org/drawingml/2006/table">
            <a:tbl>
              <a:tblPr firstRow="1" firstCol="1" bandRow="1"/>
              <a:tblGrid>
                <a:gridCol w="895101"/>
                <a:gridCol w="811836"/>
                <a:gridCol w="495536"/>
              </a:tblGrid>
              <a:tr h="171628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Random Access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772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0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28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628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481257"/>
              </p:ext>
            </p:extLst>
          </p:nvPr>
        </p:nvGraphicFramePr>
        <p:xfrm>
          <a:off x="8137281" y="4418562"/>
          <a:ext cx="2296257" cy="2052465"/>
        </p:xfrm>
        <a:graphic>
          <a:graphicData uri="http://schemas.openxmlformats.org/drawingml/2006/table">
            <a:tbl>
              <a:tblPr firstRow="1" firstCol="1" bandRow="1"/>
              <a:tblGrid>
                <a:gridCol w="881598"/>
                <a:gridCol w="799590"/>
                <a:gridCol w="615069"/>
              </a:tblGrid>
              <a:tr h="169190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Low delay 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9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19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919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19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19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19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19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19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89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190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764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441940" y="4137424"/>
            <a:ext cx="204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of Test 2.1.2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04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Test 2.1.3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298751"/>
              </p:ext>
            </p:extLst>
          </p:nvPr>
        </p:nvGraphicFramePr>
        <p:xfrm>
          <a:off x="838200" y="2309446"/>
          <a:ext cx="4800600" cy="2134564"/>
        </p:xfrm>
        <a:graphic>
          <a:graphicData uri="http://schemas.openxmlformats.org/drawingml/2006/table">
            <a:tbl>
              <a:tblPr firstRow="1" firstCol="1" bandRow="1"/>
              <a:tblGrid>
                <a:gridCol w="2552700"/>
                <a:gridCol w="762000"/>
                <a:gridCol w="514350"/>
                <a:gridCol w="971550"/>
              </a:tblGrid>
              <a:tr h="92821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All Intra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432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676442"/>
              </p:ext>
            </p:extLst>
          </p:nvPr>
        </p:nvGraphicFramePr>
        <p:xfrm>
          <a:off x="5641731" y="2289725"/>
          <a:ext cx="2494084" cy="2150747"/>
        </p:xfrm>
        <a:graphic>
          <a:graphicData uri="http://schemas.openxmlformats.org/drawingml/2006/table">
            <a:tbl>
              <a:tblPr firstRow="1" firstCol="1" bandRow="1"/>
              <a:tblGrid>
                <a:gridCol w="845453"/>
                <a:gridCol w="570680"/>
                <a:gridCol w="1077951"/>
              </a:tblGrid>
              <a:tr h="174559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Random Access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79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55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99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559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4559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272914"/>
              </p:ext>
            </p:extLst>
          </p:nvPr>
        </p:nvGraphicFramePr>
        <p:xfrm>
          <a:off x="8138746" y="2296685"/>
          <a:ext cx="2646485" cy="2149637"/>
        </p:xfrm>
        <a:graphic>
          <a:graphicData uri="http://schemas.openxmlformats.org/drawingml/2006/table">
            <a:tbl>
              <a:tblPr firstRow="1" firstCol="1" bandRow="1"/>
              <a:tblGrid>
                <a:gridCol w="1052096"/>
                <a:gridCol w="710165"/>
                <a:gridCol w="884224"/>
              </a:tblGrid>
              <a:tr h="172106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Low delay 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200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10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10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10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10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10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10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10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066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106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862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100%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658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n-CA" sz="3200" b="1" i="1" dirty="0"/>
              <a:t>Inconsistent MV accuracy for </a:t>
            </a:r>
            <a:r>
              <a:rPr lang="en-CA" sz="3200" b="1" i="1" dirty="0" err="1"/>
              <a:t>deblocking</a:t>
            </a:r>
            <a:r>
              <a:rPr lang="en-US" b="1" i="1" dirty="0"/>
              <a:t/>
            </a:r>
            <a:br>
              <a:rPr lang="en-US" b="1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/>
              <a:t>In the current WD, </a:t>
            </a:r>
            <a:r>
              <a:rPr lang="en-US" sz="2400" dirty="0"/>
              <a:t>MV storage accuracy is different for 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nter </a:t>
            </a:r>
            <a:r>
              <a:rPr lang="en-US" dirty="0"/>
              <a:t>mode with </a:t>
            </a:r>
            <a:r>
              <a:rPr lang="en-US" dirty="0" err="1"/>
              <a:t>use_integer_mv_flag</a:t>
            </a:r>
            <a:r>
              <a:rPr lang="en-US" dirty="0"/>
              <a:t> equal to 1 compared to </a:t>
            </a:r>
            <a:endParaRPr lang="en-US" dirty="0" smtClean="0"/>
          </a:p>
          <a:p>
            <a:pPr lvl="1"/>
            <a:r>
              <a:rPr lang="en-US" dirty="0" smtClean="0"/>
              <a:t>IBC </a:t>
            </a:r>
            <a:r>
              <a:rPr lang="en-US" dirty="0"/>
              <a:t>mode and inter mode with </a:t>
            </a:r>
            <a:r>
              <a:rPr lang="en-US" dirty="0" err="1"/>
              <a:t>use_integer_mv_flag</a:t>
            </a:r>
            <a:r>
              <a:rPr lang="en-US" dirty="0"/>
              <a:t> equal to 0. </a:t>
            </a:r>
            <a:endParaRPr lang="en-US" dirty="0" smtClean="0"/>
          </a:p>
          <a:p>
            <a:r>
              <a:rPr lang="en-US" sz="2400" dirty="0"/>
              <a:t>However, in the </a:t>
            </a:r>
            <a:r>
              <a:rPr lang="en-US" sz="2400" dirty="0" smtClean="0"/>
              <a:t>de-blocking </a:t>
            </a:r>
            <a:r>
              <a:rPr lang="en-US" sz="2400" dirty="0"/>
              <a:t>process MVs are compared against the threshold which is represented in quarter luma samples.</a:t>
            </a:r>
          </a:p>
          <a:p>
            <a:pPr hangingPunct="0"/>
            <a:r>
              <a:rPr lang="en-CA" sz="2400" dirty="0"/>
              <a:t>It is proposed to upscale (&lt;&lt;2) </a:t>
            </a:r>
            <a:r>
              <a:rPr lang="en-US" sz="2400" dirty="0"/>
              <a:t>MV for inter mode when </a:t>
            </a:r>
            <a:r>
              <a:rPr lang="en-US" sz="2400" dirty="0" err="1"/>
              <a:t>use_integer_mv_flag</a:t>
            </a:r>
            <a:r>
              <a:rPr lang="en-US" sz="2400" dirty="0"/>
              <a:t> is equal 1 for the </a:t>
            </a:r>
            <a:r>
              <a:rPr lang="en-US" sz="2400" dirty="0" smtClean="0"/>
              <a:t>de-blocking </a:t>
            </a:r>
            <a:r>
              <a:rPr lang="en-US" sz="2400" dirty="0"/>
              <a:t>process to match the specification text.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000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Test 2.2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6291329"/>
              </p:ext>
            </p:extLst>
          </p:nvPr>
        </p:nvGraphicFramePr>
        <p:xfrm>
          <a:off x="838200" y="2484327"/>
          <a:ext cx="4800600" cy="2072640"/>
        </p:xfrm>
        <a:graphic>
          <a:graphicData uri="http://schemas.openxmlformats.org/drawingml/2006/table">
            <a:tbl>
              <a:tblPr firstRow="1" firstCol="1" bandRow="1"/>
              <a:tblGrid>
                <a:gridCol w="2552700"/>
                <a:gridCol w="876300"/>
                <a:gridCol w="685800"/>
                <a:gridCol w="685800"/>
              </a:tblGrid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All Intra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text &amp; graphics with motion, 1080p &amp;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mixed content, 1440p &amp;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Animation, 720p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Enc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Dec Time[%]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97%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851878"/>
              </p:ext>
            </p:extLst>
          </p:nvPr>
        </p:nvGraphicFramePr>
        <p:xfrm>
          <a:off x="5641731" y="2460606"/>
          <a:ext cx="2247900" cy="2060501"/>
        </p:xfrm>
        <a:graphic>
          <a:graphicData uri="http://schemas.openxmlformats.org/drawingml/2006/table">
            <a:tbl>
              <a:tblPr firstRow="1" firstCol="1" bandRow="1"/>
              <a:tblGrid>
                <a:gridCol w="876300"/>
                <a:gridCol w="685800"/>
                <a:gridCol w="685800"/>
              </a:tblGrid>
              <a:tr h="172605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Random Access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1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6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73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605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99%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0472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96%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771369"/>
              </p:ext>
            </p:extLst>
          </p:nvPr>
        </p:nvGraphicFramePr>
        <p:xfrm>
          <a:off x="7892562" y="2477294"/>
          <a:ext cx="3091961" cy="2029078"/>
        </p:xfrm>
        <a:graphic>
          <a:graphicData uri="http://schemas.openxmlformats.org/drawingml/2006/table">
            <a:tbl>
              <a:tblPr firstRow="1" firstCol="1" bandRow="1"/>
              <a:tblGrid>
                <a:gridCol w="1205341"/>
                <a:gridCol w="943310"/>
                <a:gridCol w="943310"/>
              </a:tblGrid>
              <a:tr h="171628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Low delay B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117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G/Y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B/U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R/V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62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28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98%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628"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95%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992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dirty="0"/>
              <a:t>MV accuracy for inter mode with </a:t>
            </a:r>
            <a:r>
              <a:rPr lang="en-US" b="1" dirty="0" err="1"/>
              <a:t>use_integer_mv_flag</a:t>
            </a:r>
            <a:r>
              <a:rPr lang="en-US" b="1" dirty="0"/>
              <a:t> equal to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hangingPunct="0"/>
            <a:endParaRPr lang="en-CA" sz="2000" dirty="0" smtClean="0"/>
          </a:p>
          <a:p>
            <a:pPr marL="0" indent="0" hangingPunct="0">
              <a:buNone/>
            </a:pPr>
            <a:r>
              <a:rPr lang="en-CA" sz="2000" dirty="0" smtClean="0"/>
              <a:t>In </a:t>
            </a:r>
            <a:r>
              <a:rPr lang="en-CA" sz="2000" dirty="0"/>
              <a:t>the current WD, the luma and chroma MVs are scaled (&lt;&lt;2) and clipped just before motion compensation when </a:t>
            </a:r>
            <a:r>
              <a:rPr lang="en-CA" sz="2000" dirty="0" err="1"/>
              <a:t>use_integer_mv_flag</a:t>
            </a:r>
            <a:r>
              <a:rPr lang="en-CA" sz="2000" dirty="0"/>
              <a:t> is equal to 1 as below</a:t>
            </a:r>
            <a:endParaRPr lang="en-US" sz="2000" dirty="0"/>
          </a:p>
          <a:p>
            <a:pPr lvl="1" hangingPunct="0"/>
            <a:r>
              <a:rPr lang="en-CA" sz="1600" dirty="0"/>
              <a:t> </a:t>
            </a:r>
            <a:r>
              <a:rPr lang="en-CA" sz="1600" dirty="0" err="1" smtClean="0"/>
              <a:t>mvLX</a:t>
            </a:r>
            <a:r>
              <a:rPr lang="en-CA" sz="1600" dirty="0" smtClean="0"/>
              <a:t> </a:t>
            </a:r>
            <a:r>
              <a:rPr lang="en-CA" sz="1600" dirty="0"/>
              <a:t>= Clip3( − 2</a:t>
            </a:r>
            <a:r>
              <a:rPr lang="en-CA" sz="1600" baseline="30000" dirty="0"/>
              <a:t>15</a:t>
            </a:r>
            <a:r>
              <a:rPr lang="en-CA" sz="1600" dirty="0"/>
              <a:t>, 2</a:t>
            </a:r>
            <a:r>
              <a:rPr lang="en-CA" sz="1600" baseline="30000" dirty="0"/>
              <a:t>15</a:t>
            </a:r>
            <a:r>
              <a:rPr lang="en-CA" sz="1600" dirty="0"/>
              <a:t> − 1, </a:t>
            </a:r>
            <a:r>
              <a:rPr lang="en-CA" sz="1600" dirty="0" err="1"/>
              <a:t>mvLX</a:t>
            </a:r>
            <a:r>
              <a:rPr lang="en-CA" sz="1600" dirty="0"/>
              <a:t> &lt;&lt; 2 )	</a:t>
            </a:r>
            <a:endParaRPr lang="en-US" sz="1600" dirty="0"/>
          </a:p>
          <a:p>
            <a:pPr lvl="1" hangingPunct="0"/>
            <a:r>
              <a:rPr lang="en-CA" sz="1600" dirty="0" err="1"/>
              <a:t>mvCLX</a:t>
            </a:r>
            <a:r>
              <a:rPr lang="en-CA" sz="1600" dirty="0"/>
              <a:t> = Clip3( − 2</a:t>
            </a:r>
            <a:r>
              <a:rPr lang="en-CA" sz="1600" baseline="30000" dirty="0"/>
              <a:t>15</a:t>
            </a:r>
            <a:r>
              <a:rPr lang="en-CA" sz="1600" dirty="0"/>
              <a:t>, 2</a:t>
            </a:r>
            <a:r>
              <a:rPr lang="en-CA" sz="1600" baseline="30000" dirty="0"/>
              <a:t>15</a:t>
            </a:r>
            <a:r>
              <a:rPr lang="en-CA" sz="1600" dirty="0"/>
              <a:t> − 1, </a:t>
            </a:r>
            <a:r>
              <a:rPr lang="en-CA" sz="1600" dirty="0" err="1"/>
              <a:t>mvCLX</a:t>
            </a:r>
            <a:r>
              <a:rPr lang="en-CA" sz="1600" dirty="0"/>
              <a:t> &lt;&lt; 2 )	</a:t>
            </a:r>
            <a:endParaRPr lang="en-CA" sz="1600" dirty="0" smtClean="0"/>
          </a:p>
          <a:p>
            <a:pPr marL="457200" lvl="1" indent="0" hangingPunct="0">
              <a:buNone/>
            </a:pPr>
            <a:endParaRPr lang="en-US" sz="1600" dirty="0"/>
          </a:p>
          <a:p>
            <a:pPr marL="0" indent="0" hangingPunct="0">
              <a:buNone/>
            </a:pPr>
            <a:r>
              <a:rPr lang="en-CA" sz="2000" dirty="0"/>
              <a:t>It is asserted that the scaled motion vectors (luma and chroma) when they are clipped to 2</a:t>
            </a:r>
            <a:r>
              <a:rPr lang="en-CA" sz="2000" baseline="30000" dirty="0"/>
              <a:t>15</a:t>
            </a:r>
            <a:r>
              <a:rPr lang="en-CA" sz="2000" dirty="0"/>
              <a:t> – 1 result in requiring interpolation. The interpolation is not required for any other cases when </a:t>
            </a:r>
            <a:r>
              <a:rPr lang="en-CA" sz="2000" dirty="0" err="1"/>
              <a:t>use_integer_mv_flag</a:t>
            </a:r>
            <a:r>
              <a:rPr lang="en-CA" sz="2000" dirty="0"/>
              <a:t> is equal to 1. This special case would add unnecessary complexity for the decoder which it would not have to do otherwise</a:t>
            </a:r>
            <a:r>
              <a:rPr lang="en-CA" sz="2000" dirty="0" smtClean="0"/>
              <a:t>.</a:t>
            </a:r>
          </a:p>
          <a:p>
            <a:pPr hangingPunct="0"/>
            <a:endParaRPr lang="en-CA" sz="2000" dirty="0" smtClean="0"/>
          </a:p>
          <a:p>
            <a:pPr marL="0" indent="0" hangingPunct="0">
              <a:buNone/>
            </a:pPr>
            <a:r>
              <a:rPr lang="en-CA" sz="2000" dirty="0" smtClean="0"/>
              <a:t>When </a:t>
            </a:r>
            <a:r>
              <a:rPr lang="en-CA" sz="2000" dirty="0" err="1"/>
              <a:t>use_integer_mv_flag</a:t>
            </a:r>
            <a:r>
              <a:rPr lang="en-CA" sz="2000" dirty="0"/>
              <a:t> is equal to 1 and the reference index </a:t>
            </a:r>
            <a:r>
              <a:rPr lang="en-CA" sz="2000" dirty="0" err="1"/>
              <a:t>refIdxLX</a:t>
            </a:r>
            <a:r>
              <a:rPr lang="en-CA" sz="2000" dirty="0"/>
              <a:t> is not equal to </a:t>
            </a:r>
            <a:r>
              <a:rPr lang="en-CA" sz="2000" dirty="0" err="1"/>
              <a:t>currPic</a:t>
            </a:r>
            <a:r>
              <a:rPr lang="en-CA" sz="2000" dirty="0"/>
              <a:t>, </a:t>
            </a:r>
            <a:r>
              <a:rPr lang="en-CA" sz="2000" dirty="0" err="1"/>
              <a:t>mvLX</a:t>
            </a:r>
            <a:r>
              <a:rPr lang="en-CA" sz="2000" dirty="0"/>
              <a:t> and </a:t>
            </a:r>
            <a:r>
              <a:rPr lang="en-CA" sz="2000" dirty="0" err="1"/>
              <a:t>mvCLX</a:t>
            </a:r>
            <a:r>
              <a:rPr lang="en-CA" sz="2000" dirty="0"/>
              <a:t> (where X equals to 0 or 1) are modified as follows:</a:t>
            </a:r>
            <a:endParaRPr lang="en-US" sz="2000" dirty="0"/>
          </a:p>
          <a:p>
            <a:pPr lvl="1" hangingPunct="0"/>
            <a:r>
              <a:rPr lang="en-CA" sz="1600" dirty="0"/>
              <a:t> </a:t>
            </a:r>
            <a:r>
              <a:rPr lang="en-CA" sz="1600" dirty="0" err="1" smtClean="0"/>
              <a:t>mvLX</a:t>
            </a:r>
            <a:r>
              <a:rPr lang="en-CA" sz="1600" dirty="0" smtClean="0"/>
              <a:t> </a:t>
            </a:r>
            <a:r>
              <a:rPr lang="en-CA" sz="1600" dirty="0"/>
              <a:t>= Clip3( − 2</a:t>
            </a:r>
            <a:r>
              <a:rPr lang="en-CA" sz="1600" baseline="30000" dirty="0"/>
              <a:t>15</a:t>
            </a:r>
            <a:r>
              <a:rPr lang="en-CA" sz="1600" dirty="0"/>
              <a:t>, 2</a:t>
            </a:r>
            <a:r>
              <a:rPr lang="en-CA" sz="1600" baseline="30000" dirty="0"/>
              <a:t>15</a:t>
            </a:r>
            <a:r>
              <a:rPr lang="en-CA" sz="1600" dirty="0"/>
              <a:t> </a:t>
            </a:r>
            <a:r>
              <a:rPr lang="en-CA" sz="1600" dirty="0">
                <a:solidFill>
                  <a:srgbClr val="FF0000"/>
                </a:solidFill>
              </a:rPr>
              <a:t>– 4</a:t>
            </a:r>
            <a:r>
              <a:rPr lang="en-CA" sz="1600" dirty="0"/>
              <a:t>, </a:t>
            </a:r>
            <a:r>
              <a:rPr lang="en-CA" sz="1600" dirty="0" err="1"/>
              <a:t>mvLX</a:t>
            </a:r>
            <a:r>
              <a:rPr lang="en-CA" sz="1600" dirty="0"/>
              <a:t> &lt;&lt; 2 </a:t>
            </a:r>
            <a:r>
              <a:rPr lang="en-CA" sz="1600" dirty="0" smtClean="0"/>
              <a:t>)</a:t>
            </a:r>
            <a:endParaRPr lang="en-US" sz="1600" dirty="0"/>
          </a:p>
          <a:p>
            <a:pPr lvl="1"/>
            <a:r>
              <a:rPr lang="en-CA" sz="1600" dirty="0" err="1"/>
              <a:t>mvCLX</a:t>
            </a:r>
            <a:r>
              <a:rPr lang="en-CA" sz="1600" dirty="0"/>
              <a:t> = Clip3( − 2</a:t>
            </a:r>
            <a:r>
              <a:rPr lang="en-CA" sz="1600" baseline="30000" dirty="0"/>
              <a:t>15</a:t>
            </a:r>
            <a:r>
              <a:rPr lang="en-CA" sz="1600" dirty="0"/>
              <a:t>, 2</a:t>
            </a:r>
            <a:r>
              <a:rPr lang="en-CA" sz="1600" baseline="30000" dirty="0"/>
              <a:t>15</a:t>
            </a:r>
            <a:r>
              <a:rPr lang="en-CA" sz="1600" dirty="0"/>
              <a:t> </a:t>
            </a:r>
            <a:r>
              <a:rPr lang="en-CA" sz="1600" dirty="0">
                <a:solidFill>
                  <a:srgbClr val="FF0000"/>
                </a:solidFill>
              </a:rPr>
              <a:t>− 4</a:t>
            </a:r>
            <a:r>
              <a:rPr lang="en-CA" sz="1600" dirty="0"/>
              <a:t>, </a:t>
            </a:r>
            <a:r>
              <a:rPr lang="en-CA" sz="1600" dirty="0" err="1"/>
              <a:t>mvCLX</a:t>
            </a:r>
            <a:r>
              <a:rPr lang="en-CA" sz="1600" dirty="0"/>
              <a:t> &lt;&lt; 2 )	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88041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1724</Words>
  <Application>Microsoft Office PowerPoint</Application>
  <PresentationFormat>Widescreen</PresentationFormat>
  <Paragraphs>534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JCTVC-U0081 : On unification of adaptive motion vector resolution </vt:lpstr>
      <vt:lpstr>Motivation</vt:lpstr>
      <vt:lpstr>AMVR unification methods</vt:lpstr>
      <vt:lpstr>PowerPoint Presentation</vt:lpstr>
      <vt:lpstr>Results of AMVR Test methods</vt:lpstr>
      <vt:lpstr>Results of Test 2.1.3</vt:lpstr>
      <vt:lpstr>Inconsistent MV accuracy for deblocking </vt:lpstr>
      <vt:lpstr>Results of Test 2.2</vt:lpstr>
      <vt:lpstr>MV accuracy for inter mode with use_integer_mv_flag equal to 1</vt:lpstr>
    </vt:vector>
  </TitlesOfParts>
  <Company>Qualcomm Incorporated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Rapaka, Krishna</dc:creator>
  <cp:lastModifiedBy>Rapaka, Krishna</cp:lastModifiedBy>
  <cp:revision>19</cp:revision>
  <dcterms:created xsi:type="dcterms:W3CDTF">2015-06-19T14:33:49Z</dcterms:created>
  <dcterms:modified xsi:type="dcterms:W3CDTF">2015-06-26T10:30:24Z</dcterms:modified>
</cp:coreProperties>
</file>