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3"/>
  </p:notesMasterIdLst>
  <p:handoutMasterIdLst>
    <p:handoutMasterId r:id="rId14"/>
  </p:handoutMasterIdLst>
  <p:sldIdLst>
    <p:sldId id="262" r:id="rId3"/>
    <p:sldId id="347" r:id="rId4"/>
    <p:sldId id="348" r:id="rId5"/>
    <p:sldId id="354" r:id="rId6"/>
    <p:sldId id="349" r:id="rId7"/>
    <p:sldId id="355" r:id="rId8"/>
    <p:sldId id="351" r:id="rId9"/>
    <p:sldId id="359" r:id="rId10"/>
    <p:sldId id="352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4" autoAdjust="0"/>
  </p:normalViewPr>
  <p:slideViewPr>
    <p:cSldViewPr snapToGrid="0" snapToObjects="1"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41500" y="6278671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JCTVC-U0077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On </a:t>
            </a:r>
            <a:r>
              <a:rPr lang="en-GB" smtClean="0"/>
              <a:t>chroma</a:t>
            </a:r>
            <a:r>
              <a:rPr lang="en-GB" dirty="0" smtClean="0"/>
              <a:t> motion vector derivation for intra block copy </a:t>
            </a:r>
            <a:r>
              <a:rPr lang="en-US" dirty="0" smtClean="0"/>
              <a:t/>
            </a:r>
            <a:br>
              <a:rPr lang="en-US" dirty="0" smtClean="0"/>
            </a:b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Xiaozhong Xu, Shan Liu and Shawmin Lei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629400" y="406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JCTVC-U0077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2697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BV is a motion vector pointing to current reference picture</a:t>
            </a:r>
          </a:p>
          <a:p>
            <a:r>
              <a:rPr lang="en-GB" dirty="0" smtClean="0"/>
              <a:t>MV is a motion vector pointing to other reference picture</a:t>
            </a:r>
          </a:p>
          <a:p>
            <a:r>
              <a:rPr lang="en-GB" dirty="0" smtClean="0"/>
              <a:t>A difference in the </a:t>
            </a:r>
            <a:r>
              <a:rPr lang="en-GB" dirty="0" err="1" smtClean="0"/>
              <a:t>chroma</a:t>
            </a:r>
            <a:r>
              <a:rPr lang="en-GB" dirty="0" smtClean="0"/>
              <a:t> MV and BV derivation</a:t>
            </a:r>
          </a:p>
          <a:p>
            <a:pPr lvl="1"/>
            <a:r>
              <a:rPr lang="en-GB" dirty="0" smtClean="0"/>
              <a:t>Vector pointing to temporal reference can point to fractional positions; vector pointing to current picture is clipped to be integer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chroma</a:t>
            </a:r>
            <a:r>
              <a:rPr lang="en-GB" dirty="0" smtClean="0"/>
              <a:t> BV derivation is different from </a:t>
            </a:r>
            <a:r>
              <a:rPr lang="en-GB" dirty="0" err="1" smtClean="0"/>
              <a:t>chroma</a:t>
            </a:r>
            <a:r>
              <a:rPr lang="en-GB" dirty="0" smtClean="0"/>
              <a:t> MV, to keep </a:t>
            </a:r>
            <a:r>
              <a:rPr lang="en-GB" dirty="0" err="1" smtClean="0"/>
              <a:t>chroma</a:t>
            </a:r>
            <a:r>
              <a:rPr lang="en-GB" dirty="0" smtClean="0"/>
              <a:t> BV as integer</a:t>
            </a:r>
          </a:p>
          <a:p>
            <a:r>
              <a:rPr lang="en-GB" dirty="0" smtClean="0"/>
              <a:t>It is proposed unify the BV </a:t>
            </a:r>
            <a:r>
              <a:rPr lang="en-GB" dirty="0" err="1" smtClean="0"/>
              <a:t>chroma</a:t>
            </a:r>
            <a:r>
              <a:rPr lang="en-GB" dirty="0" smtClean="0"/>
              <a:t> vector derivation to MV in HEVC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(1)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One small issue when IBC is unified with HEVC inter coding</a:t>
            </a:r>
          </a:p>
          <a:p>
            <a:pPr lvl="1"/>
            <a:r>
              <a:rPr lang="en-CA" dirty="0" smtClean="0"/>
              <a:t>In HEVC, for non-4:4:4 formats, </a:t>
            </a:r>
            <a:r>
              <a:rPr lang="en-CA" dirty="0" err="1" smtClean="0"/>
              <a:t>chroma</a:t>
            </a:r>
            <a:r>
              <a:rPr lang="en-CA" dirty="0" smtClean="0"/>
              <a:t> motion vector could be fractional even </a:t>
            </a:r>
            <a:r>
              <a:rPr lang="en-CA" dirty="0" err="1" smtClean="0"/>
              <a:t>luma</a:t>
            </a:r>
            <a:r>
              <a:rPr lang="en-CA" dirty="0" smtClean="0"/>
              <a:t> </a:t>
            </a:r>
            <a:r>
              <a:rPr lang="en-CA" dirty="0" err="1" smtClean="0"/>
              <a:t>moiton</a:t>
            </a:r>
            <a:r>
              <a:rPr lang="en-CA" dirty="0" smtClean="0"/>
              <a:t> vector is integer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chroma</a:t>
            </a:r>
            <a:r>
              <a:rPr lang="en-GB" dirty="0" smtClean="0"/>
              <a:t> vector derivation for IBC is different from that for HEVC inter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If the picture with index </a:t>
            </a:r>
            <a:r>
              <a:rPr lang="en-US" dirty="0" err="1" smtClean="0">
                <a:solidFill>
                  <a:srgbClr val="FF0000"/>
                </a:solidFill>
              </a:rPr>
              <a:t>refIdx</a:t>
            </a:r>
            <a:r>
              <a:rPr lang="en-US" dirty="0" smtClean="0">
                <a:solidFill>
                  <a:srgbClr val="FF0000"/>
                </a:solidFill>
              </a:rPr>
              <a:t> from reference picture list LX of the slice is not the current picture,</a:t>
            </a:r>
          </a:p>
          <a:p>
            <a:pPr lvl="3"/>
            <a:r>
              <a:rPr lang="en-CA" dirty="0" err="1" smtClean="0"/>
              <a:t>mvCLX</a:t>
            </a:r>
            <a:r>
              <a:rPr lang="en-CA" dirty="0" smtClean="0"/>
              <a:t>[ 0 ] = </a:t>
            </a:r>
            <a:r>
              <a:rPr lang="en-CA" dirty="0" err="1" smtClean="0"/>
              <a:t>mvLX</a:t>
            </a:r>
            <a:r>
              <a:rPr lang="en-CA" dirty="0" smtClean="0"/>
              <a:t>[ 0 ] * 2 / </a:t>
            </a:r>
            <a:r>
              <a:rPr lang="en-CA" dirty="0" err="1" smtClean="0"/>
              <a:t>SubWidthC</a:t>
            </a:r>
            <a:endParaRPr lang="en-US" dirty="0" smtClean="0"/>
          </a:p>
          <a:p>
            <a:pPr lvl="3"/>
            <a:r>
              <a:rPr lang="en-CA" dirty="0" err="1" smtClean="0"/>
              <a:t>mvCLX</a:t>
            </a:r>
            <a:r>
              <a:rPr lang="en-CA" dirty="0" smtClean="0"/>
              <a:t>[ 1 ] = </a:t>
            </a:r>
            <a:r>
              <a:rPr lang="en-CA" dirty="0" err="1" smtClean="0"/>
              <a:t>mvLX</a:t>
            </a:r>
            <a:r>
              <a:rPr lang="en-CA" dirty="0" smtClean="0"/>
              <a:t>[ 1 ] * 2 / </a:t>
            </a:r>
            <a:r>
              <a:rPr lang="en-CA" dirty="0" err="1" smtClean="0"/>
              <a:t>SubHeightC</a:t>
            </a:r>
            <a:endParaRPr lang="en-CA" dirty="0" smtClean="0"/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Otherwise,</a:t>
            </a:r>
          </a:p>
          <a:p>
            <a:pPr lvl="3"/>
            <a:r>
              <a:rPr lang="en-CA" dirty="0" err="1" smtClean="0">
                <a:solidFill>
                  <a:srgbClr val="FF0000"/>
                </a:solidFill>
              </a:rPr>
              <a:t>mvCLX</a:t>
            </a:r>
            <a:r>
              <a:rPr lang="en-CA" dirty="0" smtClean="0">
                <a:solidFill>
                  <a:srgbClr val="FF0000"/>
                </a:solidFill>
              </a:rPr>
              <a:t>[ 0 ] = ( ( </a:t>
            </a:r>
            <a:r>
              <a:rPr lang="en-CA" dirty="0" err="1" smtClean="0">
                <a:solidFill>
                  <a:srgbClr val="FF0000"/>
                </a:solidFill>
              </a:rPr>
              <a:t>mvLX</a:t>
            </a:r>
            <a:r>
              <a:rPr lang="en-CA" dirty="0" smtClean="0">
                <a:solidFill>
                  <a:srgbClr val="FF0000"/>
                </a:solidFill>
              </a:rPr>
              <a:t>[ 0 ] </a:t>
            </a:r>
            <a:r>
              <a:rPr lang="en-US" dirty="0" smtClean="0">
                <a:solidFill>
                  <a:srgbClr val="FF0000"/>
                </a:solidFill>
              </a:rPr>
              <a:t>&gt;&gt; ( 1 + </a:t>
            </a:r>
            <a:r>
              <a:rPr lang="en-CA" dirty="0" err="1" smtClean="0">
                <a:solidFill>
                  <a:srgbClr val="FF0000"/>
                </a:solidFill>
              </a:rPr>
              <a:t>SubWidthC</a:t>
            </a:r>
            <a:r>
              <a:rPr lang="en-CA" dirty="0" smtClean="0">
                <a:solidFill>
                  <a:srgbClr val="FF0000"/>
                </a:solidFill>
              </a:rPr>
              <a:t> ) ) * 8	</a:t>
            </a:r>
            <a:endParaRPr lang="en-US" dirty="0" smtClean="0">
              <a:solidFill>
                <a:srgbClr val="FF0000"/>
              </a:solidFill>
            </a:endParaRPr>
          </a:p>
          <a:p>
            <a:pPr lvl="3"/>
            <a:r>
              <a:rPr lang="en-CA" dirty="0" err="1" smtClean="0">
                <a:solidFill>
                  <a:srgbClr val="FF0000"/>
                </a:solidFill>
              </a:rPr>
              <a:t>mvCLX</a:t>
            </a:r>
            <a:r>
              <a:rPr lang="en-CA" dirty="0" smtClean="0">
                <a:solidFill>
                  <a:srgbClr val="FF0000"/>
                </a:solidFill>
              </a:rPr>
              <a:t>[ 1 ] = ( ( </a:t>
            </a:r>
            <a:r>
              <a:rPr lang="en-CA" dirty="0" err="1" smtClean="0">
                <a:solidFill>
                  <a:srgbClr val="FF0000"/>
                </a:solidFill>
              </a:rPr>
              <a:t>mvLX</a:t>
            </a:r>
            <a:r>
              <a:rPr lang="en-CA" dirty="0" smtClean="0">
                <a:solidFill>
                  <a:srgbClr val="FF0000"/>
                </a:solidFill>
              </a:rPr>
              <a:t>[ 1 ] </a:t>
            </a:r>
            <a:r>
              <a:rPr lang="en-US" dirty="0" smtClean="0">
                <a:solidFill>
                  <a:srgbClr val="FF0000"/>
                </a:solidFill>
              </a:rPr>
              <a:t>&gt;&gt; ( 1 + </a:t>
            </a:r>
            <a:r>
              <a:rPr lang="en-CA" dirty="0" err="1" smtClean="0">
                <a:solidFill>
                  <a:srgbClr val="FF0000"/>
                </a:solidFill>
              </a:rPr>
              <a:t>SubHeightC</a:t>
            </a:r>
            <a:r>
              <a:rPr lang="en-CA" dirty="0" smtClean="0">
                <a:solidFill>
                  <a:srgbClr val="FF0000"/>
                </a:solidFill>
              </a:rPr>
              <a:t> ) ) * 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Propose to unify the </a:t>
            </a:r>
            <a:r>
              <a:rPr lang="en-GB" dirty="0" err="1" smtClean="0"/>
              <a:t>chroma</a:t>
            </a:r>
            <a:r>
              <a:rPr lang="en-GB" dirty="0" smtClean="0"/>
              <a:t> vector derivation for IBC to that for HEVC inter</a:t>
            </a:r>
          </a:p>
          <a:p>
            <a:r>
              <a:rPr lang="en-GB" dirty="0" smtClean="0"/>
              <a:t>Issue to be resolved</a:t>
            </a:r>
          </a:p>
          <a:p>
            <a:pPr lvl="1"/>
            <a:r>
              <a:rPr lang="en-GB" dirty="0" smtClean="0"/>
              <a:t>When </a:t>
            </a:r>
            <a:r>
              <a:rPr lang="en-GB" dirty="0" err="1" smtClean="0"/>
              <a:t>luma</a:t>
            </a:r>
            <a:r>
              <a:rPr lang="en-GB" dirty="0" smtClean="0"/>
              <a:t> block vector is an odd integer, in non-4:4:4 formats, the </a:t>
            </a:r>
            <a:r>
              <a:rPr lang="en-GB" dirty="0" err="1" smtClean="0"/>
              <a:t>chroma</a:t>
            </a:r>
            <a:r>
              <a:rPr lang="en-GB" dirty="0" smtClean="0"/>
              <a:t> BV may be in fractional-</a:t>
            </a:r>
            <a:r>
              <a:rPr lang="en-GB" dirty="0" err="1" smtClean="0"/>
              <a:t>pel</a:t>
            </a:r>
            <a:r>
              <a:rPr lang="en-GB" dirty="0" smtClean="0"/>
              <a:t> position</a:t>
            </a:r>
          </a:p>
          <a:p>
            <a:pPr lvl="1"/>
            <a:r>
              <a:rPr lang="en-GB" dirty="0" smtClean="0"/>
              <a:t>At the reference area boundary, the supporting neighbour pixels for interpolation may not be available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method 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r>
              <a:rPr lang="en-GB" dirty="0" smtClean="0"/>
              <a:t>Encoder constraint in non-4:4:4 formats for IBC search area</a:t>
            </a:r>
          </a:p>
          <a:p>
            <a:pPr lvl="1"/>
            <a:r>
              <a:rPr lang="en-GB" dirty="0" smtClean="0"/>
              <a:t>Constrain extra </a:t>
            </a:r>
            <a:r>
              <a:rPr lang="en-GB" dirty="0" smtClean="0"/>
              <a:t>2 </a:t>
            </a:r>
            <a:r>
              <a:rPr lang="en-GB" dirty="0" err="1" smtClean="0"/>
              <a:t>luma</a:t>
            </a:r>
            <a:r>
              <a:rPr lang="en-GB" dirty="0" smtClean="0"/>
              <a:t> </a:t>
            </a:r>
            <a:r>
              <a:rPr lang="en-GB" dirty="0" smtClean="0"/>
              <a:t>lines for </a:t>
            </a:r>
            <a:r>
              <a:rPr lang="en-GB" dirty="0" err="1" smtClean="0"/>
              <a:t>chroma</a:t>
            </a:r>
            <a:r>
              <a:rPr lang="en-GB" dirty="0" smtClean="0"/>
              <a:t> interpolation</a:t>
            </a:r>
          </a:p>
          <a:p>
            <a:pPr lvl="1"/>
            <a:r>
              <a:rPr lang="en-US" dirty="0" smtClean="0"/>
              <a:t>A1: apply to all BVs</a:t>
            </a:r>
          </a:p>
          <a:p>
            <a:pPr lvl="1"/>
            <a:r>
              <a:rPr lang="en-US" dirty="0" smtClean="0"/>
              <a:t>A2: apply to fractional BVs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867734" y="3885470"/>
            <a:ext cx="4046096" cy="2758326"/>
            <a:chOff x="179512" y="1066384"/>
            <a:chExt cx="8006536" cy="5791616"/>
          </a:xfrm>
        </p:grpSpPr>
        <p:grpSp>
          <p:nvGrpSpPr>
            <p:cNvPr id="6" name="Group 83"/>
            <p:cNvGrpSpPr/>
            <p:nvPr/>
          </p:nvGrpSpPr>
          <p:grpSpPr>
            <a:xfrm>
              <a:off x="229672" y="1066384"/>
              <a:ext cx="7956376" cy="5791616"/>
              <a:chOff x="229672" y="1066384"/>
              <a:chExt cx="7956376" cy="5791616"/>
            </a:xfrm>
          </p:grpSpPr>
          <p:grpSp>
            <p:nvGrpSpPr>
              <p:cNvPr id="8" name="Group 69"/>
              <p:cNvGrpSpPr/>
              <p:nvPr/>
            </p:nvGrpSpPr>
            <p:grpSpPr>
              <a:xfrm>
                <a:off x="229672" y="1066384"/>
                <a:ext cx="7956376" cy="4810888"/>
                <a:chOff x="229672" y="1066384"/>
                <a:chExt cx="7956376" cy="4810888"/>
              </a:xfrm>
            </p:grpSpPr>
            <p:sp>
              <p:nvSpPr>
                <p:cNvPr id="20" name="Rectangle 4"/>
                <p:cNvSpPr/>
                <p:nvPr/>
              </p:nvSpPr>
              <p:spPr>
                <a:xfrm rot="10800000">
                  <a:off x="626812" y="3478812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 rot="10800000">
                  <a:off x="625209" y="4675946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 rot="10800000">
                  <a:off x="1804341" y="4675946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 rot="10800000">
                  <a:off x="2976104" y="3483004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 rot="10800000">
                  <a:off x="4155236" y="3483004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984026" y="4680138"/>
                  <a:ext cx="1179131" cy="119713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 rot="10800000">
                  <a:off x="4153633" y="4680138"/>
                  <a:ext cx="1179131" cy="1197133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 rot="10800000">
                  <a:off x="5335940" y="3488337"/>
                  <a:ext cx="1179131" cy="1197133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 rot="10800000">
                  <a:off x="1805912" y="3484577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 rot="10800000">
                  <a:off x="625208" y="2288584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 rot="10800000">
                  <a:off x="2974500" y="2292776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 rot="10800000">
                  <a:off x="4153632" y="2292776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 rot="10800000">
                  <a:off x="5334336" y="2288584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 rot="10800000">
                  <a:off x="1804308" y="2294349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 rot="10800000">
                  <a:off x="5331683" y="4680138"/>
                  <a:ext cx="1179131" cy="1197133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 rot="10800000">
                  <a:off x="6515072" y="3486151"/>
                  <a:ext cx="1179131" cy="1197133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 rot="10800000">
                  <a:off x="6513468" y="2286398"/>
                  <a:ext cx="1179131" cy="1197133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 rot="10800000">
                  <a:off x="6510815" y="4677952"/>
                  <a:ext cx="1179131" cy="1197133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 rot="10800000">
                  <a:off x="625209" y="1093023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 rot="10800000">
                  <a:off x="2974501" y="1097215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 rot="10800000">
                  <a:off x="4153633" y="1097215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 rot="10800000">
                  <a:off x="5334337" y="1093023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 rot="10800000">
                  <a:off x="6513469" y="1090837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cxnSp>
              <p:nvCxnSpPr>
                <p:cNvPr id="43" name="Straight Connector 42"/>
                <p:cNvCxnSpPr/>
                <p:nvPr/>
              </p:nvCxnSpPr>
              <p:spPr>
                <a:xfrm flipH="1">
                  <a:off x="7681992" y="1093680"/>
                  <a:ext cx="504056" cy="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flipV="1">
                  <a:off x="7681992" y="1066384"/>
                  <a:ext cx="8384" cy="1224136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H="1">
                  <a:off x="6529864" y="2276872"/>
                  <a:ext cx="1152128" cy="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H="1">
                  <a:off x="5319376" y="3501008"/>
                  <a:ext cx="1227904" cy="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V="1">
                  <a:off x="6529864" y="2276872"/>
                  <a:ext cx="8384" cy="1224136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5305728" y="3469944"/>
                  <a:ext cx="8384" cy="1224136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H="1">
                  <a:off x="4153600" y="4653136"/>
                  <a:ext cx="1152128" cy="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4139952" y="4639488"/>
                  <a:ext cx="8384" cy="1224136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229672" y="5877272"/>
                  <a:ext cx="3923928" cy="0"/>
                </a:xfrm>
                <a:prstGeom prst="line">
                  <a:avLst/>
                </a:prstGeom>
                <a:ln w="508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Rectangle 52"/>
                <p:cNvSpPr/>
                <p:nvPr/>
              </p:nvSpPr>
              <p:spPr>
                <a:xfrm>
                  <a:off x="5559312" y="3464785"/>
                  <a:ext cx="2232249" cy="172819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Unavailable for IBC reference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54" name="Straight Arrow Connector 53"/>
                <p:cNvCxnSpPr/>
                <p:nvPr/>
              </p:nvCxnSpPr>
              <p:spPr>
                <a:xfrm flipV="1">
                  <a:off x="4657656" y="1484784"/>
                  <a:ext cx="2952328" cy="936104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/>
                <p:cNvCxnSpPr/>
                <p:nvPr/>
              </p:nvCxnSpPr>
              <p:spPr>
                <a:xfrm flipH="1">
                  <a:off x="913240" y="3212976"/>
                  <a:ext cx="1872208" cy="2592288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Arrow Connector 55"/>
                <p:cNvCxnSpPr/>
                <p:nvPr/>
              </p:nvCxnSpPr>
              <p:spPr>
                <a:xfrm flipH="1">
                  <a:off x="4369624" y="4725144"/>
                  <a:ext cx="1498520" cy="216024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56"/>
                <p:cNvCxnSpPr/>
                <p:nvPr/>
              </p:nvCxnSpPr>
              <p:spPr>
                <a:xfrm flipV="1">
                  <a:off x="6804248" y="2420888"/>
                  <a:ext cx="661720" cy="1584176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Rectangle 57"/>
                <p:cNvSpPr/>
                <p:nvPr/>
              </p:nvSpPr>
              <p:spPr>
                <a:xfrm rot="10800000">
                  <a:off x="1795045" y="1097448"/>
                  <a:ext cx="1179131" cy="1197133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2281392" y="2132856"/>
                  <a:ext cx="2547283" cy="119713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tx1"/>
                      </a:solidFill>
                    </a:rPr>
                    <a:t>Available for IBC reference</a:t>
                  </a:r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9" name="Straight Connector 8"/>
              <p:cNvCxnSpPr/>
              <p:nvPr/>
            </p:nvCxnSpPr>
            <p:spPr>
              <a:xfrm>
                <a:off x="2383185" y="4149080"/>
                <a:ext cx="0" cy="1512168"/>
              </a:xfrm>
              <a:prstGeom prst="line">
                <a:avLst/>
              </a:prstGeom>
              <a:ln w="158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392710" y="4077072"/>
                <a:ext cx="2683346" cy="0"/>
              </a:xfrm>
              <a:prstGeom prst="line">
                <a:avLst/>
              </a:prstGeom>
              <a:ln w="158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/>
              <p:cNvSpPr/>
              <p:nvPr/>
            </p:nvSpPr>
            <p:spPr>
              <a:xfrm rot="10800000">
                <a:off x="3012207" y="4706094"/>
                <a:ext cx="410016" cy="381708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499992" y="6093296"/>
                <a:ext cx="1512168" cy="76470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Current block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3275856" y="4941168"/>
                <a:ext cx="1584176" cy="129614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574826" y="4293096"/>
                <a:ext cx="0" cy="1584176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627784" y="4293096"/>
                <a:ext cx="2664296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076056" y="3212976"/>
                <a:ext cx="0" cy="864096"/>
              </a:xfrm>
              <a:prstGeom prst="line">
                <a:avLst/>
              </a:prstGeom>
              <a:ln w="158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5076056" y="3212976"/>
                <a:ext cx="1224136" cy="0"/>
              </a:xfrm>
              <a:prstGeom prst="line">
                <a:avLst/>
              </a:prstGeom>
              <a:ln w="158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6300192" y="1988840"/>
                <a:ext cx="0" cy="1224136"/>
              </a:xfrm>
              <a:prstGeom prst="line">
                <a:avLst/>
              </a:prstGeom>
              <a:ln w="158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6300192" y="1988840"/>
                <a:ext cx="1224136" cy="0"/>
              </a:xfrm>
              <a:prstGeom prst="line">
                <a:avLst/>
              </a:prstGeom>
              <a:ln w="158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Connector 6"/>
            <p:cNvCxnSpPr/>
            <p:nvPr/>
          </p:nvCxnSpPr>
          <p:spPr>
            <a:xfrm>
              <a:off x="179512" y="5695156"/>
              <a:ext cx="2232248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method B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1" y="1845733"/>
            <a:ext cx="7951152" cy="4331760"/>
          </a:xfrm>
        </p:spPr>
        <p:txBody>
          <a:bodyPr/>
          <a:lstStyle/>
          <a:p>
            <a:r>
              <a:rPr lang="en-GB" dirty="0" smtClean="0"/>
              <a:t>Padding some pixel values for unavailable pixels near boundary</a:t>
            </a:r>
          </a:p>
          <a:p>
            <a:pPr lvl="1"/>
            <a:r>
              <a:rPr lang="en-GB" sz="2000" dirty="0" smtClean="0"/>
              <a:t>B1: extending boundary pixels</a:t>
            </a:r>
          </a:p>
          <a:p>
            <a:pPr lvl="1"/>
            <a:r>
              <a:rPr lang="en-GB" sz="2000" dirty="0" smtClean="0"/>
              <a:t>B2: Padding with constant value</a:t>
            </a:r>
          </a:p>
          <a:p>
            <a:pPr lvl="2"/>
            <a:r>
              <a:rPr lang="en-US" sz="1600" dirty="0" smtClean="0"/>
              <a:t>1&lt;&lt;(</a:t>
            </a:r>
            <a:r>
              <a:rPr lang="en-US" sz="1600" dirty="0" err="1" smtClean="0"/>
              <a:t>BitDepth</a:t>
            </a:r>
            <a:r>
              <a:rPr lang="en-US" sz="1600" baseline="-25000" dirty="0" err="1" smtClean="0"/>
              <a:t>c</a:t>
            </a:r>
            <a:r>
              <a:rPr lang="en-US" sz="1600" dirty="0" smtClean="0"/>
              <a:t>- 1)</a:t>
            </a:r>
            <a:endParaRPr lang="en-GB" sz="1600" dirty="0" smtClean="0"/>
          </a:p>
        </p:txBody>
      </p:sp>
      <p:grpSp>
        <p:nvGrpSpPr>
          <p:cNvPr id="59" name="Group 58"/>
          <p:cNvGrpSpPr/>
          <p:nvPr/>
        </p:nvGrpSpPr>
        <p:grpSpPr>
          <a:xfrm>
            <a:off x="4688415" y="2732930"/>
            <a:ext cx="3988041" cy="2928318"/>
            <a:chOff x="107504" y="-397266"/>
            <a:chExt cx="8568952" cy="6058514"/>
          </a:xfrm>
        </p:grpSpPr>
        <p:grpSp>
          <p:nvGrpSpPr>
            <p:cNvPr id="60" name="Group 123"/>
            <p:cNvGrpSpPr/>
            <p:nvPr/>
          </p:nvGrpSpPr>
          <p:grpSpPr>
            <a:xfrm>
              <a:off x="107504" y="21091"/>
              <a:ext cx="8568952" cy="5640157"/>
              <a:chOff x="107504" y="21091"/>
              <a:chExt cx="8568952" cy="5640157"/>
            </a:xfrm>
          </p:grpSpPr>
          <p:sp>
            <p:nvSpPr>
              <p:cNvPr id="62" name="Flowchart: Connector 61"/>
              <p:cNvSpPr/>
              <p:nvPr/>
            </p:nvSpPr>
            <p:spPr>
              <a:xfrm>
                <a:off x="1331640" y="69269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3" name="Flowchart: Connector 62"/>
              <p:cNvSpPr/>
              <p:nvPr/>
            </p:nvSpPr>
            <p:spPr>
              <a:xfrm>
                <a:off x="1691680" y="69269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4" name="Flowchart: Connector 63"/>
              <p:cNvSpPr/>
              <p:nvPr/>
            </p:nvSpPr>
            <p:spPr>
              <a:xfrm>
                <a:off x="2051720" y="69269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5" name="Flowchart: Connector 64"/>
              <p:cNvSpPr/>
              <p:nvPr/>
            </p:nvSpPr>
            <p:spPr>
              <a:xfrm>
                <a:off x="2411760" y="69269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6" name="Flowchart: Connector 65"/>
              <p:cNvSpPr/>
              <p:nvPr/>
            </p:nvSpPr>
            <p:spPr>
              <a:xfrm>
                <a:off x="2818408" y="69269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7" name="Flowchart: Connector 66"/>
              <p:cNvSpPr/>
              <p:nvPr/>
            </p:nvSpPr>
            <p:spPr>
              <a:xfrm>
                <a:off x="3178448" y="69269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8" name="Flowchart: Connector 67"/>
              <p:cNvSpPr/>
              <p:nvPr/>
            </p:nvSpPr>
            <p:spPr>
              <a:xfrm>
                <a:off x="3538488" y="69269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9" name="Flowchart: Connector 68"/>
              <p:cNvSpPr/>
              <p:nvPr/>
            </p:nvSpPr>
            <p:spPr>
              <a:xfrm>
                <a:off x="3898528" y="69269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0" name="Flowchart: Connector 69"/>
              <p:cNvSpPr/>
              <p:nvPr/>
            </p:nvSpPr>
            <p:spPr>
              <a:xfrm>
                <a:off x="1331640" y="105273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1" name="Flowchart: Connector 70"/>
              <p:cNvSpPr/>
              <p:nvPr/>
            </p:nvSpPr>
            <p:spPr>
              <a:xfrm>
                <a:off x="1691680" y="105273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2" name="Flowchart: Connector 71"/>
              <p:cNvSpPr/>
              <p:nvPr/>
            </p:nvSpPr>
            <p:spPr>
              <a:xfrm>
                <a:off x="2051720" y="105273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3" name="Flowchart: Connector 72"/>
              <p:cNvSpPr/>
              <p:nvPr/>
            </p:nvSpPr>
            <p:spPr>
              <a:xfrm>
                <a:off x="2411760" y="105273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4" name="Flowchart: Connector 73"/>
              <p:cNvSpPr/>
              <p:nvPr/>
            </p:nvSpPr>
            <p:spPr>
              <a:xfrm>
                <a:off x="2818408" y="105273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5" name="Flowchart: Connector 74"/>
              <p:cNvSpPr/>
              <p:nvPr/>
            </p:nvSpPr>
            <p:spPr>
              <a:xfrm>
                <a:off x="3178448" y="105273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6" name="Flowchart: Connector 75"/>
              <p:cNvSpPr/>
              <p:nvPr/>
            </p:nvSpPr>
            <p:spPr>
              <a:xfrm>
                <a:off x="3538488" y="105273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7" name="Flowchart: Connector 76"/>
              <p:cNvSpPr/>
              <p:nvPr/>
            </p:nvSpPr>
            <p:spPr>
              <a:xfrm>
                <a:off x="3898528" y="105273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8" name="Flowchart: Connector 77"/>
              <p:cNvSpPr/>
              <p:nvPr/>
            </p:nvSpPr>
            <p:spPr>
              <a:xfrm>
                <a:off x="1331640" y="141277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9" name="Flowchart: Connector 78"/>
              <p:cNvSpPr/>
              <p:nvPr/>
            </p:nvSpPr>
            <p:spPr>
              <a:xfrm>
                <a:off x="1691680" y="141277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0" name="Flowchart: Connector 79"/>
              <p:cNvSpPr/>
              <p:nvPr/>
            </p:nvSpPr>
            <p:spPr>
              <a:xfrm>
                <a:off x="2051720" y="141277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1" name="Flowchart: Connector 80"/>
              <p:cNvSpPr/>
              <p:nvPr/>
            </p:nvSpPr>
            <p:spPr>
              <a:xfrm>
                <a:off x="2411760" y="141277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2" name="Flowchart: Connector 81"/>
              <p:cNvSpPr/>
              <p:nvPr/>
            </p:nvSpPr>
            <p:spPr>
              <a:xfrm>
                <a:off x="2818408" y="141277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3" name="Flowchart: Connector 82"/>
              <p:cNvSpPr/>
              <p:nvPr/>
            </p:nvSpPr>
            <p:spPr>
              <a:xfrm>
                <a:off x="3178448" y="141277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4" name="Flowchart: Connector 83"/>
              <p:cNvSpPr/>
              <p:nvPr/>
            </p:nvSpPr>
            <p:spPr>
              <a:xfrm>
                <a:off x="3538488" y="141277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5" name="Flowchart: Connector 84"/>
              <p:cNvSpPr/>
              <p:nvPr/>
            </p:nvSpPr>
            <p:spPr>
              <a:xfrm>
                <a:off x="3898528" y="141277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6" name="Flowchart: Connector 85"/>
              <p:cNvSpPr/>
              <p:nvPr/>
            </p:nvSpPr>
            <p:spPr>
              <a:xfrm>
                <a:off x="1331640" y="177281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7" name="Flowchart: Connector 86"/>
              <p:cNvSpPr/>
              <p:nvPr/>
            </p:nvSpPr>
            <p:spPr>
              <a:xfrm>
                <a:off x="1691680" y="177281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8" name="Flowchart: Connector 87"/>
              <p:cNvSpPr/>
              <p:nvPr/>
            </p:nvSpPr>
            <p:spPr>
              <a:xfrm>
                <a:off x="2051720" y="177281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9" name="Flowchart: Connector 88"/>
              <p:cNvSpPr/>
              <p:nvPr/>
            </p:nvSpPr>
            <p:spPr>
              <a:xfrm>
                <a:off x="2411760" y="177281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0" name="Flowchart: Connector 89"/>
              <p:cNvSpPr/>
              <p:nvPr/>
            </p:nvSpPr>
            <p:spPr>
              <a:xfrm>
                <a:off x="2818408" y="177281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1" name="Flowchart: Connector 90"/>
              <p:cNvSpPr/>
              <p:nvPr/>
            </p:nvSpPr>
            <p:spPr>
              <a:xfrm>
                <a:off x="3178448" y="177281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2" name="Flowchart: Connector 91"/>
              <p:cNvSpPr/>
              <p:nvPr/>
            </p:nvSpPr>
            <p:spPr>
              <a:xfrm>
                <a:off x="3538488" y="177281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3" name="Flowchart: Connector 92"/>
              <p:cNvSpPr/>
              <p:nvPr/>
            </p:nvSpPr>
            <p:spPr>
              <a:xfrm>
                <a:off x="3898528" y="177281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4" name="Flowchart: Connector 93"/>
              <p:cNvSpPr/>
              <p:nvPr/>
            </p:nvSpPr>
            <p:spPr>
              <a:xfrm>
                <a:off x="1331640" y="213285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5" name="Flowchart: Connector 94"/>
              <p:cNvSpPr/>
              <p:nvPr/>
            </p:nvSpPr>
            <p:spPr>
              <a:xfrm>
                <a:off x="1691680" y="213285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6" name="Flowchart: Connector 95"/>
              <p:cNvSpPr/>
              <p:nvPr/>
            </p:nvSpPr>
            <p:spPr>
              <a:xfrm>
                <a:off x="2051720" y="213285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7" name="Flowchart: Connector 96"/>
              <p:cNvSpPr/>
              <p:nvPr/>
            </p:nvSpPr>
            <p:spPr>
              <a:xfrm>
                <a:off x="2411760" y="213285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8" name="Flowchart: Connector 97"/>
              <p:cNvSpPr/>
              <p:nvPr/>
            </p:nvSpPr>
            <p:spPr>
              <a:xfrm>
                <a:off x="2818408" y="213285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9" name="Flowchart: Connector 98"/>
              <p:cNvSpPr/>
              <p:nvPr/>
            </p:nvSpPr>
            <p:spPr>
              <a:xfrm>
                <a:off x="3178448" y="213285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0" name="Flowchart: Connector 99"/>
              <p:cNvSpPr/>
              <p:nvPr/>
            </p:nvSpPr>
            <p:spPr>
              <a:xfrm>
                <a:off x="3538488" y="213285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1" name="Flowchart: Connector 100"/>
              <p:cNvSpPr/>
              <p:nvPr/>
            </p:nvSpPr>
            <p:spPr>
              <a:xfrm>
                <a:off x="3898528" y="213285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2" name="Flowchart: Connector 101"/>
              <p:cNvSpPr/>
              <p:nvPr/>
            </p:nvSpPr>
            <p:spPr>
              <a:xfrm>
                <a:off x="1331640" y="249289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3" name="Flowchart: Connector 102"/>
              <p:cNvSpPr/>
              <p:nvPr/>
            </p:nvSpPr>
            <p:spPr>
              <a:xfrm>
                <a:off x="1691680" y="249289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4" name="Flowchart: Connector 103"/>
              <p:cNvSpPr/>
              <p:nvPr/>
            </p:nvSpPr>
            <p:spPr>
              <a:xfrm>
                <a:off x="2051720" y="249289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5" name="Flowchart: Connector 104"/>
              <p:cNvSpPr/>
              <p:nvPr/>
            </p:nvSpPr>
            <p:spPr>
              <a:xfrm>
                <a:off x="2411760" y="249289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6" name="Flowchart: Connector 105"/>
              <p:cNvSpPr/>
              <p:nvPr/>
            </p:nvSpPr>
            <p:spPr>
              <a:xfrm>
                <a:off x="2818408" y="249289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7" name="Flowchart: Connector 106"/>
              <p:cNvSpPr/>
              <p:nvPr/>
            </p:nvSpPr>
            <p:spPr>
              <a:xfrm>
                <a:off x="3178448" y="249289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8" name="Flowchart: Connector 107"/>
              <p:cNvSpPr/>
              <p:nvPr/>
            </p:nvSpPr>
            <p:spPr>
              <a:xfrm>
                <a:off x="3538488" y="249289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9" name="Flowchart: Connector 108"/>
              <p:cNvSpPr/>
              <p:nvPr/>
            </p:nvSpPr>
            <p:spPr>
              <a:xfrm>
                <a:off x="3898528" y="249289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0" name="Flowchart: Connector 109"/>
              <p:cNvSpPr/>
              <p:nvPr/>
            </p:nvSpPr>
            <p:spPr>
              <a:xfrm>
                <a:off x="1331640" y="285293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1" name="Flowchart: Connector 110"/>
              <p:cNvSpPr/>
              <p:nvPr/>
            </p:nvSpPr>
            <p:spPr>
              <a:xfrm>
                <a:off x="1691680" y="285293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2" name="Flowchart: Connector 111"/>
              <p:cNvSpPr/>
              <p:nvPr/>
            </p:nvSpPr>
            <p:spPr>
              <a:xfrm>
                <a:off x="2051720" y="285293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3" name="Flowchart: Connector 112"/>
              <p:cNvSpPr/>
              <p:nvPr/>
            </p:nvSpPr>
            <p:spPr>
              <a:xfrm>
                <a:off x="2411760" y="285293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4" name="Flowchart: Connector 113"/>
              <p:cNvSpPr/>
              <p:nvPr/>
            </p:nvSpPr>
            <p:spPr>
              <a:xfrm>
                <a:off x="2818408" y="285293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5" name="Flowchart: Connector 114"/>
              <p:cNvSpPr/>
              <p:nvPr/>
            </p:nvSpPr>
            <p:spPr>
              <a:xfrm>
                <a:off x="3178448" y="285293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6" name="Flowchart: Connector 115"/>
              <p:cNvSpPr/>
              <p:nvPr/>
            </p:nvSpPr>
            <p:spPr>
              <a:xfrm>
                <a:off x="3538488" y="285293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7" name="Flowchart: Connector 116"/>
              <p:cNvSpPr/>
              <p:nvPr/>
            </p:nvSpPr>
            <p:spPr>
              <a:xfrm>
                <a:off x="3898528" y="2852936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8" name="Flowchart: Connector 117"/>
              <p:cNvSpPr/>
              <p:nvPr/>
            </p:nvSpPr>
            <p:spPr>
              <a:xfrm>
                <a:off x="1331640" y="321297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9" name="Flowchart: Connector 118"/>
              <p:cNvSpPr/>
              <p:nvPr/>
            </p:nvSpPr>
            <p:spPr>
              <a:xfrm>
                <a:off x="1691680" y="321297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0" name="Flowchart: Connector 119"/>
              <p:cNvSpPr/>
              <p:nvPr/>
            </p:nvSpPr>
            <p:spPr>
              <a:xfrm>
                <a:off x="2051720" y="321297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1" name="Flowchart: Connector 120"/>
              <p:cNvSpPr/>
              <p:nvPr/>
            </p:nvSpPr>
            <p:spPr>
              <a:xfrm>
                <a:off x="2411760" y="321297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2" name="Flowchart: Connector 121"/>
              <p:cNvSpPr/>
              <p:nvPr/>
            </p:nvSpPr>
            <p:spPr>
              <a:xfrm>
                <a:off x="2818408" y="321297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3" name="Flowchart: Connector 122"/>
              <p:cNvSpPr/>
              <p:nvPr/>
            </p:nvSpPr>
            <p:spPr>
              <a:xfrm>
                <a:off x="3178448" y="321297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4" name="Flowchart: Connector 123"/>
              <p:cNvSpPr/>
              <p:nvPr/>
            </p:nvSpPr>
            <p:spPr>
              <a:xfrm>
                <a:off x="3538488" y="321297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5" name="Flowchart: Connector 124"/>
              <p:cNvSpPr/>
              <p:nvPr/>
            </p:nvSpPr>
            <p:spPr>
              <a:xfrm>
                <a:off x="3898528" y="3212976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6" name="Flowchart: Decision 125"/>
              <p:cNvSpPr/>
              <p:nvPr/>
            </p:nvSpPr>
            <p:spPr>
              <a:xfrm>
                <a:off x="3347864" y="2636912"/>
                <a:ext cx="144016" cy="144016"/>
              </a:xfrm>
              <a:prstGeom prst="flowChartDecision">
                <a:avLst/>
              </a:prstGeom>
              <a:gradFill>
                <a:gsLst>
                  <a:gs pos="0">
                    <a:srgbClr val="FFFFFF"/>
                  </a:gs>
                  <a:gs pos="16000">
                    <a:srgbClr val="1F1F1F"/>
                  </a:gs>
                  <a:gs pos="17999">
                    <a:srgbClr val="FFFFFF"/>
                  </a:gs>
                  <a:gs pos="42000">
                    <a:srgbClr val="636363"/>
                  </a:gs>
                  <a:gs pos="53000">
                    <a:srgbClr val="CFCFCF"/>
                  </a:gs>
                  <a:gs pos="66000">
                    <a:srgbClr val="CFCFCF"/>
                  </a:gs>
                  <a:gs pos="75999">
                    <a:srgbClr val="1F1F1F"/>
                  </a:gs>
                  <a:gs pos="78999">
                    <a:srgbClr val="FFFFFF"/>
                  </a:gs>
                  <a:gs pos="100000">
                    <a:srgbClr val="7F7F7F"/>
                  </a:gs>
                </a:gsLst>
                <a:lin ang="5400000" scaled="0"/>
              </a:gra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2051720" y="1412776"/>
                <a:ext cx="2664296" cy="2664296"/>
              </a:xfrm>
              <a:prstGeom prst="rect">
                <a:avLst/>
              </a:prstGeom>
              <a:noFill/>
              <a:ln w="63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cxnSp>
            <p:nvCxnSpPr>
              <p:cNvPr id="128" name="Straight Connector 127"/>
              <p:cNvCxnSpPr/>
              <p:nvPr/>
            </p:nvCxnSpPr>
            <p:spPr>
              <a:xfrm flipH="1">
                <a:off x="4063635" y="21091"/>
                <a:ext cx="4309" cy="3335901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H="1">
                <a:off x="319220" y="3356992"/>
                <a:ext cx="3748724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>
                <a:stCxn id="85" idx="6"/>
              </p:cNvCxnSpPr>
              <p:nvPr/>
            </p:nvCxnSpPr>
            <p:spPr>
              <a:xfrm>
                <a:off x="4042544" y="1484784"/>
                <a:ext cx="1033512" cy="0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/>
              <p:cNvCxnSpPr/>
              <p:nvPr/>
            </p:nvCxnSpPr>
            <p:spPr>
              <a:xfrm>
                <a:off x="4042544" y="1844824"/>
                <a:ext cx="1033512" cy="0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Arrow Connector 131"/>
              <p:cNvCxnSpPr/>
              <p:nvPr/>
            </p:nvCxnSpPr>
            <p:spPr>
              <a:xfrm>
                <a:off x="4042544" y="2204864"/>
                <a:ext cx="1033512" cy="0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Arrow Connector 132"/>
              <p:cNvCxnSpPr/>
              <p:nvPr/>
            </p:nvCxnSpPr>
            <p:spPr>
              <a:xfrm>
                <a:off x="4042544" y="2564904"/>
                <a:ext cx="1033512" cy="0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/>
              <p:cNvCxnSpPr/>
              <p:nvPr/>
            </p:nvCxnSpPr>
            <p:spPr>
              <a:xfrm>
                <a:off x="4042544" y="2924944"/>
                <a:ext cx="1033512" cy="0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/>
              <p:cNvCxnSpPr/>
              <p:nvPr/>
            </p:nvCxnSpPr>
            <p:spPr>
              <a:xfrm>
                <a:off x="4042544" y="3284984"/>
                <a:ext cx="1033512" cy="0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/>
              <p:cNvCxnSpPr/>
              <p:nvPr/>
            </p:nvCxnSpPr>
            <p:spPr>
              <a:xfrm>
                <a:off x="2123728" y="3356992"/>
                <a:ext cx="0" cy="936104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/>
              <p:cNvCxnSpPr/>
              <p:nvPr/>
            </p:nvCxnSpPr>
            <p:spPr>
              <a:xfrm>
                <a:off x="2483768" y="3356992"/>
                <a:ext cx="0" cy="936104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/>
              <p:nvPr/>
            </p:nvCxnSpPr>
            <p:spPr>
              <a:xfrm>
                <a:off x="2890416" y="3356992"/>
                <a:ext cx="0" cy="936104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/>
              <p:cNvCxnSpPr/>
              <p:nvPr/>
            </p:nvCxnSpPr>
            <p:spPr>
              <a:xfrm>
                <a:off x="3263156" y="3356992"/>
                <a:ext cx="0" cy="936104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/>
              <p:cNvCxnSpPr/>
              <p:nvPr/>
            </p:nvCxnSpPr>
            <p:spPr>
              <a:xfrm>
                <a:off x="3623196" y="3356992"/>
                <a:ext cx="0" cy="936104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/>
              <p:cNvCxnSpPr/>
              <p:nvPr/>
            </p:nvCxnSpPr>
            <p:spPr>
              <a:xfrm>
                <a:off x="3983236" y="3356992"/>
                <a:ext cx="0" cy="936104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/>
              <p:cNvCxnSpPr/>
              <p:nvPr/>
            </p:nvCxnSpPr>
            <p:spPr>
              <a:xfrm>
                <a:off x="4329980" y="3356992"/>
                <a:ext cx="0" cy="936104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Arrow Connector 142"/>
              <p:cNvCxnSpPr/>
              <p:nvPr/>
            </p:nvCxnSpPr>
            <p:spPr>
              <a:xfrm>
                <a:off x="4638382" y="3356992"/>
                <a:ext cx="0" cy="936104"/>
              </a:xfrm>
              <a:prstGeom prst="straightConnector1">
                <a:avLst/>
              </a:prstGeom>
              <a:ln w="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Arrow Connector 143"/>
              <p:cNvCxnSpPr/>
              <p:nvPr/>
            </p:nvCxnSpPr>
            <p:spPr>
              <a:xfrm flipH="1">
                <a:off x="3415680" y="430064"/>
                <a:ext cx="1440160" cy="223224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Rectangle 144"/>
              <p:cNvSpPr/>
              <p:nvPr/>
            </p:nvSpPr>
            <p:spPr>
              <a:xfrm>
                <a:off x="4860033" y="188640"/>
                <a:ext cx="2740378" cy="57606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Sub-</a:t>
                </a:r>
                <a:r>
                  <a:rPr lang="en-US" sz="1050" dirty="0" err="1" smtClean="0">
                    <a:solidFill>
                      <a:schemeClr val="tx1"/>
                    </a:solidFill>
                  </a:rPr>
                  <a:t>pel</a:t>
                </a:r>
                <a:r>
                  <a:rPr lang="en-US" sz="1050" dirty="0" smtClean="0">
                    <a:solidFill>
                      <a:schemeClr val="tx1"/>
                    </a:solidFill>
                  </a:rPr>
                  <a:t> to be interpolated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6" name="Straight Arrow Connector 145"/>
              <p:cNvCxnSpPr>
                <a:endCxn id="127" idx="1"/>
              </p:cNvCxnSpPr>
              <p:nvPr/>
            </p:nvCxnSpPr>
            <p:spPr>
              <a:xfrm flipV="1">
                <a:off x="1331640" y="2744924"/>
                <a:ext cx="720080" cy="97210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Rectangle 146"/>
              <p:cNvSpPr/>
              <p:nvPr/>
            </p:nvSpPr>
            <p:spPr>
              <a:xfrm>
                <a:off x="107504" y="4521997"/>
                <a:ext cx="1944217" cy="57606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Window of nearby integer pixels needed for interpolation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723902" y="1772817"/>
                <a:ext cx="3024338" cy="57606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Horizontal padding from right most column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2555776" y="4365104"/>
                <a:ext cx="1656184" cy="1296144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Vertical padding from bottom most row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Flowchart: Connector 149"/>
              <p:cNvSpPr/>
              <p:nvPr/>
            </p:nvSpPr>
            <p:spPr>
              <a:xfrm>
                <a:off x="6084168" y="3429000"/>
                <a:ext cx="144016" cy="144016"/>
              </a:xfrm>
              <a:prstGeom prst="flowChartConnector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51" name="Flowchart: Connector 150"/>
              <p:cNvSpPr/>
              <p:nvPr/>
            </p:nvSpPr>
            <p:spPr>
              <a:xfrm>
                <a:off x="6444208" y="3429000"/>
                <a:ext cx="144016" cy="144016"/>
              </a:xfrm>
              <a:prstGeom prst="flowChartConnector">
                <a:avLst/>
              </a:prstGeom>
              <a:ln w="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5436095" y="4092433"/>
                <a:ext cx="1656184" cy="129614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Available integer pixels from reference block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7020272" y="4109038"/>
                <a:ext cx="1656184" cy="129614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Padded integer pixels from available pixels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Isosceles Triangle 153"/>
              <p:cNvSpPr/>
              <p:nvPr/>
            </p:nvSpPr>
            <p:spPr>
              <a:xfrm>
                <a:off x="4262642" y="1761190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55" name="Isosceles Triangle 154"/>
              <p:cNvSpPr/>
              <p:nvPr/>
            </p:nvSpPr>
            <p:spPr>
              <a:xfrm>
                <a:off x="4563374" y="1761190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56" name="Isosceles Triangle 155"/>
              <p:cNvSpPr/>
              <p:nvPr/>
            </p:nvSpPr>
            <p:spPr>
              <a:xfrm>
                <a:off x="4266716" y="249289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57" name="Isosceles Triangle 156"/>
              <p:cNvSpPr/>
              <p:nvPr/>
            </p:nvSpPr>
            <p:spPr>
              <a:xfrm>
                <a:off x="4567448" y="249289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58" name="Isosceles Triangle 157"/>
              <p:cNvSpPr/>
              <p:nvPr/>
            </p:nvSpPr>
            <p:spPr>
              <a:xfrm>
                <a:off x="4266716" y="319797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59" name="Isosceles Triangle 158"/>
              <p:cNvSpPr/>
              <p:nvPr/>
            </p:nvSpPr>
            <p:spPr>
              <a:xfrm>
                <a:off x="4567448" y="319797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0" name="Isosceles Triangle 159"/>
              <p:cNvSpPr/>
              <p:nvPr/>
            </p:nvSpPr>
            <p:spPr>
              <a:xfrm>
                <a:off x="4266716" y="1416150"/>
                <a:ext cx="144016" cy="144016"/>
              </a:xfrm>
              <a:prstGeom prst="triangle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1" name="Isosceles Triangle 160"/>
              <p:cNvSpPr/>
              <p:nvPr/>
            </p:nvSpPr>
            <p:spPr>
              <a:xfrm>
                <a:off x="4567448" y="1416150"/>
                <a:ext cx="144016" cy="144016"/>
              </a:xfrm>
              <a:prstGeom prst="triangle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2" name="Isosceles Triangle 161"/>
              <p:cNvSpPr/>
              <p:nvPr/>
            </p:nvSpPr>
            <p:spPr>
              <a:xfrm>
                <a:off x="4270790" y="2132856"/>
                <a:ext cx="144016" cy="144016"/>
              </a:xfrm>
              <a:prstGeom prst="triangle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3" name="Isosceles Triangle 162"/>
              <p:cNvSpPr/>
              <p:nvPr/>
            </p:nvSpPr>
            <p:spPr>
              <a:xfrm>
                <a:off x="4571522" y="2132856"/>
                <a:ext cx="144016" cy="144016"/>
              </a:xfrm>
              <a:prstGeom prst="triangle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4" name="Isosceles Triangle 163"/>
              <p:cNvSpPr/>
              <p:nvPr/>
            </p:nvSpPr>
            <p:spPr>
              <a:xfrm>
                <a:off x="4270790" y="2835684"/>
                <a:ext cx="144016" cy="144016"/>
              </a:xfrm>
              <a:prstGeom prst="triangle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5" name="Isosceles Triangle 164"/>
              <p:cNvSpPr/>
              <p:nvPr/>
            </p:nvSpPr>
            <p:spPr>
              <a:xfrm>
                <a:off x="4571522" y="2835684"/>
                <a:ext cx="144016" cy="144016"/>
              </a:xfrm>
              <a:prstGeom prst="triangle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6" name="Isosceles Triangle 165"/>
              <p:cNvSpPr/>
              <p:nvPr/>
            </p:nvSpPr>
            <p:spPr>
              <a:xfrm>
                <a:off x="4266716" y="355801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7" name="Isosceles Triangle 166"/>
              <p:cNvSpPr/>
              <p:nvPr/>
            </p:nvSpPr>
            <p:spPr>
              <a:xfrm>
                <a:off x="4567448" y="355801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8" name="Isosceles Triangle 167"/>
              <p:cNvSpPr/>
              <p:nvPr/>
            </p:nvSpPr>
            <p:spPr>
              <a:xfrm>
                <a:off x="4266716" y="391805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69" name="Isosceles Triangle 168"/>
              <p:cNvSpPr/>
              <p:nvPr/>
            </p:nvSpPr>
            <p:spPr>
              <a:xfrm>
                <a:off x="4567448" y="391805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0" name="Isosceles Triangle 169"/>
              <p:cNvSpPr/>
              <p:nvPr/>
            </p:nvSpPr>
            <p:spPr>
              <a:xfrm>
                <a:off x="7956376" y="3429000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1" name="Isosceles Triangle 170"/>
              <p:cNvSpPr/>
              <p:nvPr/>
            </p:nvSpPr>
            <p:spPr>
              <a:xfrm>
                <a:off x="7600410" y="3426748"/>
                <a:ext cx="144016" cy="144016"/>
              </a:xfrm>
              <a:prstGeom prst="triangle">
                <a:avLst/>
              </a:prstGeom>
              <a:solidFill>
                <a:srgbClr val="FF0000"/>
              </a:solidFill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2" name="Isosceles Triangle 171"/>
              <p:cNvSpPr/>
              <p:nvPr/>
            </p:nvSpPr>
            <p:spPr>
              <a:xfrm>
                <a:off x="3563888" y="357301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3" name="Isosceles Triangle 172"/>
              <p:cNvSpPr/>
              <p:nvPr/>
            </p:nvSpPr>
            <p:spPr>
              <a:xfrm>
                <a:off x="3923928" y="357301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4" name="Isosceles Triangle 173"/>
              <p:cNvSpPr/>
              <p:nvPr/>
            </p:nvSpPr>
            <p:spPr>
              <a:xfrm>
                <a:off x="3563888" y="393305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5" name="Isosceles Triangle 174"/>
              <p:cNvSpPr/>
              <p:nvPr/>
            </p:nvSpPr>
            <p:spPr>
              <a:xfrm>
                <a:off x="3923928" y="393305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6" name="Isosceles Triangle 175"/>
              <p:cNvSpPr/>
              <p:nvPr/>
            </p:nvSpPr>
            <p:spPr>
              <a:xfrm>
                <a:off x="2817930" y="357301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7" name="Isosceles Triangle 176"/>
              <p:cNvSpPr/>
              <p:nvPr/>
            </p:nvSpPr>
            <p:spPr>
              <a:xfrm>
                <a:off x="3203848" y="357301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8" name="Isosceles Triangle 177"/>
              <p:cNvSpPr/>
              <p:nvPr/>
            </p:nvSpPr>
            <p:spPr>
              <a:xfrm>
                <a:off x="2817930" y="393305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79" name="Isosceles Triangle 178"/>
              <p:cNvSpPr/>
              <p:nvPr/>
            </p:nvSpPr>
            <p:spPr>
              <a:xfrm>
                <a:off x="3203848" y="393305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80" name="Isosceles Triangle 179"/>
              <p:cNvSpPr/>
              <p:nvPr/>
            </p:nvSpPr>
            <p:spPr>
              <a:xfrm>
                <a:off x="2411760" y="357301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81" name="Isosceles Triangle 180"/>
              <p:cNvSpPr/>
              <p:nvPr/>
            </p:nvSpPr>
            <p:spPr>
              <a:xfrm>
                <a:off x="2411760" y="393305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82" name="Isosceles Triangle 181"/>
              <p:cNvSpPr/>
              <p:nvPr/>
            </p:nvSpPr>
            <p:spPr>
              <a:xfrm>
                <a:off x="2051720" y="357301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83" name="Isosceles Triangle 182"/>
              <p:cNvSpPr/>
              <p:nvPr/>
            </p:nvSpPr>
            <p:spPr>
              <a:xfrm>
                <a:off x="2051720" y="3933056"/>
                <a:ext cx="144016" cy="144016"/>
              </a:xfrm>
              <a:prstGeom prst="triangle">
                <a:avLst/>
              </a:prstGeom>
              <a:ln w="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1114788" y="-397266"/>
              <a:ext cx="2593940" cy="836712"/>
            </a:xfrm>
            <a:prstGeom prst="rect">
              <a:avLst/>
            </a:prstGeom>
            <a:no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Available reference area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 (method A)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1458958"/>
            <a:ext cx="8229600" cy="433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Encoder constraints (with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chroma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interpolation)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Apply to all BVs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(A.1)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lang="en-GB" sz="2800" baseline="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lang="en-GB" sz="2800" baseline="0" dirty="0" smtClean="0"/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/>
            </a:pP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Apply to BVs only when derived </a:t>
            </a:r>
            <a:r>
              <a:rPr lang="en-GB" sz="2800" dirty="0" err="1" smtClean="0"/>
              <a:t>chroma</a:t>
            </a:r>
            <a:r>
              <a:rPr lang="en-GB" sz="2800" dirty="0" smtClean="0"/>
              <a:t> 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BV is </a:t>
            </a:r>
            <a:r>
              <a:rPr lang="en-GB" sz="2800" dirty="0" smtClean="0"/>
              <a:t>fractional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(A.2)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2632350"/>
            <a:ext cx="8667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5" y="4502775"/>
            <a:ext cx="8667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 (method B)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1528233"/>
            <a:ext cx="8229600" cy="433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Padding unavailable pixels for interpolation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Padding with extending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boundary pixels (B.1)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lang="en-GB" sz="2800" baseline="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lang="en-GB" sz="2800" baseline="0" dirty="0" smtClean="0"/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/>
            </a:pP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Padding with extending pixels at picture boundary and constant value (128) inside picture (B.2)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8" y="2710718"/>
            <a:ext cx="86582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650" y="4585905"/>
            <a:ext cx="86487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478982" cy="43317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It is proposed in this contribution that</a:t>
            </a:r>
          </a:p>
          <a:p>
            <a:pPr lvl="1"/>
            <a:r>
              <a:rPr lang="en-GB" dirty="0" err="1" smtClean="0"/>
              <a:t>Chroma</a:t>
            </a:r>
            <a:r>
              <a:rPr lang="en-GB" dirty="0" smtClean="0"/>
              <a:t> BV derivation for IBC is unified with that for HEVC inter</a:t>
            </a:r>
          </a:p>
          <a:p>
            <a:r>
              <a:rPr lang="en-GB" dirty="0" smtClean="0"/>
              <a:t>Two solutions are provided:</a:t>
            </a:r>
          </a:p>
          <a:p>
            <a:pPr lvl="1"/>
            <a:r>
              <a:rPr lang="en-GB" dirty="0" smtClean="0"/>
              <a:t>Extra encoder constraints (2.8/1.6/0.9% gain for TGM)</a:t>
            </a:r>
          </a:p>
          <a:p>
            <a:pPr lvl="1"/>
            <a:r>
              <a:rPr lang="en-GB" dirty="0" smtClean="0"/>
              <a:t>Padding unavailable pixels (3.2/1.9/1.0% gain for TGM)</a:t>
            </a:r>
          </a:p>
          <a:p>
            <a:r>
              <a:rPr lang="en-GB" dirty="0" smtClean="0"/>
              <a:t>In addition to further unification of IBC and HEVC inter, some coding gain is observed for non-4:4:4 formats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14451</TotalTime>
  <Words>479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MediaTek-Confidential_B_CTO</vt:lpstr>
      <vt:lpstr>MediaTek-Confidential_B_CTO_Dark</vt:lpstr>
      <vt:lpstr>On chroma motion vector derivation for intra block copy  </vt:lpstr>
      <vt:lpstr>Proposal Summary</vt:lpstr>
      <vt:lpstr>Introduction (1)</vt:lpstr>
      <vt:lpstr>Introduction (2)</vt:lpstr>
      <vt:lpstr>Proposed method A</vt:lpstr>
      <vt:lpstr>Proposed method B</vt:lpstr>
      <vt:lpstr>Simulation results (method A)</vt:lpstr>
      <vt:lpstr>Simulation results (method B)</vt:lpstr>
      <vt:lpstr>Conclusion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XXU</cp:lastModifiedBy>
  <cp:revision>479</cp:revision>
  <dcterms:created xsi:type="dcterms:W3CDTF">2014-04-10T07:05:11Z</dcterms:created>
  <dcterms:modified xsi:type="dcterms:W3CDTF">2015-06-18T23:33:24Z</dcterms:modified>
</cp:coreProperties>
</file>