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2" r:id="rId2"/>
  </p:sldMasterIdLst>
  <p:notesMasterIdLst>
    <p:notesMasterId r:id="rId11"/>
  </p:notesMasterIdLst>
  <p:handoutMasterIdLst>
    <p:handoutMasterId r:id="rId12"/>
  </p:handoutMasterIdLst>
  <p:sldIdLst>
    <p:sldId id="262" r:id="rId3"/>
    <p:sldId id="347" r:id="rId4"/>
    <p:sldId id="356" r:id="rId5"/>
    <p:sldId id="348" r:id="rId6"/>
    <p:sldId id="355" r:id="rId7"/>
    <p:sldId id="351" r:id="rId8"/>
    <p:sldId id="352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Bright" id="{249D3D62-42EC-7D4B-A785-9FCDE9665DE0}">
          <p14:sldIdLst>
            <p14:sldId id="256"/>
            <p14:sldId id="257"/>
            <p14:sldId id="258"/>
          </p14:sldIdLst>
        </p14:section>
        <p14:section name="Dark" id="{61F0A51D-4E0D-F44C-B380-AF589D050558}">
          <p14:sldIdLst>
            <p14:sldId id="259"/>
            <p14:sldId id="260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74" autoAdjust="0"/>
  </p:normalViewPr>
  <p:slideViewPr>
    <p:cSldViewPr snapToGrid="0" snapToObjects="1"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3C0EF-2B70-1E48-AAF4-38D0D60449B7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E9E92-CACA-7641-8DB3-7C90210B1D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67115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DFA7-3CB6-2C4B-A973-ECD2AB5618B3}" type="datetimeFigureOut">
              <a:rPr lang="en-US" smtClean="0"/>
              <a:pPr/>
              <a:t>6/16/2015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2320-C23A-B148-88B1-360D5FA97C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12907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7390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Click to edit Master subtitle style</a:t>
            </a:r>
            <a:endParaRPr 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pic>
        <p:nvPicPr>
          <p:cNvPr id="11" name="Picture 10" descr="pattern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  <a:prstGeom prst="rect">
            <a:avLst/>
          </a:prstGeom>
        </p:spPr>
        <p:txBody>
          <a:bodyPr tIns="0" anchor="t"/>
          <a:lstStyle/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3"/>
            <a:ext cx="8229600" cy="46657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34535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45733"/>
            <a:ext cx="8229600" cy="4331760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  <a:prstGeom prst="rect">
            <a:avLst/>
          </a:prstGeo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  <a:prstGeom prst="rect">
            <a:avLst/>
          </a:prstGeo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4240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41500" y="6278671"/>
            <a:ext cx="18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JCTVC-U0076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100000"/>
        <a:buFont typeface="Lucida Grande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Tx/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Click to edit Master text styles</a:t>
            </a:r>
          </a:p>
          <a:p>
            <a:pPr lvl="1"/>
            <a:r>
              <a:rPr lang="sv-SE" dirty="0" smtClean="0"/>
              <a:t>Second level</a:t>
            </a:r>
          </a:p>
          <a:p>
            <a:pPr lvl="2"/>
            <a:r>
              <a:rPr lang="sv-SE" dirty="0" smtClean="0"/>
              <a:t>Third level</a:t>
            </a:r>
          </a:p>
          <a:p>
            <a:pPr lvl="3"/>
            <a:r>
              <a:rPr lang="sv-SE" dirty="0" smtClean="0"/>
              <a:t>Fourth level</a:t>
            </a:r>
          </a:p>
          <a:p>
            <a:pPr lvl="4"/>
            <a:r>
              <a:rPr lang="sv-S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On unification of motion vector resolution for screen content coding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dirty="0" smtClean="0">
                <a:solidFill>
                  <a:srgbClr val="002060"/>
                </a:solidFill>
                <a:cs typeface="Arial" charset="0"/>
              </a:rPr>
              <a:t>Xiaozhong Xu, Shan Liu and Shawmin Lei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629400" y="4064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JCTVC-U0076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last meeting IBC is unified to HEVC inter coding</a:t>
            </a:r>
          </a:p>
          <a:p>
            <a:r>
              <a:rPr lang="en-GB" dirty="0" smtClean="0"/>
              <a:t>One thing not yet unified is the adaptive MV resolution on block vectors</a:t>
            </a:r>
          </a:p>
          <a:p>
            <a:r>
              <a:rPr lang="en-GB" dirty="0" smtClean="0"/>
              <a:t>This proposal provides a solution to unify the adaptive MV resolution process for all vectors</a:t>
            </a:r>
          </a:p>
          <a:p>
            <a:pPr lvl="1"/>
            <a:r>
              <a:rPr lang="en-GB" dirty="0" smtClean="0"/>
              <a:t>Indicated by “</a:t>
            </a:r>
            <a:r>
              <a:rPr lang="en-GB" dirty="0" err="1" smtClean="0"/>
              <a:t>use_integer_mv_flag</a:t>
            </a:r>
            <a:r>
              <a:rPr lang="en-GB" dirty="0" smtClean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Proposed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It is proposed to determine the resolution of all vectors in a slice by “</a:t>
            </a:r>
            <a:r>
              <a:rPr lang="en-GB" dirty="0" err="1" smtClean="0"/>
              <a:t>use_integer_mv_flag</a:t>
            </a:r>
            <a:r>
              <a:rPr lang="en-GB" dirty="0" smtClean="0"/>
              <a:t>”.</a:t>
            </a:r>
          </a:p>
          <a:p>
            <a:pPr lvl="1"/>
            <a:r>
              <a:rPr lang="en-US" dirty="0" smtClean="0"/>
              <a:t>When this flag is true, all vectors use integer-</a:t>
            </a:r>
            <a:r>
              <a:rPr lang="en-US" dirty="0" err="1" smtClean="0"/>
              <a:t>pel</a:t>
            </a:r>
            <a:r>
              <a:rPr lang="en-US" dirty="0" smtClean="0"/>
              <a:t> resolution</a:t>
            </a:r>
          </a:p>
          <a:p>
            <a:pPr lvl="1"/>
            <a:r>
              <a:rPr lang="en-US" dirty="0" smtClean="0"/>
              <a:t>When this flag is false, all vectors use quarter-</a:t>
            </a:r>
            <a:r>
              <a:rPr lang="en-US" dirty="0" err="1" smtClean="0"/>
              <a:t>pel</a:t>
            </a:r>
            <a:r>
              <a:rPr lang="en-US" dirty="0" smtClean="0"/>
              <a:t> resolution</a:t>
            </a:r>
          </a:p>
          <a:p>
            <a:pPr lvl="1"/>
            <a:r>
              <a:rPr lang="en-US" dirty="0" smtClean="0"/>
              <a:t>If current picture is the only reference picture, </a:t>
            </a:r>
            <a:r>
              <a:rPr lang="en-GB" dirty="0" err="1" smtClean="0"/>
              <a:t>use_integer_mv_flag</a:t>
            </a:r>
            <a:r>
              <a:rPr lang="en-GB" dirty="0" smtClean="0"/>
              <a:t> is inferred or enforced to be true</a:t>
            </a:r>
            <a:endParaRPr lang="en-US" dirty="0" smtClean="0"/>
          </a:p>
          <a:p>
            <a:pPr lvl="2"/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 smtClean="0"/>
              <a:t>Current Spec (SCM4)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lvl="0" hangingPunct="0"/>
            <a:r>
              <a:rPr lang="en-CA" dirty="0" smtClean="0"/>
              <a:t>When </a:t>
            </a:r>
            <a:r>
              <a:rPr lang="en-CA" dirty="0" err="1" smtClean="0"/>
              <a:t>predFlagLX</a:t>
            </a:r>
            <a:r>
              <a:rPr lang="en-CA" dirty="0" smtClean="0"/>
              <a:t> is equal to 1 </a:t>
            </a:r>
            <a:r>
              <a:rPr lang="en-US" dirty="0" smtClean="0">
                <a:solidFill>
                  <a:srgbClr val="FF0000"/>
                </a:solidFill>
              </a:rPr>
              <a:t>and the picture with index </a:t>
            </a:r>
            <a:r>
              <a:rPr lang="en-US" dirty="0" err="1" smtClean="0">
                <a:solidFill>
                  <a:srgbClr val="FF0000"/>
                </a:solidFill>
              </a:rPr>
              <a:t>refIdx</a:t>
            </a:r>
            <a:r>
              <a:rPr lang="en-US" dirty="0" smtClean="0">
                <a:solidFill>
                  <a:srgbClr val="FF0000"/>
                </a:solidFill>
              </a:rPr>
              <a:t> from reference picture list LX of the slice is not the current picture</a:t>
            </a:r>
            <a:r>
              <a:rPr lang="en-CA" dirty="0" smtClean="0">
                <a:solidFill>
                  <a:srgbClr val="FF0000"/>
                </a:solidFill>
              </a:rPr>
              <a:t>, </a:t>
            </a:r>
            <a:r>
              <a:rPr lang="en-CA" dirty="0" smtClean="0"/>
              <a:t>the </a:t>
            </a:r>
            <a:r>
              <a:rPr lang="en-CA" dirty="0" err="1" smtClean="0"/>
              <a:t>luma</a:t>
            </a:r>
            <a:r>
              <a:rPr lang="en-CA" dirty="0" smtClean="0"/>
              <a:t> motion vector </a:t>
            </a:r>
            <a:r>
              <a:rPr lang="en-CA" dirty="0" err="1" smtClean="0"/>
              <a:t>mvLX</a:t>
            </a:r>
            <a:r>
              <a:rPr lang="en-CA" dirty="0" smtClean="0"/>
              <a:t> is derived as follows:</a:t>
            </a:r>
            <a:endParaRPr lang="en-US" dirty="0" smtClean="0"/>
          </a:p>
          <a:p>
            <a:pPr lvl="1" hangingPunct="0"/>
            <a:r>
              <a:rPr lang="en-CA" dirty="0" err="1" smtClean="0"/>
              <a:t>uLX</a:t>
            </a:r>
            <a:r>
              <a:rPr lang="en-CA" dirty="0" smtClean="0"/>
              <a:t>[ 0 ] = ( </a:t>
            </a:r>
            <a:r>
              <a:rPr lang="en-CA" dirty="0" err="1" smtClean="0"/>
              <a:t>mvpLX</a:t>
            </a:r>
            <a:r>
              <a:rPr lang="en-CA" dirty="0" smtClean="0"/>
              <a:t>[ 0 ] + </a:t>
            </a:r>
            <a:r>
              <a:rPr lang="en-CA" dirty="0" err="1" smtClean="0"/>
              <a:t>mvdLX</a:t>
            </a:r>
            <a:r>
              <a:rPr lang="en-CA" dirty="0" smtClean="0"/>
              <a:t>[ 0 ] + 2</a:t>
            </a:r>
            <a:r>
              <a:rPr lang="en-CA" baseline="30000" dirty="0" smtClean="0"/>
              <a:t>16</a:t>
            </a:r>
            <a:r>
              <a:rPr lang="en-CA" dirty="0" smtClean="0"/>
              <a:t> ) % 2</a:t>
            </a:r>
            <a:r>
              <a:rPr lang="en-CA" baseline="30000" dirty="0" smtClean="0"/>
              <a:t>16</a:t>
            </a:r>
            <a:r>
              <a:rPr lang="en-CA" dirty="0" smtClean="0"/>
              <a:t>	(8‑75)</a:t>
            </a:r>
            <a:endParaRPr lang="en-US" dirty="0" smtClean="0"/>
          </a:p>
          <a:p>
            <a:pPr lvl="1" hangingPunct="0"/>
            <a:r>
              <a:rPr lang="en-CA" dirty="0" err="1" smtClean="0"/>
              <a:t>mvLX</a:t>
            </a:r>
            <a:r>
              <a:rPr lang="en-CA" dirty="0" smtClean="0"/>
              <a:t>[ 0 ] = ( </a:t>
            </a:r>
            <a:r>
              <a:rPr lang="en-CA" dirty="0" err="1" smtClean="0"/>
              <a:t>uLX</a:t>
            </a:r>
            <a:r>
              <a:rPr lang="en-CA" dirty="0" smtClean="0"/>
              <a:t>[ 0 ]  &gt;=  2</a:t>
            </a:r>
            <a:r>
              <a:rPr lang="en-CA" baseline="30000" dirty="0" smtClean="0"/>
              <a:t>15</a:t>
            </a:r>
            <a:r>
              <a:rPr lang="en-CA" dirty="0" smtClean="0"/>
              <a:t> ) ? ( </a:t>
            </a:r>
            <a:r>
              <a:rPr lang="en-CA" dirty="0" err="1" smtClean="0"/>
              <a:t>uLX</a:t>
            </a:r>
            <a:r>
              <a:rPr lang="en-CA" dirty="0" smtClean="0"/>
              <a:t>[ 0 ] − 2</a:t>
            </a:r>
            <a:r>
              <a:rPr lang="en-CA" baseline="30000" dirty="0" smtClean="0"/>
              <a:t>16</a:t>
            </a:r>
            <a:r>
              <a:rPr lang="en-CA" dirty="0" smtClean="0"/>
              <a:t> ) : </a:t>
            </a:r>
            <a:r>
              <a:rPr lang="en-CA" dirty="0" err="1" smtClean="0"/>
              <a:t>uLX</a:t>
            </a:r>
            <a:r>
              <a:rPr lang="en-CA" dirty="0" smtClean="0"/>
              <a:t>[ 0 ]	(8‑76)</a:t>
            </a:r>
            <a:endParaRPr lang="en-US" dirty="0" smtClean="0"/>
          </a:p>
          <a:p>
            <a:pPr lvl="1" hangingPunct="0"/>
            <a:r>
              <a:rPr lang="en-CA" dirty="0" err="1" smtClean="0"/>
              <a:t>uLX</a:t>
            </a:r>
            <a:r>
              <a:rPr lang="en-CA" dirty="0" smtClean="0"/>
              <a:t>[ 1 ] = ( </a:t>
            </a:r>
            <a:r>
              <a:rPr lang="en-CA" dirty="0" err="1" smtClean="0"/>
              <a:t>mvpLX</a:t>
            </a:r>
            <a:r>
              <a:rPr lang="en-CA" dirty="0" smtClean="0"/>
              <a:t>[ 1 ] + </a:t>
            </a:r>
            <a:r>
              <a:rPr lang="en-CA" dirty="0" err="1" smtClean="0"/>
              <a:t>mvdLX</a:t>
            </a:r>
            <a:r>
              <a:rPr lang="en-CA" dirty="0" smtClean="0"/>
              <a:t>[ 1 ] + 2</a:t>
            </a:r>
            <a:r>
              <a:rPr lang="en-CA" baseline="30000" dirty="0" smtClean="0"/>
              <a:t>16</a:t>
            </a:r>
            <a:r>
              <a:rPr lang="en-CA" dirty="0" smtClean="0"/>
              <a:t> ) % 2</a:t>
            </a:r>
            <a:r>
              <a:rPr lang="en-CA" baseline="30000" dirty="0" smtClean="0"/>
              <a:t>16</a:t>
            </a:r>
            <a:r>
              <a:rPr lang="en-CA" dirty="0" smtClean="0"/>
              <a:t>	(8‑77)</a:t>
            </a:r>
            <a:endParaRPr lang="en-US" dirty="0" smtClean="0"/>
          </a:p>
          <a:p>
            <a:pPr lvl="1" hangingPunct="0"/>
            <a:r>
              <a:rPr lang="en-CA" dirty="0" err="1" smtClean="0"/>
              <a:t>mvLX</a:t>
            </a:r>
            <a:r>
              <a:rPr lang="en-CA" dirty="0" smtClean="0"/>
              <a:t>[ 1 ] = ( </a:t>
            </a:r>
            <a:r>
              <a:rPr lang="en-CA" dirty="0" err="1" smtClean="0"/>
              <a:t>uLX</a:t>
            </a:r>
            <a:r>
              <a:rPr lang="en-CA" dirty="0" smtClean="0"/>
              <a:t>[ 1 ]  &gt;=  2</a:t>
            </a:r>
            <a:r>
              <a:rPr lang="en-CA" baseline="30000" dirty="0" smtClean="0"/>
              <a:t>15</a:t>
            </a:r>
            <a:r>
              <a:rPr lang="en-CA" dirty="0" smtClean="0"/>
              <a:t> ) ? ( </a:t>
            </a:r>
            <a:r>
              <a:rPr lang="en-CA" dirty="0" err="1" smtClean="0"/>
              <a:t>uLX</a:t>
            </a:r>
            <a:r>
              <a:rPr lang="en-CA" dirty="0" smtClean="0"/>
              <a:t>[ 1 ] − 2</a:t>
            </a:r>
            <a:r>
              <a:rPr lang="en-CA" baseline="30000" dirty="0" smtClean="0"/>
              <a:t>16</a:t>
            </a:r>
            <a:r>
              <a:rPr lang="en-CA" dirty="0" smtClean="0"/>
              <a:t> ) : </a:t>
            </a:r>
            <a:r>
              <a:rPr lang="en-CA" dirty="0" err="1" smtClean="0"/>
              <a:t>uLX</a:t>
            </a:r>
            <a:r>
              <a:rPr lang="en-CA" dirty="0" smtClean="0"/>
              <a:t>[ 1 ]	(8‑78)</a:t>
            </a:r>
            <a:endParaRPr lang="en-US" dirty="0" smtClean="0"/>
          </a:p>
          <a:p>
            <a:pPr lvl="0" hangingPunct="0"/>
            <a:r>
              <a:rPr lang="en-US" dirty="0" smtClean="0">
                <a:solidFill>
                  <a:srgbClr val="FF0000"/>
                </a:solidFill>
              </a:rPr>
              <a:t>When </a:t>
            </a:r>
            <a:r>
              <a:rPr lang="en-US" dirty="0" err="1" smtClean="0">
                <a:solidFill>
                  <a:srgbClr val="FF0000"/>
                </a:solidFill>
              </a:rPr>
              <a:t>predFlagLX</a:t>
            </a:r>
            <a:r>
              <a:rPr lang="en-US" dirty="0" smtClean="0">
                <a:solidFill>
                  <a:srgbClr val="FF0000"/>
                </a:solidFill>
              </a:rPr>
              <a:t> is equal to 1 and the reference picture is the current picture, the </a:t>
            </a:r>
            <a:r>
              <a:rPr lang="en-US" dirty="0" err="1" smtClean="0">
                <a:solidFill>
                  <a:srgbClr val="FF0000"/>
                </a:solidFill>
              </a:rPr>
              <a:t>luma</a:t>
            </a:r>
            <a:r>
              <a:rPr lang="en-US" dirty="0" smtClean="0">
                <a:solidFill>
                  <a:srgbClr val="FF0000"/>
                </a:solidFill>
              </a:rPr>
              <a:t> motion vector </a:t>
            </a:r>
            <a:r>
              <a:rPr lang="en-US" dirty="0" err="1" smtClean="0">
                <a:solidFill>
                  <a:srgbClr val="FF0000"/>
                </a:solidFill>
              </a:rPr>
              <a:t>mvLX</a:t>
            </a:r>
            <a:r>
              <a:rPr lang="en-US" dirty="0" smtClean="0">
                <a:solidFill>
                  <a:srgbClr val="FF0000"/>
                </a:solidFill>
              </a:rPr>
              <a:t> is derived as follows:</a:t>
            </a:r>
          </a:p>
          <a:p>
            <a:pPr lvl="1" hangingPunct="0"/>
            <a:r>
              <a:rPr lang="en-US" dirty="0" err="1" smtClean="0">
                <a:solidFill>
                  <a:srgbClr val="FF0000"/>
                </a:solidFill>
              </a:rPr>
              <a:t>uLX</a:t>
            </a:r>
            <a:r>
              <a:rPr lang="en-US" dirty="0" smtClean="0">
                <a:solidFill>
                  <a:srgbClr val="FF0000"/>
                </a:solidFill>
              </a:rPr>
              <a:t>[ 0 ] = ( ( ( </a:t>
            </a:r>
            <a:r>
              <a:rPr lang="en-US" dirty="0" err="1" smtClean="0">
                <a:solidFill>
                  <a:srgbClr val="FF0000"/>
                </a:solidFill>
              </a:rPr>
              <a:t>mvpLX</a:t>
            </a:r>
            <a:r>
              <a:rPr lang="en-US" dirty="0" smtClean="0">
                <a:solidFill>
                  <a:srgbClr val="FF0000"/>
                </a:solidFill>
              </a:rPr>
              <a:t>[ 0 ] &gt;&gt; 2 ) + </a:t>
            </a:r>
            <a:r>
              <a:rPr lang="en-US" dirty="0" err="1" smtClean="0">
                <a:solidFill>
                  <a:srgbClr val="FF0000"/>
                </a:solidFill>
              </a:rPr>
              <a:t>mvdLX</a:t>
            </a:r>
            <a:r>
              <a:rPr lang="en-US" dirty="0" smtClean="0">
                <a:solidFill>
                  <a:srgbClr val="FF0000"/>
                </a:solidFill>
              </a:rPr>
              <a:t>[ 0 ] )  &lt;&lt;  2 + 2</a:t>
            </a:r>
            <a:r>
              <a:rPr lang="en-US" baseline="30000" dirty="0" smtClean="0">
                <a:solidFill>
                  <a:srgbClr val="FF0000"/>
                </a:solidFill>
              </a:rPr>
              <a:t>16</a:t>
            </a:r>
            <a:r>
              <a:rPr lang="en-US" dirty="0" smtClean="0">
                <a:solidFill>
                  <a:srgbClr val="FF0000"/>
                </a:solidFill>
              </a:rPr>
              <a:t> ) % 2</a:t>
            </a:r>
            <a:r>
              <a:rPr lang="en-US" baseline="30000" dirty="0" smtClean="0">
                <a:solidFill>
                  <a:srgbClr val="FF0000"/>
                </a:solidFill>
              </a:rPr>
              <a:t>16</a:t>
            </a:r>
            <a:r>
              <a:rPr lang="en-US" dirty="0" smtClean="0">
                <a:solidFill>
                  <a:srgbClr val="FF0000"/>
                </a:solidFill>
              </a:rPr>
              <a:t>	(8‑xx)</a:t>
            </a:r>
          </a:p>
          <a:p>
            <a:pPr lvl="1" hangingPunct="0"/>
            <a:r>
              <a:rPr lang="en-US" dirty="0" err="1" smtClean="0">
                <a:solidFill>
                  <a:srgbClr val="FF0000"/>
                </a:solidFill>
              </a:rPr>
              <a:t>mvLX</a:t>
            </a:r>
            <a:r>
              <a:rPr lang="en-US" dirty="0" smtClean="0">
                <a:solidFill>
                  <a:srgbClr val="FF0000"/>
                </a:solidFill>
              </a:rPr>
              <a:t>[ 0 ] = ( </a:t>
            </a:r>
            <a:r>
              <a:rPr lang="en-US" dirty="0" err="1" smtClean="0">
                <a:solidFill>
                  <a:srgbClr val="FF0000"/>
                </a:solidFill>
              </a:rPr>
              <a:t>uLX</a:t>
            </a:r>
            <a:r>
              <a:rPr lang="en-US" dirty="0" smtClean="0">
                <a:solidFill>
                  <a:srgbClr val="FF0000"/>
                </a:solidFill>
              </a:rPr>
              <a:t>[ 0 ]  &gt;=  2</a:t>
            </a:r>
            <a:r>
              <a:rPr lang="en-US" baseline="30000" dirty="0" smtClean="0">
                <a:solidFill>
                  <a:srgbClr val="FF0000"/>
                </a:solidFill>
              </a:rPr>
              <a:t>15</a:t>
            </a:r>
            <a:r>
              <a:rPr lang="en-US" dirty="0" smtClean="0">
                <a:solidFill>
                  <a:srgbClr val="FF0000"/>
                </a:solidFill>
              </a:rPr>
              <a:t> ) ? ( </a:t>
            </a:r>
            <a:r>
              <a:rPr lang="en-US" dirty="0" err="1" smtClean="0">
                <a:solidFill>
                  <a:srgbClr val="FF0000"/>
                </a:solidFill>
              </a:rPr>
              <a:t>uLX</a:t>
            </a:r>
            <a:r>
              <a:rPr lang="en-US" dirty="0" smtClean="0">
                <a:solidFill>
                  <a:srgbClr val="FF0000"/>
                </a:solidFill>
              </a:rPr>
              <a:t>[ 0 ] − 2</a:t>
            </a:r>
            <a:r>
              <a:rPr lang="en-US" baseline="30000" dirty="0" smtClean="0">
                <a:solidFill>
                  <a:srgbClr val="FF0000"/>
                </a:solidFill>
              </a:rPr>
              <a:t>16</a:t>
            </a:r>
            <a:r>
              <a:rPr lang="en-US" dirty="0" smtClean="0">
                <a:solidFill>
                  <a:srgbClr val="FF0000"/>
                </a:solidFill>
              </a:rPr>
              <a:t> ) : </a:t>
            </a:r>
            <a:r>
              <a:rPr lang="en-US" dirty="0" err="1" smtClean="0">
                <a:solidFill>
                  <a:srgbClr val="FF0000"/>
                </a:solidFill>
              </a:rPr>
              <a:t>uLX</a:t>
            </a:r>
            <a:r>
              <a:rPr lang="en-US" dirty="0" smtClean="0">
                <a:solidFill>
                  <a:srgbClr val="FF0000"/>
                </a:solidFill>
              </a:rPr>
              <a:t>[ 0 ] 	(8‑xx)</a:t>
            </a:r>
          </a:p>
          <a:p>
            <a:pPr lvl="1" hangingPunct="0"/>
            <a:r>
              <a:rPr lang="en-US" dirty="0" err="1" smtClean="0">
                <a:solidFill>
                  <a:srgbClr val="FF0000"/>
                </a:solidFill>
              </a:rPr>
              <a:t>uLX</a:t>
            </a:r>
            <a:r>
              <a:rPr lang="en-US" dirty="0" smtClean="0">
                <a:solidFill>
                  <a:srgbClr val="FF0000"/>
                </a:solidFill>
              </a:rPr>
              <a:t>[ 1 ] = ( ( </a:t>
            </a:r>
            <a:r>
              <a:rPr lang="en-US" dirty="0" err="1" smtClean="0">
                <a:solidFill>
                  <a:srgbClr val="FF0000"/>
                </a:solidFill>
              </a:rPr>
              <a:t>mvpLX</a:t>
            </a:r>
            <a:r>
              <a:rPr lang="en-US" dirty="0" smtClean="0">
                <a:solidFill>
                  <a:srgbClr val="FF0000"/>
                </a:solidFill>
              </a:rPr>
              <a:t>[ 0 ] &gt;&gt; 2 ) + </a:t>
            </a:r>
            <a:r>
              <a:rPr lang="en-US" dirty="0" err="1" smtClean="0">
                <a:solidFill>
                  <a:srgbClr val="FF0000"/>
                </a:solidFill>
              </a:rPr>
              <a:t>mvdLX</a:t>
            </a:r>
            <a:r>
              <a:rPr lang="en-US" dirty="0" smtClean="0">
                <a:solidFill>
                  <a:srgbClr val="FF0000"/>
                </a:solidFill>
              </a:rPr>
              <a:t>[ 0 ] )  &lt;&lt;  2 + 2</a:t>
            </a:r>
            <a:r>
              <a:rPr lang="en-US" baseline="30000" dirty="0" smtClean="0">
                <a:solidFill>
                  <a:srgbClr val="FF0000"/>
                </a:solidFill>
              </a:rPr>
              <a:t>16</a:t>
            </a:r>
            <a:r>
              <a:rPr lang="en-US" dirty="0" smtClean="0">
                <a:solidFill>
                  <a:srgbClr val="FF0000"/>
                </a:solidFill>
              </a:rPr>
              <a:t> ) % 2</a:t>
            </a:r>
            <a:r>
              <a:rPr lang="en-US" baseline="30000" dirty="0" smtClean="0">
                <a:solidFill>
                  <a:srgbClr val="FF0000"/>
                </a:solidFill>
              </a:rPr>
              <a:t>16</a:t>
            </a:r>
            <a:r>
              <a:rPr lang="en-US" dirty="0" smtClean="0">
                <a:solidFill>
                  <a:srgbClr val="FF0000"/>
                </a:solidFill>
              </a:rPr>
              <a:t>	(8‑xx)</a:t>
            </a:r>
          </a:p>
          <a:p>
            <a:pPr lvl="1" hangingPunct="0"/>
            <a:r>
              <a:rPr lang="en-US" dirty="0" err="1" smtClean="0">
                <a:solidFill>
                  <a:srgbClr val="FF0000"/>
                </a:solidFill>
              </a:rPr>
              <a:t>mvLX</a:t>
            </a:r>
            <a:r>
              <a:rPr lang="en-US" dirty="0" smtClean="0">
                <a:solidFill>
                  <a:srgbClr val="FF0000"/>
                </a:solidFill>
              </a:rPr>
              <a:t>[ 1 ] = ( </a:t>
            </a:r>
            <a:r>
              <a:rPr lang="en-US" dirty="0" err="1" smtClean="0">
                <a:solidFill>
                  <a:srgbClr val="FF0000"/>
                </a:solidFill>
              </a:rPr>
              <a:t>uLX</a:t>
            </a:r>
            <a:r>
              <a:rPr lang="en-US" dirty="0" smtClean="0">
                <a:solidFill>
                  <a:srgbClr val="FF0000"/>
                </a:solidFill>
              </a:rPr>
              <a:t>[ 1 ]  &gt;=  2</a:t>
            </a:r>
            <a:r>
              <a:rPr lang="en-US" baseline="30000" dirty="0" smtClean="0">
                <a:solidFill>
                  <a:srgbClr val="FF0000"/>
                </a:solidFill>
              </a:rPr>
              <a:t>15</a:t>
            </a:r>
            <a:r>
              <a:rPr lang="en-US" dirty="0" smtClean="0">
                <a:solidFill>
                  <a:srgbClr val="FF0000"/>
                </a:solidFill>
              </a:rPr>
              <a:t> ) ? ( </a:t>
            </a:r>
            <a:r>
              <a:rPr lang="en-US" dirty="0" err="1" smtClean="0">
                <a:solidFill>
                  <a:srgbClr val="FF0000"/>
                </a:solidFill>
              </a:rPr>
              <a:t>uLX</a:t>
            </a:r>
            <a:r>
              <a:rPr lang="en-US" dirty="0" smtClean="0">
                <a:solidFill>
                  <a:srgbClr val="FF0000"/>
                </a:solidFill>
              </a:rPr>
              <a:t>[ 1 ] − 2</a:t>
            </a:r>
            <a:r>
              <a:rPr lang="en-US" baseline="30000" dirty="0" smtClean="0">
                <a:solidFill>
                  <a:srgbClr val="FF0000"/>
                </a:solidFill>
              </a:rPr>
              <a:t>16</a:t>
            </a:r>
            <a:r>
              <a:rPr lang="en-US" dirty="0" smtClean="0">
                <a:solidFill>
                  <a:srgbClr val="FF0000"/>
                </a:solidFill>
              </a:rPr>
              <a:t> ) : </a:t>
            </a:r>
            <a:r>
              <a:rPr lang="en-US" dirty="0" err="1" smtClean="0">
                <a:solidFill>
                  <a:srgbClr val="FF0000"/>
                </a:solidFill>
              </a:rPr>
              <a:t>uLX</a:t>
            </a:r>
            <a:r>
              <a:rPr lang="en-US" dirty="0" smtClean="0">
                <a:solidFill>
                  <a:srgbClr val="FF0000"/>
                </a:solidFill>
              </a:rPr>
              <a:t>[ 1 ]	(8-xx)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lvl="0" hangingPunct="0"/>
            <a:r>
              <a:rPr lang="en-CA" dirty="0" smtClean="0"/>
              <a:t>When </a:t>
            </a:r>
            <a:r>
              <a:rPr lang="en-CA" dirty="0" err="1" smtClean="0"/>
              <a:t>predFlagLX</a:t>
            </a:r>
            <a:r>
              <a:rPr lang="en-CA" dirty="0" smtClean="0"/>
              <a:t> is equal to 1 </a:t>
            </a:r>
            <a:r>
              <a:rPr lang="en-US" strike="sngStrike" dirty="0" smtClean="0">
                <a:solidFill>
                  <a:srgbClr val="FF0000"/>
                </a:solidFill>
              </a:rPr>
              <a:t>and the picture with index </a:t>
            </a:r>
            <a:r>
              <a:rPr lang="en-US" strike="sngStrike" dirty="0" err="1" smtClean="0">
                <a:solidFill>
                  <a:srgbClr val="FF0000"/>
                </a:solidFill>
              </a:rPr>
              <a:t>refIdx</a:t>
            </a:r>
            <a:r>
              <a:rPr lang="en-US" strike="sngStrike" dirty="0" smtClean="0">
                <a:solidFill>
                  <a:srgbClr val="FF0000"/>
                </a:solidFill>
              </a:rPr>
              <a:t> from reference picture list LX of the slice is not the current picture</a:t>
            </a:r>
            <a:r>
              <a:rPr lang="en-CA" strike="sngStrike" dirty="0" smtClean="0">
                <a:solidFill>
                  <a:srgbClr val="FF0000"/>
                </a:solidFill>
              </a:rPr>
              <a:t>, </a:t>
            </a:r>
            <a:r>
              <a:rPr lang="en-CA" dirty="0" smtClean="0"/>
              <a:t>the </a:t>
            </a:r>
            <a:r>
              <a:rPr lang="en-CA" dirty="0" err="1" smtClean="0"/>
              <a:t>luma</a:t>
            </a:r>
            <a:r>
              <a:rPr lang="en-CA" dirty="0" smtClean="0"/>
              <a:t> motion vector </a:t>
            </a:r>
            <a:r>
              <a:rPr lang="en-CA" dirty="0" err="1" smtClean="0"/>
              <a:t>mvLX</a:t>
            </a:r>
            <a:r>
              <a:rPr lang="en-CA" dirty="0" smtClean="0"/>
              <a:t> is derived as follows:</a:t>
            </a:r>
            <a:endParaRPr lang="en-US" dirty="0" smtClean="0"/>
          </a:p>
          <a:p>
            <a:pPr lvl="1" hangingPunct="0"/>
            <a:r>
              <a:rPr lang="en-CA" dirty="0" err="1" smtClean="0"/>
              <a:t>uLX</a:t>
            </a:r>
            <a:r>
              <a:rPr lang="en-CA" dirty="0" smtClean="0"/>
              <a:t>[ 0 ] = ( </a:t>
            </a:r>
            <a:r>
              <a:rPr lang="en-CA" dirty="0" err="1" smtClean="0"/>
              <a:t>mvpLX</a:t>
            </a:r>
            <a:r>
              <a:rPr lang="en-CA" dirty="0" smtClean="0"/>
              <a:t>[ 0 ] + </a:t>
            </a:r>
            <a:r>
              <a:rPr lang="en-CA" dirty="0" err="1" smtClean="0"/>
              <a:t>mvdLX</a:t>
            </a:r>
            <a:r>
              <a:rPr lang="en-CA" dirty="0" smtClean="0"/>
              <a:t>[ 0 ] + 2</a:t>
            </a:r>
            <a:r>
              <a:rPr lang="en-CA" baseline="30000" dirty="0" smtClean="0"/>
              <a:t>16</a:t>
            </a:r>
            <a:r>
              <a:rPr lang="en-CA" dirty="0" smtClean="0"/>
              <a:t> ) % 2</a:t>
            </a:r>
            <a:r>
              <a:rPr lang="en-CA" baseline="30000" dirty="0" smtClean="0"/>
              <a:t>16</a:t>
            </a:r>
            <a:r>
              <a:rPr lang="en-CA" dirty="0" smtClean="0"/>
              <a:t>	(8‑75)</a:t>
            </a:r>
            <a:endParaRPr lang="en-US" dirty="0" smtClean="0"/>
          </a:p>
          <a:p>
            <a:pPr lvl="1" hangingPunct="0"/>
            <a:r>
              <a:rPr lang="en-CA" dirty="0" err="1" smtClean="0"/>
              <a:t>mvLX</a:t>
            </a:r>
            <a:r>
              <a:rPr lang="en-CA" dirty="0" smtClean="0"/>
              <a:t>[ 0 ] = ( </a:t>
            </a:r>
            <a:r>
              <a:rPr lang="en-CA" dirty="0" err="1" smtClean="0"/>
              <a:t>uLX</a:t>
            </a:r>
            <a:r>
              <a:rPr lang="en-CA" dirty="0" smtClean="0"/>
              <a:t>[ 0 ]  &gt;=  2</a:t>
            </a:r>
            <a:r>
              <a:rPr lang="en-CA" baseline="30000" dirty="0" smtClean="0"/>
              <a:t>15</a:t>
            </a:r>
            <a:r>
              <a:rPr lang="en-CA" dirty="0" smtClean="0"/>
              <a:t> ) ? ( </a:t>
            </a:r>
            <a:r>
              <a:rPr lang="en-CA" dirty="0" err="1" smtClean="0"/>
              <a:t>uLX</a:t>
            </a:r>
            <a:r>
              <a:rPr lang="en-CA" dirty="0" smtClean="0"/>
              <a:t>[ 0 ] − 2</a:t>
            </a:r>
            <a:r>
              <a:rPr lang="en-CA" baseline="30000" dirty="0" smtClean="0"/>
              <a:t>16</a:t>
            </a:r>
            <a:r>
              <a:rPr lang="en-CA" dirty="0" smtClean="0"/>
              <a:t> ) : </a:t>
            </a:r>
            <a:r>
              <a:rPr lang="en-CA" dirty="0" err="1" smtClean="0"/>
              <a:t>uLX</a:t>
            </a:r>
            <a:r>
              <a:rPr lang="en-CA" dirty="0" smtClean="0"/>
              <a:t>[ 0 ]	(8‑76)</a:t>
            </a:r>
            <a:endParaRPr lang="en-US" dirty="0" smtClean="0"/>
          </a:p>
          <a:p>
            <a:pPr lvl="1" hangingPunct="0"/>
            <a:r>
              <a:rPr lang="en-CA" dirty="0" err="1" smtClean="0"/>
              <a:t>uLX</a:t>
            </a:r>
            <a:r>
              <a:rPr lang="en-CA" dirty="0" smtClean="0"/>
              <a:t>[ 1 ] = ( </a:t>
            </a:r>
            <a:r>
              <a:rPr lang="en-CA" dirty="0" err="1" smtClean="0"/>
              <a:t>mvpLX</a:t>
            </a:r>
            <a:r>
              <a:rPr lang="en-CA" dirty="0" smtClean="0"/>
              <a:t>[ 1 ] + </a:t>
            </a:r>
            <a:r>
              <a:rPr lang="en-CA" dirty="0" err="1" smtClean="0"/>
              <a:t>mvdLX</a:t>
            </a:r>
            <a:r>
              <a:rPr lang="en-CA" dirty="0" smtClean="0"/>
              <a:t>[ 1 ] + 2</a:t>
            </a:r>
            <a:r>
              <a:rPr lang="en-CA" baseline="30000" dirty="0" smtClean="0"/>
              <a:t>16</a:t>
            </a:r>
            <a:r>
              <a:rPr lang="en-CA" dirty="0" smtClean="0"/>
              <a:t> ) % 2</a:t>
            </a:r>
            <a:r>
              <a:rPr lang="en-CA" baseline="30000" dirty="0" smtClean="0"/>
              <a:t>16</a:t>
            </a:r>
            <a:r>
              <a:rPr lang="en-CA" dirty="0" smtClean="0"/>
              <a:t>	(8‑77)</a:t>
            </a:r>
            <a:endParaRPr lang="en-US" dirty="0" smtClean="0"/>
          </a:p>
          <a:p>
            <a:pPr lvl="1" hangingPunct="0"/>
            <a:r>
              <a:rPr lang="en-CA" dirty="0" err="1" smtClean="0"/>
              <a:t>mvLX</a:t>
            </a:r>
            <a:r>
              <a:rPr lang="en-CA" dirty="0" smtClean="0"/>
              <a:t>[ 1 ] = ( </a:t>
            </a:r>
            <a:r>
              <a:rPr lang="en-CA" dirty="0" err="1" smtClean="0"/>
              <a:t>uLX</a:t>
            </a:r>
            <a:r>
              <a:rPr lang="en-CA" dirty="0" smtClean="0"/>
              <a:t>[ 1 ]  &gt;=  2</a:t>
            </a:r>
            <a:r>
              <a:rPr lang="en-CA" baseline="30000" dirty="0" smtClean="0"/>
              <a:t>15</a:t>
            </a:r>
            <a:r>
              <a:rPr lang="en-CA" dirty="0" smtClean="0"/>
              <a:t> ) ? ( </a:t>
            </a:r>
            <a:r>
              <a:rPr lang="en-CA" dirty="0" err="1" smtClean="0"/>
              <a:t>uLX</a:t>
            </a:r>
            <a:r>
              <a:rPr lang="en-CA" dirty="0" smtClean="0"/>
              <a:t>[ 1 ] − 2</a:t>
            </a:r>
            <a:r>
              <a:rPr lang="en-CA" baseline="30000" dirty="0" smtClean="0"/>
              <a:t>16</a:t>
            </a:r>
            <a:r>
              <a:rPr lang="en-CA" dirty="0" smtClean="0"/>
              <a:t> ) : </a:t>
            </a:r>
            <a:r>
              <a:rPr lang="en-CA" dirty="0" err="1" smtClean="0"/>
              <a:t>uLX</a:t>
            </a:r>
            <a:r>
              <a:rPr lang="en-CA" dirty="0" smtClean="0"/>
              <a:t>[ 1 ]	(8‑78)</a:t>
            </a:r>
            <a:endParaRPr lang="en-US" dirty="0" smtClean="0"/>
          </a:p>
          <a:p>
            <a:pPr lvl="0" hangingPunct="0"/>
            <a:r>
              <a:rPr lang="en-US" strike="sngStrike" dirty="0" smtClean="0">
                <a:solidFill>
                  <a:srgbClr val="FF0000"/>
                </a:solidFill>
              </a:rPr>
              <a:t>When </a:t>
            </a:r>
            <a:r>
              <a:rPr lang="en-US" strike="sngStrike" dirty="0" err="1" smtClean="0">
                <a:solidFill>
                  <a:srgbClr val="FF0000"/>
                </a:solidFill>
              </a:rPr>
              <a:t>predFlagLX</a:t>
            </a:r>
            <a:r>
              <a:rPr lang="en-US" strike="sngStrike" dirty="0" smtClean="0">
                <a:solidFill>
                  <a:srgbClr val="FF0000"/>
                </a:solidFill>
              </a:rPr>
              <a:t> is equal to 1 and the reference picture is the current picture, the </a:t>
            </a:r>
            <a:r>
              <a:rPr lang="en-US" strike="sngStrike" dirty="0" err="1" smtClean="0">
                <a:solidFill>
                  <a:srgbClr val="FF0000"/>
                </a:solidFill>
              </a:rPr>
              <a:t>luma</a:t>
            </a:r>
            <a:r>
              <a:rPr lang="en-US" strike="sngStrike" dirty="0" smtClean="0">
                <a:solidFill>
                  <a:srgbClr val="FF0000"/>
                </a:solidFill>
              </a:rPr>
              <a:t> motion vector </a:t>
            </a:r>
            <a:r>
              <a:rPr lang="en-US" strike="sngStrike" dirty="0" err="1" smtClean="0">
                <a:solidFill>
                  <a:srgbClr val="FF0000"/>
                </a:solidFill>
              </a:rPr>
              <a:t>mvLX</a:t>
            </a:r>
            <a:r>
              <a:rPr lang="en-US" strike="sngStrike" dirty="0" smtClean="0">
                <a:solidFill>
                  <a:srgbClr val="FF0000"/>
                </a:solidFill>
              </a:rPr>
              <a:t> is derived as follows:</a:t>
            </a:r>
          </a:p>
          <a:p>
            <a:pPr lvl="1" hangingPunct="0"/>
            <a:r>
              <a:rPr lang="en-US" strike="sngStrike" dirty="0" err="1" smtClean="0">
                <a:solidFill>
                  <a:srgbClr val="FF0000"/>
                </a:solidFill>
              </a:rPr>
              <a:t>uLX</a:t>
            </a:r>
            <a:r>
              <a:rPr lang="en-US" strike="sngStrike" dirty="0" smtClean="0">
                <a:solidFill>
                  <a:srgbClr val="FF0000"/>
                </a:solidFill>
              </a:rPr>
              <a:t>[ 0 ] = ( ( ( </a:t>
            </a:r>
            <a:r>
              <a:rPr lang="en-US" strike="sngStrike" dirty="0" err="1" smtClean="0">
                <a:solidFill>
                  <a:srgbClr val="FF0000"/>
                </a:solidFill>
              </a:rPr>
              <a:t>mvpLX</a:t>
            </a:r>
            <a:r>
              <a:rPr lang="en-US" strike="sngStrike" dirty="0" smtClean="0">
                <a:solidFill>
                  <a:srgbClr val="FF0000"/>
                </a:solidFill>
              </a:rPr>
              <a:t>[ 0 ] &gt;&gt; 2 ) + </a:t>
            </a:r>
            <a:r>
              <a:rPr lang="en-US" strike="sngStrike" dirty="0" err="1" smtClean="0">
                <a:solidFill>
                  <a:srgbClr val="FF0000"/>
                </a:solidFill>
              </a:rPr>
              <a:t>mvdLX</a:t>
            </a:r>
            <a:r>
              <a:rPr lang="en-US" strike="sngStrike" dirty="0" smtClean="0">
                <a:solidFill>
                  <a:srgbClr val="FF0000"/>
                </a:solidFill>
              </a:rPr>
              <a:t>[ 0 ] )  &lt;&lt;  2 + 2</a:t>
            </a:r>
            <a:r>
              <a:rPr lang="en-US" strike="sngStrike" baseline="30000" dirty="0" smtClean="0">
                <a:solidFill>
                  <a:srgbClr val="FF0000"/>
                </a:solidFill>
              </a:rPr>
              <a:t>16</a:t>
            </a:r>
            <a:r>
              <a:rPr lang="en-US" strike="sngStrike" dirty="0" smtClean="0">
                <a:solidFill>
                  <a:srgbClr val="FF0000"/>
                </a:solidFill>
              </a:rPr>
              <a:t> ) % 2</a:t>
            </a:r>
            <a:r>
              <a:rPr lang="en-US" strike="sngStrike" baseline="30000" dirty="0" smtClean="0">
                <a:solidFill>
                  <a:srgbClr val="FF0000"/>
                </a:solidFill>
              </a:rPr>
              <a:t>16</a:t>
            </a:r>
            <a:r>
              <a:rPr lang="en-US" strike="sngStrike" dirty="0" smtClean="0">
                <a:solidFill>
                  <a:srgbClr val="FF0000"/>
                </a:solidFill>
              </a:rPr>
              <a:t>	(8‑xx)</a:t>
            </a:r>
          </a:p>
          <a:p>
            <a:pPr lvl="1" hangingPunct="0"/>
            <a:r>
              <a:rPr lang="en-US" strike="sngStrike" dirty="0" err="1" smtClean="0">
                <a:solidFill>
                  <a:srgbClr val="FF0000"/>
                </a:solidFill>
              </a:rPr>
              <a:t>mvLX</a:t>
            </a:r>
            <a:r>
              <a:rPr lang="en-US" strike="sngStrike" dirty="0" smtClean="0">
                <a:solidFill>
                  <a:srgbClr val="FF0000"/>
                </a:solidFill>
              </a:rPr>
              <a:t>[ 0 ] = ( </a:t>
            </a:r>
            <a:r>
              <a:rPr lang="en-US" strike="sngStrike" dirty="0" err="1" smtClean="0">
                <a:solidFill>
                  <a:srgbClr val="FF0000"/>
                </a:solidFill>
              </a:rPr>
              <a:t>uLX</a:t>
            </a:r>
            <a:r>
              <a:rPr lang="en-US" strike="sngStrike" dirty="0" smtClean="0">
                <a:solidFill>
                  <a:srgbClr val="FF0000"/>
                </a:solidFill>
              </a:rPr>
              <a:t>[ 0 ]  &gt;=  2</a:t>
            </a:r>
            <a:r>
              <a:rPr lang="en-US" strike="sngStrike" baseline="30000" dirty="0" smtClean="0">
                <a:solidFill>
                  <a:srgbClr val="FF0000"/>
                </a:solidFill>
              </a:rPr>
              <a:t>15</a:t>
            </a:r>
            <a:r>
              <a:rPr lang="en-US" strike="sngStrike" dirty="0" smtClean="0">
                <a:solidFill>
                  <a:srgbClr val="FF0000"/>
                </a:solidFill>
              </a:rPr>
              <a:t> ) ? ( </a:t>
            </a:r>
            <a:r>
              <a:rPr lang="en-US" strike="sngStrike" dirty="0" err="1" smtClean="0">
                <a:solidFill>
                  <a:srgbClr val="FF0000"/>
                </a:solidFill>
              </a:rPr>
              <a:t>uLX</a:t>
            </a:r>
            <a:r>
              <a:rPr lang="en-US" strike="sngStrike" dirty="0" smtClean="0">
                <a:solidFill>
                  <a:srgbClr val="FF0000"/>
                </a:solidFill>
              </a:rPr>
              <a:t>[ 0 ] − 2</a:t>
            </a:r>
            <a:r>
              <a:rPr lang="en-US" strike="sngStrike" baseline="30000" dirty="0" smtClean="0">
                <a:solidFill>
                  <a:srgbClr val="FF0000"/>
                </a:solidFill>
              </a:rPr>
              <a:t>16</a:t>
            </a:r>
            <a:r>
              <a:rPr lang="en-US" strike="sngStrike" dirty="0" smtClean="0">
                <a:solidFill>
                  <a:srgbClr val="FF0000"/>
                </a:solidFill>
              </a:rPr>
              <a:t> ) : </a:t>
            </a:r>
            <a:r>
              <a:rPr lang="en-US" strike="sngStrike" dirty="0" err="1" smtClean="0">
                <a:solidFill>
                  <a:srgbClr val="FF0000"/>
                </a:solidFill>
              </a:rPr>
              <a:t>uLX</a:t>
            </a:r>
            <a:r>
              <a:rPr lang="en-US" strike="sngStrike" dirty="0" smtClean="0">
                <a:solidFill>
                  <a:srgbClr val="FF0000"/>
                </a:solidFill>
              </a:rPr>
              <a:t>[ 0 ] 	(8‑xx)</a:t>
            </a:r>
          </a:p>
          <a:p>
            <a:pPr lvl="1" hangingPunct="0"/>
            <a:r>
              <a:rPr lang="en-US" strike="sngStrike" dirty="0" err="1" smtClean="0">
                <a:solidFill>
                  <a:srgbClr val="FF0000"/>
                </a:solidFill>
              </a:rPr>
              <a:t>uLX</a:t>
            </a:r>
            <a:r>
              <a:rPr lang="en-US" strike="sngStrike" dirty="0" smtClean="0">
                <a:solidFill>
                  <a:srgbClr val="FF0000"/>
                </a:solidFill>
              </a:rPr>
              <a:t>[ 1 ] = ( ( </a:t>
            </a:r>
            <a:r>
              <a:rPr lang="en-US" strike="sngStrike" dirty="0" err="1" smtClean="0">
                <a:solidFill>
                  <a:srgbClr val="FF0000"/>
                </a:solidFill>
              </a:rPr>
              <a:t>mvpLX</a:t>
            </a:r>
            <a:r>
              <a:rPr lang="en-US" strike="sngStrike" dirty="0" smtClean="0">
                <a:solidFill>
                  <a:srgbClr val="FF0000"/>
                </a:solidFill>
              </a:rPr>
              <a:t>[ 0 ] &gt;&gt; 2 ) + </a:t>
            </a:r>
            <a:r>
              <a:rPr lang="en-US" strike="sngStrike" dirty="0" err="1" smtClean="0">
                <a:solidFill>
                  <a:srgbClr val="FF0000"/>
                </a:solidFill>
              </a:rPr>
              <a:t>mvdLX</a:t>
            </a:r>
            <a:r>
              <a:rPr lang="en-US" strike="sngStrike" dirty="0" smtClean="0">
                <a:solidFill>
                  <a:srgbClr val="FF0000"/>
                </a:solidFill>
              </a:rPr>
              <a:t>[ 0 ] )  &lt;&lt;  2 + 2</a:t>
            </a:r>
            <a:r>
              <a:rPr lang="en-US" strike="sngStrike" baseline="30000" dirty="0" smtClean="0">
                <a:solidFill>
                  <a:srgbClr val="FF0000"/>
                </a:solidFill>
              </a:rPr>
              <a:t>16</a:t>
            </a:r>
            <a:r>
              <a:rPr lang="en-US" strike="sngStrike" dirty="0" smtClean="0">
                <a:solidFill>
                  <a:srgbClr val="FF0000"/>
                </a:solidFill>
              </a:rPr>
              <a:t> ) % 2</a:t>
            </a:r>
            <a:r>
              <a:rPr lang="en-US" strike="sngStrike" baseline="30000" dirty="0" smtClean="0">
                <a:solidFill>
                  <a:srgbClr val="FF0000"/>
                </a:solidFill>
              </a:rPr>
              <a:t>16</a:t>
            </a:r>
            <a:r>
              <a:rPr lang="en-US" strike="sngStrike" dirty="0" smtClean="0">
                <a:solidFill>
                  <a:srgbClr val="FF0000"/>
                </a:solidFill>
              </a:rPr>
              <a:t>	(8‑xx)</a:t>
            </a:r>
          </a:p>
          <a:p>
            <a:pPr lvl="1" hangingPunct="0"/>
            <a:r>
              <a:rPr lang="en-US" strike="sngStrike" dirty="0" err="1" smtClean="0">
                <a:solidFill>
                  <a:srgbClr val="FF0000"/>
                </a:solidFill>
              </a:rPr>
              <a:t>mvLX</a:t>
            </a:r>
            <a:r>
              <a:rPr lang="en-US" strike="sngStrike" dirty="0" smtClean="0">
                <a:solidFill>
                  <a:srgbClr val="FF0000"/>
                </a:solidFill>
              </a:rPr>
              <a:t>[ 1 ] = ( </a:t>
            </a:r>
            <a:r>
              <a:rPr lang="en-US" strike="sngStrike" dirty="0" err="1" smtClean="0">
                <a:solidFill>
                  <a:srgbClr val="FF0000"/>
                </a:solidFill>
              </a:rPr>
              <a:t>uLX</a:t>
            </a:r>
            <a:r>
              <a:rPr lang="en-US" strike="sngStrike" dirty="0" smtClean="0">
                <a:solidFill>
                  <a:srgbClr val="FF0000"/>
                </a:solidFill>
              </a:rPr>
              <a:t>[ 1 ]  &gt;=  2</a:t>
            </a:r>
            <a:r>
              <a:rPr lang="en-US" strike="sngStrike" baseline="30000" dirty="0" smtClean="0">
                <a:solidFill>
                  <a:srgbClr val="FF0000"/>
                </a:solidFill>
              </a:rPr>
              <a:t>15</a:t>
            </a:r>
            <a:r>
              <a:rPr lang="en-US" strike="sngStrike" dirty="0" smtClean="0">
                <a:solidFill>
                  <a:srgbClr val="FF0000"/>
                </a:solidFill>
              </a:rPr>
              <a:t> ) ? ( </a:t>
            </a:r>
            <a:r>
              <a:rPr lang="en-US" strike="sngStrike" dirty="0" err="1" smtClean="0">
                <a:solidFill>
                  <a:srgbClr val="FF0000"/>
                </a:solidFill>
              </a:rPr>
              <a:t>uLX</a:t>
            </a:r>
            <a:r>
              <a:rPr lang="en-US" strike="sngStrike" dirty="0" smtClean="0">
                <a:solidFill>
                  <a:srgbClr val="FF0000"/>
                </a:solidFill>
              </a:rPr>
              <a:t>[ 1 ] − 2</a:t>
            </a:r>
            <a:r>
              <a:rPr lang="en-US" strike="sngStrike" baseline="30000" dirty="0" smtClean="0">
                <a:solidFill>
                  <a:srgbClr val="FF0000"/>
                </a:solidFill>
              </a:rPr>
              <a:t>16</a:t>
            </a:r>
            <a:r>
              <a:rPr lang="en-US" strike="sngStrike" dirty="0" smtClean="0">
                <a:solidFill>
                  <a:srgbClr val="FF0000"/>
                </a:solidFill>
              </a:rPr>
              <a:t> ) : </a:t>
            </a:r>
            <a:r>
              <a:rPr lang="en-US" strike="sngStrike" dirty="0" err="1" smtClean="0">
                <a:solidFill>
                  <a:srgbClr val="FF0000"/>
                </a:solidFill>
              </a:rPr>
              <a:t>uLX</a:t>
            </a:r>
            <a:r>
              <a:rPr lang="en-US" strike="sngStrike" dirty="0" smtClean="0">
                <a:solidFill>
                  <a:srgbClr val="FF0000"/>
                </a:solidFill>
              </a:rPr>
              <a:t>[ 1 ]	(8-xx)</a:t>
            </a:r>
            <a:endParaRPr lang="en-US" strike="sngStrike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57200" y="1528233"/>
            <a:ext cx="8229600" cy="4331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57200" y="1347087"/>
            <a:ext cx="8229600" cy="4331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Font typeface="Lucida Grande"/>
              <a:buChar char="▪"/>
              <a:defRPr/>
            </a:pPr>
            <a:r>
              <a:rPr lang="en-GB" sz="2400" dirty="0" smtClean="0"/>
              <a:t>M.1: if current picture is the only reference picture, infer “</a:t>
            </a:r>
            <a:r>
              <a:rPr lang="en-GB" sz="2400" dirty="0" err="1" smtClean="0"/>
              <a:t>use_integer_mv_flag</a:t>
            </a:r>
            <a:r>
              <a:rPr lang="en-GB" sz="2400" dirty="0" smtClean="0"/>
              <a:t>” to be 1 (runtime not accurate)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lang="en-GB" sz="2400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Lucida Grande"/>
              <a:buChar char="▪"/>
              <a:defRPr/>
            </a:pPr>
            <a:endParaRPr lang="en-GB" sz="2400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Lucida Grande"/>
              <a:buChar char="▪"/>
              <a:defRPr/>
            </a:pPr>
            <a:endParaRPr lang="en-GB" sz="2400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Lucida Grande"/>
              <a:buChar char="▪"/>
              <a:defRPr/>
            </a:pPr>
            <a:endParaRPr lang="en-GB" sz="2400" dirty="0" smtClean="0"/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Lucida Grande"/>
              <a:buChar char="▪"/>
              <a:defRPr/>
            </a:pPr>
            <a:r>
              <a:rPr lang="en-GB" sz="2400" dirty="0" smtClean="0"/>
              <a:t>M.2: if current picture is the only reference picture, always signal “</a:t>
            </a:r>
            <a:r>
              <a:rPr lang="en-GB" sz="2400" dirty="0" err="1" smtClean="0"/>
              <a:t>use_integer_mv_flag</a:t>
            </a:r>
            <a:r>
              <a:rPr lang="en-GB" sz="2400" dirty="0" smtClean="0"/>
              <a:t>” to be 1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Lucida Grande"/>
              <a:buChar char="▪"/>
              <a:tabLst/>
              <a:defRPr/>
            </a:pPr>
            <a:endParaRPr lang="en-GB" sz="2400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8495" y="2240105"/>
            <a:ext cx="7788305" cy="164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8495" y="4745813"/>
            <a:ext cx="7788305" cy="1653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This proposal provides a solution to unify the adaptive MV resolution process for all vectors</a:t>
            </a:r>
          </a:p>
          <a:p>
            <a:pPr lvl="1"/>
            <a:r>
              <a:rPr lang="en-GB" dirty="0" smtClean="0"/>
              <a:t>Indicated by “</a:t>
            </a:r>
            <a:r>
              <a:rPr lang="en-GB" dirty="0" err="1" smtClean="0"/>
              <a:t>use_integer_mv_flag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This unification simplified the spec (and decoding process)</a:t>
            </a:r>
          </a:p>
          <a:p>
            <a:pPr lvl="1"/>
            <a:r>
              <a:rPr lang="en-GB" dirty="0" smtClean="0"/>
              <a:t>Align with HEVC v1</a:t>
            </a:r>
          </a:p>
          <a:p>
            <a:r>
              <a:rPr lang="en-GB" dirty="0" smtClean="0"/>
              <a:t>It is recommended to include this unification in the next version spec.</a:t>
            </a:r>
          </a:p>
          <a:p>
            <a:r>
              <a:rPr lang="en-US" dirty="0" smtClean="0"/>
              <a:t>We thank Intel for cross-checking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2697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_CTO">
  <a:themeElements>
    <a:clrScheme name="Custom 6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Tek-Confidential_B_CTO_Dar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MediaTek-Confidential_B_CTO</Template>
  <TotalTime>14319</TotalTime>
  <Words>308</Words>
  <Application>Microsoft Office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MediaTek-Confidential_B_CTO</vt:lpstr>
      <vt:lpstr>MediaTek-Confidential_B_CTO_Dark</vt:lpstr>
      <vt:lpstr>On unification of motion vector resolution for screen content coding   </vt:lpstr>
      <vt:lpstr>Introduction</vt:lpstr>
      <vt:lpstr>Proposed method</vt:lpstr>
      <vt:lpstr>Current Spec (SCM4)</vt:lpstr>
      <vt:lpstr>Proposed method</vt:lpstr>
      <vt:lpstr>Simulation results</vt:lpstr>
      <vt:lpstr>Conclusion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Mediatek</dc:creator>
  <cp:lastModifiedBy>Xiaozhong Xu</cp:lastModifiedBy>
  <cp:revision>469</cp:revision>
  <dcterms:created xsi:type="dcterms:W3CDTF">2014-04-10T07:05:11Z</dcterms:created>
  <dcterms:modified xsi:type="dcterms:W3CDTF">2015-06-17T04:21:28Z</dcterms:modified>
</cp:coreProperties>
</file>