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350" r:id="rId4"/>
    <p:sldId id="351" r:id="rId5"/>
    <p:sldId id="314" r:id="rId6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3737CD"/>
    <a:srgbClr val="FFFF99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659" autoAdjust="0"/>
  </p:normalViewPr>
  <p:slideViewPr>
    <p:cSldViewPr>
      <p:cViewPr varScale="1">
        <p:scale>
          <a:sx n="89" d="100"/>
          <a:sy n="89" d="100"/>
        </p:scale>
        <p:origin x="1158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0245A7-D695-4B9B-918F-F6E5E502A3D6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4829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6/18/2015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/>
              <a:t>On Inter modes constraint for slices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>JCTVC-U0057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Laroche, 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Malard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21st Meeting: Warsaw, PL, 19–26 June 2015</a:t>
            </a: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fr-FR" dirty="0" smtClean="0"/>
              <a:t>Introduction 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8464" y="980728"/>
            <a:ext cx="9612436" cy="5067300"/>
          </a:xfrm>
        </p:spPr>
        <p:txBody>
          <a:bodyPr/>
          <a:lstStyle/>
          <a:p>
            <a:pPr lvl="0"/>
            <a:r>
              <a:rPr lang="en-US" sz="2000" dirty="0" smtClean="0"/>
              <a:t>The slice </a:t>
            </a:r>
            <a:r>
              <a:rPr lang="en-US" sz="2000" dirty="0" smtClean="0"/>
              <a:t>configuration </a:t>
            </a:r>
            <a:r>
              <a:rPr lang="en-US" sz="2000" dirty="0" smtClean="0"/>
              <a:t>gives larger losses for SCC sequences than for natural sequences</a:t>
            </a:r>
          </a:p>
          <a:p>
            <a:pPr lvl="1"/>
            <a:r>
              <a:rPr lang="en-US" sz="1800" dirty="0" err="1" smtClean="0"/>
              <a:t>BDRate</a:t>
            </a:r>
            <a:r>
              <a:rPr lang="en-US" sz="1800" dirty="0" smtClean="0"/>
              <a:t> </a:t>
            </a:r>
            <a:r>
              <a:rPr lang="en-US" sz="1800" dirty="0" smtClean="0"/>
              <a:t>SCM4.0 vs ~</a:t>
            </a:r>
            <a:r>
              <a:rPr lang="en-US" sz="1800" dirty="0" smtClean="0"/>
              <a:t>SCM4.1 (r4485) default configuration </a:t>
            </a:r>
            <a:r>
              <a:rPr lang="en-US" sz="1800" dirty="0" smtClean="0"/>
              <a:t>of 1500B </a:t>
            </a:r>
            <a:r>
              <a:rPr lang="en-US" sz="1800" dirty="0"/>
              <a:t>per </a:t>
            </a:r>
            <a:r>
              <a:rPr lang="en-US" sz="1800" dirty="0" smtClean="0"/>
              <a:t>slice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2000" dirty="0"/>
              <a:t>T</a:t>
            </a:r>
            <a:r>
              <a:rPr lang="en-US" sz="2000" dirty="0" smtClean="0"/>
              <a:t>he current IBC </a:t>
            </a:r>
            <a:r>
              <a:rPr lang="en-US" sz="2000" dirty="0" smtClean="0"/>
              <a:t>design </a:t>
            </a:r>
            <a:r>
              <a:rPr lang="en-US" sz="2000" dirty="0" smtClean="0"/>
              <a:t>introduces a new constraint for Inter prediction </a:t>
            </a:r>
            <a:r>
              <a:rPr lang="en-US" sz="2000" dirty="0"/>
              <a:t>c</a:t>
            </a:r>
            <a:r>
              <a:rPr lang="en-US" sz="2000" dirty="0" smtClean="0"/>
              <a:t>ompared to HEVC v1:</a:t>
            </a:r>
          </a:p>
          <a:p>
            <a:pPr lvl="1"/>
            <a:r>
              <a:rPr lang="en-CA" sz="1800" dirty="0" smtClean="0"/>
              <a:t>SCM4.0: An </a:t>
            </a:r>
            <a:r>
              <a:rPr lang="en-CA" sz="1800" dirty="0"/>
              <a:t>Inter block predictor from the current frame </a:t>
            </a:r>
            <a:r>
              <a:rPr lang="en-CA" sz="1800" dirty="0" smtClean="0"/>
              <a:t>shall not </a:t>
            </a:r>
            <a:r>
              <a:rPr lang="en-CA" sz="1800" dirty="0"/>
              <a:t>come from </a:t>
            </a:r>
            <a:r>
              <a:rPr lang="en-CA" sz="1800" dirty="0" smtClean="0"/>
              <a:t>a </a:t>
            </a:r>
            <a:r>
              <a:rPr lang="en-CA" sz="1800" dirty="0"/>
              <a:t>slice </a:t>
            </a:r>
            <a:r>
              <a:rPr lang="en-CA" sz="1800" dirty="0" smtClean="0"/>
              <a:t>other than </a:t>
            </a:r>
            <a:r>
              <a:rPr lang="en-CA" sz="1800" dirty="0"/>
              <a:t>the current </a:t>
            </a:r>
            <a:r>
              <a:rPr lang="en-CA" sz="1800" dirty="0" smtClean="0"/>
              <a:t>one</a:t>
            </a:r>
          </a:p>
          <a:p>
            <a:pPr lvl="1"/>
            <a:r>
              <a:rPr lang="en-CA" sz="1800" dirty="0" smtClean="0"/>
              <a:t>HEVC: No constraint</a:t>
            </a:r>
            <a:endParaRPr lang="en-US" sz="16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460427"/>
              </p:ext>
            </p:extLst>
          </p:nvPr>
        </p:nvGraphicFramePr>
        <p:xfrm>
          <a:off x="272480" y="2132856"/>
          <a:ext cx="9505056" cy="2376264"/>
        </p:xfrm>
        <a:graphic>
          <a:graphicData uri="http://schemas.openxmlformats.org/drawingml/2006/table">
            <a:tbl>
              <a:tblPr/>
              <a:tblGrid>
                <a:gridCol w="2633925"/>
                <a:gridCol w="756357"/>
                <a:gridCol w="756357"/>
                <a:gridCol w="756357"/>
                <a:gridCol w="767010"/>
                <a:gridCol w="767010"/>
                <a:gridCol w="767010"/>
                <a:gridCol w="767010"/>
                <a:gridCol w="767010"/>
                <a:gridCol w="767010"/>
              </a:tblGrid>
              <a:tr h="198022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 w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 w,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8022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Proposed modification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sz="2400" dirty="0" smtClean="0"/>
              <a:t>Add a flag in SPS and if needed to Slice </a:t>
            </a:r>
            <a:r>
              <a:rPr lang="en-US" sz="2400" dirty="0" smtClean="0"/>
              <a:t>Header </a:t>
            </a:r>
            <a:r>
              <a:rPr lang="en-US" sz="2400" dirty="0" smtClean="0"/>
              <a:t>to enable/disable the Inter constraint for the current </a:t>
            </a:r>
            <a:r>
              <a:rPr lang="en-US" sz="2400" dirty="0" smtClean="0"/>
              <a:t>frame</a:t>
            </a:r>
            <a:br>
              <a:rPr lang="en-US" sz="2400" dirty="0" smtClean="0"/>
            </a:br>
            <a:r>
              <a:rPr lang="en-US" sz="2400" dirty="0" smtClean="0"/>
              <a:t>as </a:t>
            </a:r>
            <a:r>
              <a:rPr lang="en-US" sz="2400" dirty="0" smtClean="0"/>
              <a:t>a reference frame. </a:t>
            </a:r>
          </a:p>
          <a:p>
            <a:pPr lvl="0"/>
            <a:r>
              <a:rPr lang="en-US" sz="2400" dirty="0" smtClean="0"/>
              <a:t>SPS:</a:t>
            </a:r>
          </a:p>
          <a:p>
            <a:pPr lvl="1"/>
            <a:r>
              <a:rPr lang="en-US" sz="2000" b="1" dirty="0" err="1" smtClean="0"/>
              <a:t>previous_slices_availability_control</a:t>
            </a:r>
            <a:r>
              <a:rPr lang="en-US" sz="2000" b="1" dirty="0" smtClean="0"/>
              <a:t> </a:t>
            </a:r>
          </a:p>
          <a:p>
            <a:pPr lvl="2"/>
            <a:r>
              <a:rPr lang="en-US" sz="1800" dirty="0" smtClean="0"/>
              <a:t>0: only the current slice is available </a:t>
            </a:r>
          </a:p>
          <a:p>
            <a:pPr lvl="2"/>
            <a:r>
              <a:rPr lang="en-US" sz="1800" dirty="0" smtClean="0"/>
              <a:t>1: all previous slices of the current frame are available</a:t>
            </a:r>
          </a:p>
          <a:p>
            <a:pPr lvl="2"/>
            <a:r>
              <a:rPr lang="en-US" sz="1800" dirty="0" smtClean="0"/>
              <a:t>2: flag transmitted for each slice header</a:t>
            </a:r>
          </a:p>
          <a:p>
            <a:r>
              <a:rPr lang="en-US" sz="2400" b="1" dirty="0" smtClean="0"/>
              <a:t>Slice header:</a:t>
            </a:r>
          </a:p>
          <a:p>
            <a:pPr lvl="1"/>
            <a:r>
              <a:rPr lang="en-US" sz="2000" b="1" dirty="0" err="1" smtClean="0"/>
              <a:t>previous_slices_available_for_current_ref_frame</a:t>
            </a:r>
            <a:endParaRPr lang="en-US" sz="2000" b="1" dirty="0" smtClean="0"/>
          </a:p>
          <a:p>
            <a:pPr lvl="2"/>
            <a:r>
              <a:rPr lang="en-US" sz="1800" b="1" dirty="0" smtClean="0"/>
              <a:t>0:</a:t>
            </a:r>
            <a:r>
              <a:rPr lang="en-US" sz="1800" dirty="0" smtClean="0"/>
              <a:t> only the current slice is available</a:t>
            </a:r>
          </a:p>
          <a:p>
            <a:pPr lvl="2"/>
            <a:r>
              <a:rPr lang="en-US" sz="1800" b="1" dirty="0" smtClean="0"/>
              <a:t>1: </a:t>
            </a:r>
            <a:r>
              <a:rPr lang="en-US" sz="1800" dirty="0" smtClean="0"/>
              <a:t>all previous slices of the current frame </a:t>
            </a:r>
            <a:r>
              <a:rPr lang="en-US" sz="1800" dirty="0"/>
              <a:t>are </a:t>
            </a:r>
            <a:r>
              <a:rPr lang="en-US" sz="1800" dirty="0" smtClean="0"/>
              <a:t>available</a:t>
            </a:r>
          </a:p>
          <a:p>
            <a:pPr lvl="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5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Results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4067820" cy="5067300"/>
          </a:xfrm>
        </p:spPr>
        <p:txBody>
          <a:bodyPr/>
          <a:lstStyle/>
          <a:p>
            <a:pPr lvl="0"/>
            <a:r>
              <a:rPr lang="en-US" sz="2000" dirty="0" smtClean="0"/>
              <a:t>Anchor:</a:t>
            </a:r>
          </a:p>
          <a:p>
            <a:pPr lvl="1"/>
            <a:r>
              <a:rPr lang="en-US" sz="1800" dirty="0" smtClean="0"/>
              <a:t> SCM4.1 Slice configuration (1500B per slice):</a:t>
            </a:r>
          </a:p>
          <a:p>
            <a:r>
              <a:rPr lang="en-US" sz="2000" dirty="0" smtClean="0"/>
              <a:t>Tested</a:t>
            </a:r>
            <a:endParaRPr lang="en-US" sz="2000" b="1" dirty="0"/>
          </a:p>
          <a:p>
            <a:pPr lvl="1"/>
            <a:r>
              <a:rPr lang="en-US" sz="1800" b="1" dirty="0" err="1" smtClean="0"/>
              <a:t>previous_slices_availability_control</a:t>
            </a:r>
            <a:r>
              <a:rPr lang="en-US" sz="1800" b="1" dirty="0" smtClean="0"/>
              <a:t> =1</a:t>
            </a:r>
            <a:endParaRPr lang="en-US" sz="1800" dirty="0"/>
          </a:p>
          <a:p>
            <a:pPr lvl="0"/>
            <a:endParaRPr lang="en-US" sz="2000" dirty="0" smtClean="0"/>
          </a:p>
          <a:p>
            <a:pPr lvl="0"/>
            <a:endParaRPr lang="en-US" sz="2000" dirty="0"/>
          </a:p>
          <a:p>
            <a:pPr lvl="0"/>
            <a:r>
              <a:rPr lang="en-US" sz="2000" dirty="0" smtClean="0"/>
              <a:t>=&gt;losses divided by 2 for Mixed content sequences</a:t>
            </a:r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4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56849"/>
              </p:ext>
            </p:extLst>
          </p:nvPr>
        </p:nvGraphicFramePr>
        <p:xfrm>
          <a:off x="4664968" y="260648"/>
          <a:ext cx="4608513" cy="6120687"/>
        </p:xfrm>
        <a:graphic>
          <a:graphicData uri="http://schemas.openxmlformats.org/drawingml/2006/table">
            <a:tbl>
              <a:tblPr firstRow="1" firstCol="1" bandRow="1"/>
              <a:tblGrid>
                <a:gridCol w="2573088"/>
                <a:gridCol w="678475"/>
                <a:gridCol w="678475"/>
                <a:gridCol w="678475"/>
              </a:tblGrid>
              <a:tr h="164625">
                <a:tc>
                  <a:txBody>
                    <a:bodyPr/>
                    <a:lstStyle/>
                    <a:p>
                      <a:endParaRPr lang="fr-FR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All Intra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-12.5%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-12.1%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-12.2%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-15.7%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-14.8%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-14.8%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-11.8%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-10.9%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-10.4%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-14.2%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-11.5%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-11.5%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95%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Access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-6.6%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-6.7%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-6.6%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-10.4%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-9.7%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-9.6%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-6.2%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-5.8%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-5.4%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-10.0%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-7.0%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-7.4%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delay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B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4625">
                <a:tc>
                  <a:txBody>
                    <a:bodyPr/>
                    <a:lstStyle/>
                    <a:p>
                      <a:endParaRPr lang="fr-FR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-4.1%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-3.3%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-3.5%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m,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1080p &amp; 720p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-2.2%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-2.1%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-4.0%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-1.0%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0.3%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9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97%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830" marR="38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1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</a:t>
            </a:r>
            <a:r>
              <a:rPr lang="en-US" dirty="0" smtClean="0"/>
              <a:t>proposes to enable/disable the slice constraint on Inter prediction from the current frame at </a:t>
            </a:r>
            <a:r>
              <a:rPr lang="en-US" smtClean="0"/>
              <a:t>SPS </a:t>
            </a:r>
            <a:r>
              <a:rPr lang="en-US" smtClean="0"/>
              <a:t>and/or </a:t>
            </a:r>
            <a:r>
              <a:rPr lang="en-US" dirty="0" smtClean="0"/>
              <a:t>slice header:</a:t>
            </a:r>
          </a:p>
          <a:p>
            <a:r>
              <a:rPr lang="en-US" dirty="0" smtClean="0"/>
              <a:t>Motivations:</a:t>
            </a:r>
          </a:p>
          <a:p>
            <a:pPr lvl="1"/>
            <a:r>
              <a:rPr lang="en-US" dirty="0" smtClean="0"/>
              <a:t>Reduce the high losses for SCC sequences for slices configuration</a:t>
            </a:r>
          </a:p>
          <a:p>
            <a:pPr lvl="1"/>
            <a:r>
              <a:rPr lang="en-US" dirty="0" smtClean="0"/>
              <a:t>Offer several compromises between robustness and coding efficiency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isable a new Inter constraint at encoder side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869</Words>
  <Application>Microsoft Office PowerPoint</Application>
  <PresentationFormat>A4 Paper (210x297 mm)</PresentationFormat>
  <Paragraphs>285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MS PMincho</vt:lpstr>
      <vt:lpstr>MS PMincho</vt:lpstr>
      <vt:lpstr>Arial</vt:lpstr>
      <vt:lpstr>Lucida Sans Unicode</vt:lpstr>
      <vt:lpstr>Times New Roman</vt:lpstr>
      <vt:lpstr>Wingdings</vt:lpstr>
      <vt:lpstr>標準デザイン</vt:lpstr>
      <vt:lpstr>On Inter modes constraint for slices  JCTVC-U0057</vt:lpstr>
      <vt:lpstr>Introduction </vt:lpstr>
      <vt:lpstr>Proposed modification</vt:lpstr>
      <vt:lpstr>Results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created xsi:type="dcterms:W3CDTF">2015-06-18T19:16:15Z</dcterms:created>
  <dcterms:modified xsi:type="dcterms:W3CDTF">2015-06-18T19:18:46Z</dcterms:modified>
  <cp:category/>
</cp:coreProperties>
</file>