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4"/>
  </p:notesMasterIdLst>
  <p:sldIdLst>
    <p:sldId id="256" r:id="rId2"/>
    <p:sldId id="285" r:id="rId3"/>
    <p:sldId id="286" r:id="rId4"/>
    <p:sldId id="294" r:id="rId5"/>
    <p:sldId id="295" r:id="rId6"/>
    <p:sldId id="287" r:id="rId7"/>
    <p:sldId id="288" r:id="rId8"/>
    <p:sldId id="289" r:id="rId9"/>
    <p:sldId id="290" r:id="rId10"/>
    <p:sldId id="291" r:id="rId11"/>
    <p:sldId id="292" r:id="rId12"/>
    <p:sldId id="293" r:id="rId13"/>
  </p:sldIdLst>
  <p:sldSz cx="9144000" cy="6858000" type="screen4x3"/>
  <p:notesSz cx="7099300" cy="10234613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 indent="2286000">
      <a:defRPr>
        <a:latin typeface="Arial"/>
        <a:ea typeface="Arial"/>
        <a:cs typeface="Arial"/>
        <a:sym typeface="Arial"/>
      </a:defRPr>
    </a:lvl6pPr>
    <a:lvl7pPr indent="2743200">
      <a:defRPr>
        <a:latin typeface="Arial"/>
        <a:ea typeface="Arial"/>
        <a:cs typeface="Arial"/>
        <a:sym typeface="Arial"/>
      </a:defRPr>
    </a:lvl7pPr>
    <a:lvl8pPr indent="3200400">
      <a:defRPr>
        <a:latin typeface="Arial"/>
        <a:ea typeface="Arial"/>
        <a:cs typeface="Arial"/>
        <a:sym typeface="Arial"/>
      </a:defRPr>
    </a:lvl8pPr>
    <a:lvl9pPr indent="3657600">
      <a:defRPr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FFFFFF"/>
    <a:srgbClr val="00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</p:spPr>
        <p:txBody>
          <a:bodyPr lIns="99040" tIns="49520" rIns="99040" bIns="49520"/>
          <a:lstStyle/>
          <a:p>
            <a:pPr lvl="0"/>
            <a:endParaRPr/>
          </a:p>
        </p:txBody>
      </p:sp>
      <p:sp>
        <p:nvSpPr>
          <p:cNvPr id="254" name="Shape 254"/>
          <p:cNvSpPr>
            <a:spLocks noGrp="1"/>
          </p:cNvSpPr>
          <p:nvPr>
            <p:ph type="body" sz="quarter" idx="1"/>
          </p:nvPr>
        </p:nvSpPr>
        <p:spPr>
          <a:xfrm>
            <a:off x="946575" y="4861442"/>
            <a:ext cx="5206153" cy="4605576"/>
          </a:xfrm>
          <a:prstGeom prst="rect">
            <a:avLst/>
          </a:prstGeom>
        </p:spPr>
        <p:txBody>
          <a:bodyPr lIns="99040" tIns="49520" rIns="99040" bIns="49520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6940658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057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99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jpeg" descr="pp back _ black V3_26th_title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9046" y="14285"/>
            <a:ext cx="9104320" cy="682784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685681" y="2437835"/>
            <a:ext cx="7772638" cy="1449053"/>
          </a:xfrm>
          <a:prstGeom prst="rect">
            <a:avLst/>
          </a:prstGeom>
        </p:spPr>
        <p:txBody>
          <a:bodyPr lIns="40625" tIns="40625" rIns="40625" bIns="40625" anchor="ctr"/>
          <a:lstStyle>
            <a:lvl1pPr>
              <a:defRPr sz="4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8" name="Shape 8"/>
          <p:cNvSpPr/>
          <p:nvPr/>
        </p:nvSpPr>
        <p:spPr>
          <a:xfrm>
            <a:off x="0" y="6437408"/>
            <a:ext cx="9144000" cy="420592"/>
          </a:xfrm>
          <a:prstGeom prst="rect">
            <a:avLst/>
          </a:prstGeom>
          <a:solidFill>
            <a:srgbClr val="000000">
              <a:alpha val="14000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396875">
              <a:spcBef>
                <a:spcPts val="600"/>
              </a:spcBef>
              <a:defRPr sz="27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Shape 9"/>
          <p:cNvSpPr/>
          <p:nvPr/>
        </p:nvSpPr>
        <p:spPr>
          <a:xfrm>
            <a:off x="836468" y="3886888"/>
            <a:ext cx="77774" cy="457094"/>
          </a:xfrm>
          <a:prstGeom prst="rect">
            <a:avLst/>
          </a:prstGeom>
          <a:solidFill>
            <a:srgbClr val="FFFFFF">
              <a:alpha val="3500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914240" y="3886888"/>
            <a:ext cx="6399690" cy="2171594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396796">
              <a:spcBef>
                <a:spcPts val="600"/>
              </a:spcBef>
              <a:buSzTx/>
              <a:buNone/>
              <a:defRPr sz="2700"/>
            </a:lvl1pPr>
            <a:lvl2pPr marL="806195" indent="-398289" defTabSz="396796">
              <a:spcBef>
                <a:spcPts val="600"/>
              </a:spcBef>
              <a:defRPr sz="2700"/>
            </a:lvl2pPr>
            <a:lvl3pPr marL="1135302" indent="-322664" defTabSz="396796">
              <a:spcBef>
                <a:spcPts val="600"/>
              </a:spcBef>
              <a:defRPr sz="2700"/>
            </a:lvl3pPr>
            <a:lvl4pPr marL="1539101" indent="-320145" defTabSz="396796">
              <a:spcBef>
                <a:spcPts val="600"/>
              </a:spcBef>
              <a:defRPr sz="2700"/>
            </a:lvl4pPr>
            <a:lvl5pPr marL="1947939" indent="-322664" defTabSz="396796">
              <a:spcBef>
                <a:spcPts val="600"/>
              </a:spcBef>
              <a:defRPr sz="27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11" name="Shape 11"/>
          <p:cNvSpPr/>
          <p:nvPr/>
        </p:nvSpPr>
        <p:spPr>
          <a:xfrm>
            <a:off x="801548" y="6478676"/>
            <a:ext cx="4634696" cy="348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8062" tIns="58062" rIns="58062" bIns="58062">
            <a:spAutoFit/>
          </a:bodyPr>
          <a:lstStyle>
            <a:lvl1pPr defTabSz="1162050">
              <a:defRPr sz="15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1500" baseline="0" dirty="0" smtClean="0">
                <a:solidFill>
                  <a:srgbClr val="FFFFFF"/>
                </a:solidFill>
              </a:rPr>
              <a:t> Re</a:t>
            </a:r>
            <a:r>
              <a:rPr lang="en-GB" sz="1500" dirty="0" smtClean="0">
                <a:solidFill>
                  <a:srgbClr val="FFFFFF"/>
                </a:solidFill>
              </a:rPr>
              <a:t>search </a:t>
            </a:r>
            <a:r>
              <a:rPr sz="1500" dirty="0" smtClean="0">
                <a:solidFill>
                  <a:srgbClr val="FFFFFF"/>
                </a:solidFill>
              </a:rPr>
              <a:t>&amp;</a:t>
            </a:r>
            <a:r>
              <a:rPr lang="en-GB" sz="1500" dirty="0" smtClean="0">
                <a:solidFill>
                  <a:srgbClr val="FFFFFF"/>
                </a:solidFill>
              </a:rPr>
              <a:t> Development</a:t>
            </a:r>
            <a:endParaRPr sz="1500" dirty="0">
              <a:solidFill>
                <a:srgbClr val="FFFFFF"/>
              </a:solidFill>
            </a:endParaRPr>
          </a:p>
        </p:txBody>
      </p:sp>
      <p:pic>
        <p:nvPicPr>
          <p:cNvPr id="12" name="image3.png" descr="BBC-Blocks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3642" y="6551684"/>
            <a:ext cx="660285" cy="188869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/>
        </p:nvSpPr>
        <p:spPr>
          <a:xfrm>
            <a:off x="7236296" y="6537845"/>
            <a:ext cx="1655335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r" defTabSz="1162050">
              <a:spcBef>
                <a:spcPts val="900"/>
              </a:spcBef>
            </a:pPr>
            <a:r>
              <a:rPr sz="1500" dirty="0">
                <a:solidFill>
                  <a:srgbClr val="FFFFFF"/>
                </a:solidFill>
                <a:latin typeface="Symbol"/>
                <a:ea typeface="Symbol"/>
                <a:cs typeface="Symbol"/>
                <a:sym typeface="Symbol"/>
              </a:rPr>
              <a:t> </a:t>
            </a:r>
            <a:r>
              <a:rPr sz="1500" dirty="0" smtClean="0">
                <a:solidFill>
                  <a:srgbClr val="FFFFFF"/>
                </a:solidFill>
              </a:rPr>
              <a:t>BBC</a:t>
            </a:r>
            <a:r>
              <a:rPr lang="en-GB" sz="1500" dirty="0" smtClean="0">
                <a:solidFill>
                  <a:srgbClr val="FFFFFF"/>
                </a:solidFill>
              </a:rPr>
              <a:t> R&amp;D</a:t>
            </a:r>
            <a:r>
              <a:rPr sz="1500" dirty="0" smtClean="0">
                <a:solidFill>
                  <a:srgbClr val="FFFFFF"/>
                </a:solidFill>
              </a:rPr>
              <a:t> 201</a:t>
            </a:r>
            <a:r>
              <a:rPr lang="en-GB" sz="1500" dirty="0" smtClean="0">
                <a:solidFill>
                  <a:srgbClr val="FFFFFF"/>
                </a:solidFill>
              </a:rPr>
              <a:t>5</a:t>
            </a:r>
            <a:endParaRPr sz="15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4.jpeg" descr="pp back _kevs black V3 strip_26th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6339007"/>
            <a:ext cx="9144000" cy="545975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/>
        </p:nvSpPr>
        <p:spPr>
          <a:xfrm>
            <a:off x="288875" y="247594"/>
            <a:ext cx="0" cy="247594"/>
          </a:xfrm>
          <a:prstGeom prst="line">
            <a:avLst/>
          </a:prstGeom>
          <a:ln w="47625">
            <a:solidFill>
              <a:srgbClr val="D0D8D6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801550" y="6478677"/>
            <a:ext cx="4634695" cy="332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8062" tIns="58062" rIns="58062" bIns="58062">
            <a:spAutoFit/>
          </a:bodyPr>
          <a:lstStyle>
            <a:lvl1pPr defTabSz="1162050">
              <a:defRPr sz="15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FFFFFF"/>
                </a:solidFill>
              </a:rPr>
              <a:t>Future Media &amp; Technology</a:t>
            </a:r>
          </a:p>
        </p:txBody>
      </p:sp>
      <p:pic>
        <p:nvPicPr>
          <p:cNvPr id="54" name="image3.png" descr="BBC-Blocks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3642" y="6551685"/>
            <a:ext cx="660286" cy="188870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hape 55"/>
          <p:cNvSpPr/>
          <p:nvPr/>
        </p:nvSpPr>
        <p:spPr>
          <a:xfrm>
            <a:off x="7236297" y="6537846"/>
            <a:ext cx="1655336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r" defTabSz="1162050">
              <a:spcBef>
                <a:spcPts val="900"/>
              </a:spcBef>
            </a:pPr>
            <a:r>
              <a:rPr sz="1500" dirty="0">
                <a:solidFill>
                  <a:srgbClr val="FFFFFF"/>
                </a:solidFill>
                <a:latin typeface="Symbol"/>
                <a:ea typeface="Symbol"/>
                <a:cs typeface="Symbol"/>
                <a:sym typeface="Symbol"/>
              </a:rPr>
              <a:t> </a:t>
            </a:r>
            <a:r>
              <a:rPr sz="1500" dirty="0" smtClean="0">
                <a:solidFill>
                  <a:srgbClr val="FFFFFF"/>
                </a:solidFill>
              </a:rPr>
              <a:t>BBC</a:t>
            </a:r>
            <a:r>
              <a:rPr lang="en-GB" sz="1500" dirty="0" smtClean="0">
                <a:solidFill>
                  <a:srgbClr val="FFFFFF"/>
                </a:solidFill>
              </a:rPr>
              <a:t> R&amp;D</a:t>
            </a:r>
            <a:r>
              <a:rPr sz="1500" dirty="0" smtClean="0">
                <a:solidFill>
                  <a:srgbClr val="FFFFFF"/>
                </a:solidFill>
              </a:rPr>
              <a:t> 201</a:t>
            </a:r>
            <a:r>
              <a:rPr lang="en-GB" sz="1500" dirty="0" smtClean="0">
                <a:solidFill>
                  <a:srgbClr val="FFFFFF"/>
                </a:solidFill>
              </a:rPr>
              <a:t>5</a:t>
            </a:r>
            <a:endParaRPr sz="1500" dirty="0">
              <a:solidFill>
                <a:srgbClr val="FFFFFF"/>
              </a:solidFill>
            </a:endParaRPr>
          </a:p>
        </p:txBody>
      </p:sp>
      <p:grpSp>
        <p:nvGrpSpPr>
          <p:cNvPr id="58" name="Group 58"/>
          <p:cNvGrpSpPr/>
          <p:nvPr/>
        </p:nvGrpSpPr>
        <p:grpSpPr>
          <a:xfrm>
            <a:off x="873408" y="6478664"/>
            <a:ext cx="2402448" cy="348090"/>
            <a:chOff x="0" y="0"/>
            <a:chExt cx="4634695" cy="348089"/>
          </a:xfrm>
        </p:grpSpPr>
        <p:sp>
          <p:nvSpPr>
            <p:cNvPr id="56" name="Shape 56"/>
            <p:cNvSpPr/>
            <p:nvPr/>
          </p:nvSpPr>
          <p:spPr>
            <a:xfrm>
              <a:off x="0" y="0"/>
              <a:ext cx="4634695" cy="29045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1162050">
                <a:defRPr sz="2400"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4634695" cy="3480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8062" tIns="58062" rIns="58062" bIns="58062" numCol="1" anchor="t">
              <a:spAutoFit/>
            </a:bodyPr>
            <a:lstStyle>
              <a:lvl1pPr defTabSz="1162050">
                <a:defRPr sz="1500">
                  <a:solidFill>
                    <a:srgbClr val="FFFFFF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marL="0" marR="0" lvl="0" indent="0" defTabSz="11620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lang="en-GB" sz="1500" baseline="0" dirty="0" smtClean="0">
                  <a:solidFill>
                    <a:srgbClr val="FFFFFF"/>
                  </a:solidFill>
                </a:rPr>
                <a:t>Re</a:t>
              </a:r>
              <a:r>
                <a:rPr lang="en-GB" sz="1500" dirty="0" smtClean="0">
                  <a:solidFill>
                    <a:srgbClr val="FFFFFF"/>
                  </a:solidFill>
                </a:rPr>
                <a:t>search &amp; Development</a:t>
              </a:r>
            </a:p>
          </p:txBody>
        </p:sp>
      </p:grp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399761" y="0"/>
            <a:ext cx="7772639" cy="763412"/>
          </a:xfrm>
          <a:prstGeom prst="rect">
            <a:avLst/>
          </a:prstGeom>
        </p:spPr>
        <p:txBody>
          <a:bodyPr lIns="40621" tIns="40621" rIns="40621" bIns="40621" anchor="ctr"/>
          <a:lstStyle>
            <a:lvl1pPr defTabSz="812555">
              <a:defRPr sz="2000">
                <a:solidFill>
                  <a:srgbClr val="62708C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62708C"/>
                </a:solidFill>
              </a:rP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xfrm>
            <a:off x="380934" y="980729"/>
            <a:ext cx="7772638" cy="5256584"/>
          </a:xfrm>
          <a:prstGeom prst="rect">
            <a:avLst/>
          </a:prstGeom>
        </p:spPr>
        <p:txBody>
          <a:bodyPr lIns="40621" tIns="40621" rIns="40621" bIns="40621"/>
          <a:lstStyle>
            <a:lvl1pPr marL="304707" indent="-304707" defTabSz="812555">
              <a:buClr>
                <a:srgbClr val="62708C"/>
              </a:buClr>
              <a:defRPr sz="1800">
                <a:solidFill>
                  <a:srgbClr val="808080"/>
                </a:solidFill>
              </a:defRPr>
            </a:lvl1pPr>
            <a:lvl2pPr marL="658614" indent="-250750" defTabSz="812555">
              <a:buClr>
                <a:srgbClr val="62708C"/>
              </a:buClr>
              <a:defRPr sz="1800">
                <a:solidFill>
                  <a:srgbClr val="808080"/>
                </a:solidFill>
              </a:defRPr>
            </a:lvl2pPr>
            <a:lvl3pPr marL="1015696" indent="-203137" defTabSz="812555">
              <a:buClr>
                <a:srgbClr val="62708C"/>
              </a:buClr>
              <a:defRPr sz="1800">
                <a:solidFill>
                  <a:srgbClr val="808080"/>
                </a:solidFill>
              </a:defRPr>
            </a:lvl3pPr>
            <a:lvl4pPr marL="1420387" indent="-201553" defTabSz="812555">
              <a:buClr>
                <a:srgbClr val="62708C"/>
              </a:buClr>
              <a:defRPr sz="1800">
                <a:solidFill>
                  <a:srgbClr val="808080"/>
                </a:solidFill>
              </a:defRPr>
            </a:lvl4pPr>
            <a:lvl5pPr marL="1828251" indent="-203137" defTabSz="812555">
              <a:buClr>
                <a:srgbClr val="62708C"/>
              </a:buClr>
              <a:defRPr sz="1800">
                <a:solidFill>
                  <a:srgbClr val="808080"/>
                </a:solidFill>
              </a:defRPr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808080"/>
                </a:solidFill>
              </a:rPr>
              <a:t>Body Level One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808080"/>
                </a:solidFill>
              </a:rPr>
              <a:t>Body Level Two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808080"/>
                </a:solidFill>
              </a:rPr>
              <a:t>Body Level Three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808080"/>
                </a:solidFill>
              </a:rPr>
              <a:t>Body Level Four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808080"/>
                </a:solidFill>
              </a:rPr>
              <a:t>Body Level Five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4442164" y="6444046"/>
            <a:ext cx="34400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7E668F9-9065-426D-8D8B-8E81BE89DCC6}" type="slidenum">
              <a:rPr kumimoji="0" lang="en-GB" sz="16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‹#›</a:t>
            </a:fld>
            <a:endParaRPr kumimoji="0" lang="en-GB" sz="1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 descr="pp back _ black V3_26th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9046" y="14285"/>
            <a:ext cx="9104320" cy="6827844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120" y="274575"/>
            <a:ext cx="8229760" cy="1325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0" tIns="45710" rIns="45710" bIns="4571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120" y="1599829"/>
            <a:ext cx="8229760" cy="5258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0" tIns="45710" rIns="45710" bIns="4571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</p:sldLayoutIdLst>
  <p:transition spd="med"/>
  <p:hf hdr="0" ftr="0" dt="0"/>
  <p:txStyles>
    <p:titleStyle>
      <a:lvl1pPr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109"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216"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325"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433" defTabSz="812636">
        <a:defRPr sz="20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04739" indent="-304739" defTabSz="812636">
        <a:spcBef>
          <a:spcPts val="400"/>
        </a:spcBef>
        <a:buSzPct val="100000"/>
        <a:buChar char="•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1pPr>
      <a:lvl2pPr marL="658681" indent="-250775" defTabSz="812636">
        <a:spcBef>
          <a:spcPts val="400"/>
        </a:spcBef>
        <a:buSzPct val="100000"/>
        <a:buChar char="–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2pPr>
      <a:lvl3pPr marL="1015797" indent="-203159" defTabSz="812636">
        <a:spcBef>
          <a:spcPts val="400"/>
        </a:spcBef>
        <a:buSzPct val="100000"/>
        <a:buChar char="•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3pPr>
      <a:lvl4pPr marL="1420528" indent="-201572" defTabSz="812636">
        <a:spcBef>
          <a:spcPts val="400"/>
        </a:spcBef>
        <a:buSzPct val="100000"/>
        <a:buChar char="–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4pPr>
      <a:lvl5pPr marL="1828433" indent="-203159" defTabSz="812636">
        <a:spcBef>
          <a:spcPts val="400"/>
        </a:spcBef>
        <a:buSzPct val="100000"/>
        <a:buChar char="»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5pPr>
      <a:lvl6pPr marL="2285543" indent="-203158" defTabSz="812636">
        <a:spcBef>
          <a:spcPts val="400"/>
        </a:spcBef>
        <a:buSzPct val="100000"/>
        <a:buChar char="»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6pPr>
      <a:lvl7pPr marL="2742651" indent="-203158" defTabSz="812636">
        <a:spcBef>
          <a:spcPts val="400"/>
        </a:spcBef>
        <a:buSzPct val="100000"/>
        <a:buChar char="»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7pPr>
      <a:lvl8pPr marL="3199759" indent="-203158" defTabSz="812636">
        <a:spcBef>
          <a:spcPts val="400"/>
        </a:spcBef>
        <a:buSzPct val="100000"/>
        <a:buChar char="»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8pPr>
      <a:lvl9pPr marL="3656867" indent="-203158" defTabSz="812636">
        <a:spcBef>
          <a:spcPts val="400"/>
        </a:spcBef>
        <a:buSzPct val="100000"/>
        <a:buChar char="»"/>
        <a:defRPr sz="1700">
          <a:solidFill>
            <a:srgbClr val="FFFFFF"/>
          </a:solidFill>
          <a:latin typeface="Arial"/>
          <a:ea typeface="Arial"/>
          <a:cs typeface="Arial"/>
          <a:sym typeface="Arial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827584" y="2590200"/>
            <a:ext cx="7920880" cy="11443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2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2400" b="1" dirty="0" smtClean="0">
                <a:solidFill>
                  <a:schemeClr val="bg1"/>
                </a:solidFill>
              </a:rPr>
              <a:t>High dynamic range compatibility SEI message</a:t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2400" b="1" dirty="0" smtClean="0">
                <a:solidFill>
                  <a:schemeClr val="bg1"/>
                </a:solidFill>
              </a:rPr>
              <a:t>JCTVC-U0033</a:t>
            </a:r>
            <a:endParaRPr sz="2400" b="1" dirty="0">
              <a:solidFill>
                <a:schemeClr val="bg1"/>
              </a:solidFill>
            </a:endParaRPr>
          </a:p>
        </p:txBody>
      </p:sp>
      <p:sp>
        <p:nvSpPr>
          <p:cNvPr id="257" name="Shape 257"/>
          <p:cNvSpPr>
            <a:spLocks noGrp="1"/>
          </p:cNvSpPr>
          <p:nvPr>
            <p:ph type="body" idx="1"/>
          </p:nvPr>
        </p:nvSpPr>
        <p:spPr>
          <a:xfrm>
            <a:off x="1052630" y="3908010"/>
            <a:ext cx="7695834" cy="45709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 defTabSz="384892">
              <a:lnSpc>
                <a:spcPct val="80000"/>
              </a:lnSpc>
              <a:spcBef>
                <a:spcPts val="300"/>
              </a:spcBef>
              <a:defRPr sz="1800">
                <a:solidFill>
                  <a:srgbClr val="000000"/>
                </a:solidFill>
              </a:defRPr>
            </a:pPr>
            <a:r>
              <a:rPr lang="en-GB" sz="1800" u="sng" dirty="0" smtClean="0">
                <a:solidFill>
                  <a:schemeClr val="bg1"/>
                </a:solidFill>
              </a:rPr>
              <a:t>Matteo </a:t>
            </a:r>
            <a:r>
              <a:rPr lang="en-GB" sz="1800" u="sng" dirty="0" err="1" smtClean="0">
                <a:solidFill>
                  <a:schemeClr val="bg1"/>
                </a:solidFill>
              </a:rPr>
              <a:t>Naccari</a:t>
            </a:r>
            <a:r>
              <a:rPr lang="en-GB" sz="1800" dirty="0" smtClean="0">
                <a:solidFill>
                  <a:schemeClr val="bg1"/>
                </a:solidFill>
              </a:rPr>
              <a:t>, Andrew Cotton, Sebastian Schwarz, Manish </a:t>
            </a:r>
            <a:r>
              <a:rPr lang="en-GB" sz="1800" dirty="0" err="1" smtClean="0">
                <a:solidFill>
                  <a:schemeClr val="bg1"/>
                </a:solidFill>
              </a:rPr>
              <a:t>Pindoria</a:t>
            </a:r>
            <a:r>
              <a:rPr lang="en-GB" sz="1800" dirty="0" smtClean="0">
                <a:solidFill>
                  <a:schemeClr val="bg1"/>
                </a:solidFill>
              </a:rPr>
              <a:t>, Marta </a:t>
            </a:r>
            <a:r>
              <a:rPr lang="en-GB" sz="1800" dirty="0" err="1" smtClean="0">
                <a:solidFill>
                  <a:schemeClr val="bg1"/>
                </a:solidFill>
              </a:rPr>
              <a:t>Mrak</a:t>
            </a:r>
            <a:r>
              <a:rPr lang="en-GB" sz="1800" dirty="0" smtClean="0">
                <a:solidFill>
                  <a:schemeClr val="bg1"/>
                </a:solidFill>
              </a:rPr>
              <a:t>, Tim Borer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SEI message semantics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34" y="980729"/>
            <a:ext cx="8511546" cy="5256584"/>
          </a:xfrm>
        </p:spPr>
        <p:txBody>
          <a:bodyPr/>
          <a:lstStyle/>
          <a:p>
            <a:r>
              <a:rPr lang="en-GB" b="1" dirty="0" err="1" smtClean="0"/>
              <a:t>hdr_transfer_characteristics_idc</a:t>
            </a:r>
            <a:r>
              <a:rPr lang="en-GB" dirty="0" smtClean="0"/>
              <a:t> specifies which OETF should be used to display the decoded content</a:t>
            </a:r>
          </a:p>
          <a:p>
            <a:pPr lvl="1"/>
            <a:r>
              <a:rPr lang="en-GB" dirty="0" smtClean="0"/>
              <a:t>0 = Use the VUI entry (for backwards compatibility)</a:t>
            </a:r>
          </a:p>
          <a:p>
            <a:pPr lvl="1"/>
            <a:r>
              <a:rPr lang="en-GB" dirty="0" smtClean="0"/>
              <a:t>1 = HLG OETF</a:t>
            </a:r>
          </a:p>
          <a:p>
            <a:pPr lvl="1"/>
            <a:r>
              <a:rPr lang="en-GB" dirty="0" smtClean="0"/>
              <a:t>&gt; 1 = Reserved for future use</a:t>
            </a:r>
          </a:p>
        </p:txBody>
      </p:sp>
    </p:spTree>
    <p:extLst>
      <p:ext uri="{BB962C8B-B14F-4D97-AF65-F5344CB8AC3E}">
        <p14:creationId xmlns:p14="http://schemas.microsoft.com/office/powerpoint/2010/main" val="138663305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761" y="2852936"/>
            <a:ext cx="7772639" cy="763412"/>
          </a:xfrm>
        </p:spPr>
        <p:txBody>
          <a:bodyPr/>
          <a:lstStyle/>
          <a:p>
            <a:r>
              <a:rPr lang="en-GB" dirty="0" smtClean="0"/>
              <a:t>3. 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41078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summarise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34" y="980729"/>
            <a:ext cx="8511546" cy="5256584"/>
          </a:xfrm>
        </p:spPr>
        <p:txBody>
          <a:bodyPr/>
          <a:lstStyle/>
          <a:p>
            <a:r>
              <a:rPr lang="en-GB" dirty="0" smtClean="0"/>
              <a:t>Backward compatibility with legacy receivers and delivery of HDR services in broadcasting is guaranteed by using the HLG OETF</a:t>
            </a:r>
          </a:p>
          <a:p>
            <a:endParaRPr lang="en-GB" dirty="0"/>
          </a:p>
          <a:p>
            <a:r>
              <a:rPr lang="en-GB" dirty="0" smtClean="0"/>
              <a:t>HEVC Version 1 receivers can be used and HDR is enabled by using an </a:t>
            </a:r>
            <a:r>
              <a:rPr lang="en-GB" smtClean="0"/>
              <a:t>SEI message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1070146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746" y="692696"/>
            <a:ext cx="7772638" cy="4752528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Context and motivation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Proposed SEI message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2594184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761" y="2852936"/>
            <a:ext cx="7772639" cy="763412"/>
          </a:xfrm>
        </p:spPr>
        <p:txBody>
          <a:bodyPr/>
          <a:lstStyle/>
          <a:p>
            <a:r>
              <a:rPr lang="en-GB" dirty="0" smtClean="0"/>
              <a:t>1. Context and motivation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3887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really mean by backward compatibility</a:t>
            </a:r>
            <a:endParaRPr lang="en-GB" dirty="0"/>
          </a:p>
        </p:txBody>
      </p:sp>
      <p:pic>
        <p:nvPicPr>
          <p:cNvPr id="3075" name="Picture 3" descr="\\tsclient\matteo\Desktop\AnchorFu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770" y="980735"/>
            <a:ext cx="3668270" cy="206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tsclient\matteo\Desktop\CropAnch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006130"/>
            <a:ext cx="3681818" cy="204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tsclient\matteo\Desktop\HlgFu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645024"/>
            <a:ext cx="3668270" cy="206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\\tsclient\matteo\Desktop\CropHl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662" y="3664169"/>
            <a:ext cx="3681818" cy="208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7504" y="1700808"/>
            <a:ext cx="1043608" cy="79208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Anchor </a:t>
            </a:r>
          </a:p>
          <a:p>
            <a:pPr marL="0" indent="0" algn="ctr">
              <a:buNone/>
            </a:pPr>
            <a:r>
              <a:rPr lang="en-GB" dirty="0" smtClean="0"/>
              <a:t>QP=21</a:t>
            </a: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107504" y="4293096"/>
            <a:ext cx="1043608" cy="792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0621" tIns="40621" rIns="40621" bIns="40621"/>
          <a:lstStyle>
            <a:lvl1pPr marL="304707" indent="-304707" defTabSz="812555">
              <a:spcBef>
                <a:spcPts val="400"/>
              </a:spcBef>
              <a:buClr>
                <a:srgbClr val="62708C"/>
              </a:buClr>
              <a:buSzPct val="100000"/>
              <a:buChar char="•"/>
              <a:defRPr sz="18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58614" indent="-250750" defTabSz="812555">
              <a:spcBef>
                <a:spcPts val="400"/>
              </a:spcBef>
              <a:buClr>
                <a:srgbClr val="62708C"/>
              </a:buClr>
              <a:buSzPct val="100000"/>
              <a:buChar char="–"/>
              <a:defRPr sz="18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15696" indent="-203137" defTabSz="812555">
              <a:spcBef>
                <a:spcPts val="400"/>
              </a:spcBef>
              <a:buClr>
                <a:srgbClr val="62708C"/>
              </a:buClr>
              <a:buSzPct val="100000"/>
              <a:buChar char="•"/>
              <a:defRPr sz="18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420387" indent="-201553" defTabSz="812555">
              <a:spcBef>
                <a:spcPts val="400"/>
              </a:spcBef>
              <a:buClr>
                <a:srgbClr val="62708C"/>
              </a:buClr>
              <a:buSzPct val="100000"/>
              <a:buChar char="–"/>
              <a:defRPr sz="18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251" indent="-203137" defTabSz="812555">
              <a:spcBef>
                <a:spcPts val="400"/>
              </a:spcBef>
              <a:buClr>
                <a:srgbClr val="62708C"/>
              </a:buClr>
              <a:buSzPct val="100000"/>
              <a:buChar char="»"/>
              <a:defRPr sz="18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5543" indent="-203158" defTabSz="812636">
              <a:spcBef>
                <a:spcPts val="400"/>
              </a:spcBef>
              <a:buSzPct val="100000"/>
              <a:buChar char="»"/>
              <a:defRPr sz="1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2651" indent="-203158" defTabSz="812636">
              <a:spcBef>
                <a:spcPts val="400"/>
              </a:spcBef>
              <a:buSzPct val="100000"/>
              <a:buChar char="»"/>
              <a:defRPr sz="1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9759" indent="-203158" defTabSz="812636">
              <a:spcBef>
                <a:spcPts val="400"/>
              </a:spcBef>
              <a:buSzPct val="100000"/>
              <a:buChar char="»"/>
              <a:defRPr sz="1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6867" indent="-203158" defTabSz="812636">
              <a:spcBef>
                <a:spcPts val="400"/>
              </a:spcBef>
              <a:buSzPct val="100000"/>
              <a:buChar char="»"/>
              <a:defRPr sz="1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FontTx/>
              <a:buNone/>
            </a:pPr>
            <a:r>
              <a:rPr lang="en-GB" dirty="0" smtClean="0"/>
              <a:t>HLG</a:t>
            </a:r>
          </a:p>
          <a:p>
            <a:pPr marL="0" indent="0" algn="ctr">
              <a:buFontTx/>
              <a:buNone/>
            </a:pPr>
            <a:r>
              <a:rPr lang="en-GB" dirty="0" smtClean="0"/>
              <a:t>QP=22.5</a:t>
            </a:r>
          </a:p>
        </p:txBody>
      </p:sp>
    </p:spTree>
    <p:extLst>
      <p:ext uri="{BB962C8B-B14F-4D97-AF65-F5344CB8AC3E}">
        <p14:creationId xmlns:p14="http://schemas.microsoft.com/office/powerpoint/2010/main" val="2159905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 scenarios for HDR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619672" y="1340768"/>
            <a:ext cx="1728192" cy="72008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HEVC Main 10 decoder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04248" y="1340768"/>
            <a:ext cx="1728192" cy="648072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HDR display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675" y="1518474"/>
            <a:ext cx="106695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Bitstream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" name="Straight Arrow Connector 7"/>
          <p:cNvCxnSpPr>
            <a:stCxn id="6" idx="3"/>
            <a:endCxn id="4" idx="1"/>
          </p:cNvCxnSpPr>
          <p:nvPr/>
        </p:nvCxnSpPr>
        <p:spPr>
          <a:xfrm flipV="1">
            <a:off x="1259632" y="1700808"/>
            <a:ext cx="360040" cy="2331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Arrow Connector 8"/>
          <p:cNvCxnSpPr/>
          <p:nvPr/>
        </p:nvCxnSpPr>
        <p:spPr>
          <a:xfrm>
            <a:off x="3347864" y="1484784"/>
            <a:ext cx="3456000" cy="0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/>
          <p:cNvSpPr txBox="1"/>
          <p:nvPr/>
        </p:nvSpPr>
        <p:spPr>
          <a:xfrm>
            <a:off x="4092914" y="1043446"/>
            <a:ext cx="16312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Decoded video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80112" y="1988840"/>
            <a:ext cx="129614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VUI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entry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(STD-B67)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899430"/>
            <a:ext cx="145167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b="1" dirty="0">
                <a:solidFill>
                  <a:srgbClr val="808080"/>
                </a:solidFill>
              </a:rPr>
              <a:t>HDR service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0107" y="2771638"/>
            <a:ext cx="547842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b="1" dirty="0" smtClean="0">
                <a:solidFill>
                  <a:srgbClr val="808080"/>
                </a:solidFill>
              </a:rPr>
              <a:t>HDR/SDR service (backwards compatibility case)</a:t>
            </a:r>
            <a:endParaRPr lang="en-GB" b="1" dirty="0">
              <a:solidFill>
                <a:srgbClr val="80808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04248" y="3430742"/>
            <a:ext cx="1728192" cy="731159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rgbClr val="000000"/>
                </a:solidFill>
              </a:rPr>
              <a:t>Legacy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rgbClr val="000000"/>
                </a:solidFill>
              </a:rPr>
              <a:t>SDR</a:t>
            </a: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display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2675" y="3676383"/>
            <a:ext cx="106695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Bitstream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" name="Straight Arrow Connector 22"/>
          <p:cNvCxnSpPr>
            <a:stCxn id="22" idx="3"/>
            <a:endCxn id="56" idx="1"/>
          </p:cNvCxnSpPr>
          <p:nvPr/>
        </p:nvCxnSpPr>
        <p:spPr>
          <a:xfrm>
            <a:off x="1259632" y="3861048"/>
            <a:ext cx="360040" cy="0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TextBox 24"/>
          <p:cNvSpPr txBox="1"/>
          <p:nvPr/>
        </p:nvSpPr>
        <p:spPr>
          <a:xfrm>
            <a:off x="4308938" y="3140968"/>
            <a:ext cx="16312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Decoded video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347864" y="1916832"/>
            <a:ext cx="900000" cy="0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Straight Arrow Connector 29"/>
          <p:cNvCxnSpPr/>
          <p:nvPr/>
        </p:nvCxnSpPr>
        <p:spPr>
          <a:xfrm>
            <a:off x="3347864" y="3573016"/>
            <a:ext cx="3456000" cy="0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/>
          <p:cNvSpPr txBox="1"/>
          <p:nvPr/>
        </p:nvSpPr>
        <p:spPr>
          <a:xfrm>
            <a:off x="5436096" y="4077072"/>
            <a:ext cx="1368152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VUI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entry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(BT.709)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347864" y="4005064"/>
            <a:ext cx="720000" cy="0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Rectangle 32"/>
          <p:cNvSpPr/>
          <p:nvPr/>
        </p:nvSpPr>
        <p:spPr>
          <a:xfrm>
            <a:off x="6804248" y="5229200"/>
            <a:ext cx="1728192" cy="705518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rgbClr val="000000"/>
                </a:solidFill>
              </a:rPr>
              <a:t>New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rgbClr val="000000"/>
                </a:solidFill>
              </a:rPr>
              <a:t>HDR</a:t>
            </a: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display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" name="Elbow Connector 34"/>
          <p:cNvCxnSpPr>
            <a:endCxn id="65" idx="0"/>
          </p:cNvCxnSpPr>
          <p:nvPr/>
        </p:nvCxnSpPr>
        <p:spPr>
          <a:xfrm flipH="1">
            <a:off x="1835696" y="4221088"/>
            <a:ext cx="13952" cy="504056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/>
          <p:cNvSpPr txBox="1"/>
          <p:nvPr/>
        </p:nvSpPr>
        <p:spPr>
          <a:xfrm>
            <a:off x="3995936" y="5075894"/>
            <a:ext cx="16312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Decoded video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31640" y="5867982"/>
            <a:ext cx="539939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VUI entry (BT.709) - SEI </a:t>
            </a: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message (OETF STD-B67)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283968" y="1628801"/>
            <a:ext cx="1296144" cy="57606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HLS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parser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" name="Straight Arrow Connector 50"/>
          <p:cNvCxnSpPr>
            <a:stCxn id="49" idx="3"/>
          </p:cNvCxnSpPr>
          <p:nvPr/>
        </p:nvCxnSpPr>
        <p:spPr>
          <a:xfrm flipV="1">
            <a:off x="5580112" y="1916832"/>
            <a:ext cx="1224000" cy="2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Rectangle 55"/>
          <p:cNvSpPr/>
          <p:nvPr/>
        </p:nvSpPr>
        <p:spPr>
          <a:xfrm>
            <a:off x="1619672" y="3501008"/>
            <a:ext cx="1728192" cy="72008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HEVC Main 10 decoder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067944" y="3717032"/>
            <a:ext cx="1296144" cy="57606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Legacy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HLS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parser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5364088" y="4005062"/>
            <a:ext cx="1440000" cy="2"/>
          </a:xfrm>
          <a:prstGeom prst="straightConnector1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Rectangle 64"/>
          <p:cNvSpPr/>
          <p:nvPr/>
        </p:nvSpPr>
        <p:spPr>
          <a:xfrm>
            <a:off x="1187624" y="4725144"/>
            <a:ext cx="1296144" cy="57606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HLS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parser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" name="Elbow Connector 68"/>
          <p:cNvCxnSpPr>
            <a:stCxn id="65" idx="2"/>
          </p:cNvCxnSpPr>
          <p:nvPr/>
        </p:nvCxnSpPr>
        <p:spPr>
          <a:xfrm rot="16200000" flipH="1">
            <a:off x="4103673" y="3033233"/>
            <a:ext cx="432046" cy="4968000"/>
          </a:xfrm>
          <a:prstGeom prst="bentConnector2">
            <a:avLst/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2" name="Elbow Connector 71"/>
          <p:cNvCxnSpPr/>
          <p:nvPr/>
        </p:nvCxnSpPr>
        <p:spPr>
          <a:xfrm>
            <a:off x="2987826" y="4221090"/>
            <a:ext cx="3815870" cy="1224134"/>
          </a:xfrm>
          <a:prstGeom prst="bentConnector3">
            <a:avLst>
              <a:gd name="adj1" fmla="val -589"/>
            </a:avLst>
          </a:prstGeom>
          <a:noFill/>
          <a:ln w="47625" cap="flat">
            <a:solidFill>
              <a:schemeClr val="tx1"/>
            </a:solidFill>
            <a:prstDash val="solid"/>
            <a:bevel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6" name="TextBox 75"/>
          <p:cNvSpPr txBox="1"/>
          <p:nvPr/>
        </p:nvSpPr>
        <p:spPr>
          <a:xfrm>
            <a:off x="3131840" y="1988840"/>
            <a:ext cx="129614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HLS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27584" y="4283806"/>
            <a:ext cx="129614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HLS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131840" y="4149080"/>
            <a:ext cx="129614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HLS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30855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5" grpId="0"/>
      <p:bldP spid="31" grpId="0"/>
      <p:bldP spid="33" grpId="0" animBg="1"/>
      <p:bldP spid="37" grpId="0"/>
      <p:bldP spid="41" grpId="0"/>
      <p:bldP spid="56" grpId="0" animBg="1"/>
      <p:bldP spid="58" grpId="0" animBg="1"/>
      <p:bldP spid="65" grpId="0" animBg="1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Enabling HDR services in broadcasting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34" y="980729"/>
            <a:ext cx="8439538" cy="3888431"/>
          </a:xfrm>
        </p:spPr>
        <p:txBody>
          <a:bodyPr/>
          <a:lstStyle/>
          <a:p>
            <a:r>
              <a:rPr lang="en-GB" dirty="0" smtClean="0"/>
              <a:t>The Hybrid Log-Gamma </a:t>
            </a:r>
            <a:r>
              <a:rPr lang="en-GB" dirty="0" err="1" smtClean="0"/>
              <a:t>Opto</a:t>
            </a:r>
            <a:r>
              <a:rPr lang="en-GB" dirty="0" smtClean="0"/>
              <a:t>-Electronic Transfer Function (OETF) will be used to deliver HDR services in broadcasting</a:t>
            </a:r>
          </a:p>
          <a:p>
            <a:pPr lvl="1"/>
            <a:r>
              <a:rPr lang="en-GB" dirty="0" smtClean="0"/>
              <a:t>It is backward compatible</a:t>
            </a:r>
          </a:p>
          <a:p>
            <a:pPr lvl="1"/>
            <a:r>
              <a:rPr lang="en-GB" dirty="0" smtClean="0"/>
              <a:t>It does not require dynamic metadata</a:t>
            </a:r>
          </a:p>
          <a:p>
            <a:pPr lvl="1"/>
            <a:r>
              <a:rPr lang="en-GB" dirty="0" smtClean="0"/>
              <a:t>It is display independent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By using the Hybrid Log-Gamma (HLG) OETF an HEVC bitstream will serve both Standard Dynamic Range (SDR) and HDR receivers:</a:t>
            </a:r>
          </a:p>
          <a:p>
            <a:pPr lvl="1"/>
            <a:r>
              <a:rPr lang="en-GB" dirty="0" smtClean="0"/>
              <a:t>SDR receivers will use the OETF indicated in the VUI (e.g. BT.709 OETF)</a:t>
            </a:r>
          </a:p>
          <a:p>
            <a:pPr lvl="1"/>
            <a:r>
              <a:rPr lang="en-GB" dirty="0" smtClean="0"/>
              <a:t>HDR receivers will display the content using the full-dynamic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911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issue to be addressed in HDR broadcasting services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34" y="980729"/>
            <a:ext cx="8439538" cy="2592287"/>
          </a:xfrm>
        </p:spPr>
        <p:txBody>
          <a:bodyPr/>
          <a:lstStyle/>
          <a:p>
            <a:r>
              <a:rPr lang="en-GB" dirty="0" smtClean="0"/>
              <a:t>Version 1 decoders will be used in HDR services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 solution proposed here is an SEI message:</a:t>
            </a:r>
          </a:p>
          <a:p>
            <a:pPr lvl="1"/>
            <a:r>
              <a:rPr lang="en-GB" dirty="0" smtClean="0"/>
              <a:t>Maintains compatibility with Version 1 receivers</a:t>
            </a:r>
          </a:p>
          <a:p>
            <a:pPr lvl="1"/>
            <a:r>
              <a:rPr lang="en-GB" dirty="0"/>
              <a:t>Allows frame accurate switching should it be required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736323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761" y="2852936"/>
            <a:ext cx="7772639" cy="763412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dirty="0" smtClean="0"/>
              <a:t>. Proposed SEI message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008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SEI message syntax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304752"/>
              </p:ext>
            </p:extLst>
          </p:nvPr>
        </p:nvGraphicFramePr>
        <p:xfrm>
          <a:off x="467544" y="1340768"/>
          <a:ext cx="6048672" cy="1645920"/>
        </p:xfrm>
        <a:graphic>
          <a:graphicData uri="http://schemas.openxmlformats.org/drawingml/2006/table">
            <a:tbl>
              <a:tblPr/>
              <a:tblGrid>
                <a:gridCol w="4574901"/>
                <a:gridCol w="1473771"/>
              </a:tblGrid>
              <a:tr h="0"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 err="1" smtClean="0"/>
                        <a:t>hdr_compatibility_info</a:t>
                      </a:r>
                      <a:r>
                        <a:rPr lang="en-GB" sz="1800" dirty="0"/>
                        <a:t>( </a:t>
                      </a:r>
                      <a:r>
                        <a:rPr lang="en-GB" sz="1800" dirty="0" err="1"/>
                        <a:t>payloadSize</a:t>
                      </a:r>
                      <a:r>
                        <a:rPr lang="en-GB" sz="1800" dirty="0"/>
                        <a:t>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/>
                        <a:t>Descriptor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/>
                        <a:t>	</a:t>
                      </a:r>
                      <a:r>
                        <a:rPr lang="en-GB" sz="1800" dirty="0" err="1"/>
                        <a:t>hdr_compatibility_cancel_flag</a:t>
                      </a:r>
                      <a:endParaRPr lang="en-GB" sz="1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/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/>
                        <a:t>	if( !</a:t>
                      </a:r>
                      <a:r>
                        <a:rPr lang="en-GB" sz="1800" dirty="0" err="1"/>
                        <a:t>hdr_compatibility_cancel_flag</a:t>
                      </a:r>
                      <a:r>
                        <a:rPr lang="en-GB" sz="1800" dirty="0"/>
                        <a:t>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/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/>
                        <a:t>		</a:t>
                      </a:r>
                      <a:r>
                        <a:rPr lang="en-GB" sz="1800" dirty="0" err="1"/>
                        <a:t>hdr_transfer_characteristics_idc</a:t>
                      </a:r>
                      <a:endParaRPr lang="en-GB" sz="1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dirty="0" smtClean="0"/>
                        <a:t>u(4)</a:t>
                      </a:r>
                      <a:endParaRPr lang="en-GB" sz="1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/>
                        <a:t>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dirty="0"/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/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1pPr>
                      <a:lvl2pPr indent="457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2pPr>
                      <a:lvl3pPr indent="914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3pPr>
                      <a:lvl4pPr indent="1371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4pPr>
                      <a:lvl5pPr indent="18288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5pPr>
                      <a:lvl6pPr indent="22860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6pPr>
                      <a:lvl7pPr indent="27432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7pPr>
                      <a:lvl8pPr indent="32004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8pPr>
                      <a:lvl9pPr indent="3657600" algn="r">
                        <a:defRPr sz="1200">
                          <a:solidFill>
                            <a:schemeClr val="tx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dirty="0"/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32240" y="1360984"/>
            <a:ext cx="2178496" cy="584775"/>
          </a:xfrm>
          <a:prstGeom prst="rect">
            <a:avLst/>
          </a:prstGeom>
          <a:noFill/>
          <a:ln w="2540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808080"/>
                </a:solidFill>
              </a:rPr>
              <a:t>Indicates when new HDR data are coming</a:t>
            </a:r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 flipV="1">
            <a:off x="3657600" y="1653372"/>
            <a:ext cx="3074640" cy="139660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866792" y="3474368"/>
            <a:ext cx="2057400" cy="584775"/>
          </a:xfrm>
          <a:prstGeom prst="rect">
            <a:avLst/>
          </a:prstGeom>
          <a:noFill/>
          <a:ln w="2540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smtClean="0">
                <a:solidFill>
                  <a:srgbClr val="808080"/>
                </a:solidFill>
              </a:rPr>
              <a:t>Indicates which OETF </a:t>
            </a:r>
            <a:r>
              <a:rPr lang="en-GB" sz="1600" dirty="0">
                <a:solidFill>
                  <a:srgbClr val="808080"/>
                </a:solidFill>
              </a:rPr>
              <a:t>is used</a:t>
            </a:r>
          </a:p>
        </p:txBody>
      </p:sp>
      <p:cxnSp>
        <p:nvCxnSpPr>
          <p:cNvPr id="11" name="Straight Arrow Connector 10"/>
          <p:cNvCxnSpPr>
            <a:endCxn id="10" idx="1"/>
          </p:cNvCxnSpPr>
          <p:nvPr/>
        </p:nvCxnSpPr>
        <p:spPr>
          <a:xfrm>
            <a:off x="3923928" y="2420888"/>
            <a:ext cx="2942864" cy="1345868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27037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On-screen Show (4:3)</PresentationFormat>
  <Paragraphs>86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Bold</vt:lpstr>
      <vt:lpstr>Avenir Roman</vt:lpstr>
      <vt:lpstr>Calibri</vt:lpstr>
      <vt:lpstr>Gill Sans</vt:lpstr>
      <vt:lpstr>Helvetica</vt:lpstr>
      <vt:lpstr>Symbol</vt:lpstr>
      <vt:lpstr>Default</vt:lpstr>
      <vt:lpstr>High dynamic range compatibility SEI message JCTVC-U0033</vt:lpstr>
      <vt:lpstr>Overview</vt:lpstr>
      <vt:lpstr>1. Context and motivation</vt:lpstr>
      <vt:lpstr>What we really mean by backward compatibility</vt:lpstr>
      <vt:lpstr>Application scenarios for HDR</vt:lpstr>
      <vt:lpstr>Enabling HDR services in broadcasting</vt:lpstr>
      <vt:lpstr>Design issue to be addressed in HDR broadcasting services</vt:lpstr>
      <vt:lpstr>2. Proposed SEI message</vt:lpstr>
      <vt:lpstr>SEI message syntax</vt:lpstr>
      <vt:lpstr>SEI message semantics</vt:lpstr>
      <vt:lpstr>3. Conclusions</vt:lpstr>
      <vt:lpstr>To summarise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2015-06-25T12:37:26Z</dcterms:modified>
</cp:coreProperties>
</file>