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7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8" r:id="rId12"/>
    <p:sldId id="269" r:id="rId13"/>
    <p:sldId id="270" r:id="rId14"/>
    <p:sldId id="271" r:id="rId15"/>
    <p:sldId id="272" r:id="rId16"/>
    <p:sldId id="273" r:id="rId17"/>
    <p:sldId id="265" r:id="rId1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9" d="100"/>
          <a:sy n="89" d="100"/>
        </p:scale>
        <p:origin x="588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50799A-A294-41DC-BC37-32EB5F4F8963}" type="datetimeFigureOut">
              <a:rPr lang="en-US" smtClean="0"/>
              <a:t>6/19/2015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E1F5CC-FBE7-4924-BFE4-35BAA9AC01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22152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50799A-A294-41DC-BC37-32EB5F4F8963}" type="datetimeFigureOut">
              <a:rPr lang="en-US" smtClean="0"/>
              <a:t>6/19/2015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E1F5CC-FBE7-4924-BFE4-35BAA9AC01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85054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50799A-A294-41DC-BC37-32EB5F4F8963}" type="datetimeFigureOut">
              <a:rPr lang="en-US" smtClean="0"/>
              <a:t>6/19/2015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E1F5CC-FBE7-4924-BFE4-35BAA9AC01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89725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50799A-A294-41DC-BC37-32EB5F4F8963}" type="datetimeFigureOut">
              <a:rPr lang="en-US" smtClean="0"/>
              <a:t>6/19/2015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E1F5CC-FBE7-4924-BFE4-35BAA9AC01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84910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50799A-A294-41DC-BC37-32EB5F4F8963}" type="datetimeFigureOut">
              <a:rPr lang="en-US" smtClean="0"/>
              <a:t>6/19/2015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E1F5CC-FBE7-4924-BFE4-35BAA9AC01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76124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50799A-A294-41DC-BC37-32EB5F4F8963}" type="datetimeFigureOut">
              <a:rPr lang="en-US" smtClean="0"/>
              <a:t>6/19/2015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E1F5CC-FBE7-4924-BFE4-35BAA9AC01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38523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50799A-A294-41DC-BC37-32EB5F4F8963}" type="datetimeFigureOut">
              <a:rPr lang="en-US" smtClean="0"/>
              <a:t>6/19/2015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E1F5CC-FBE7-4924-BFE4-35BAA9AC01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09431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50799A-A294-41DC-BC37-32EB5F4F8963}" type="datetimeFigureOut">
              <a:rPr lang="en-US" smtClean="0"/>
              <a:t>6/19/2015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E1F5CC-FBE7-4924-BFE4-35BAA9AC01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29612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50799A-A294-41DC-BC37-32EB5F4F8963}" type="datetimeFigureOut">
              <a:rPr lang="en-US" smtClean="0"/>
              <a:t>6/19/2015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E1F5CC-FBE7-4924-BFE4-35BAA9AC01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92508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50799A-A294-41DC-BC37-32EB5F4F8963}" type="datetimeFigureOut">
              <a:rPr lang="en-US" smtClean="0"/>
              <a:t>6/19/2015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E1F5CC-FBE7-4924-BFE4-35BAA9AC01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81831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50799A-A294-41DC-BC37-32EB5F4F8963}" type="datetimeFigureOut">
              <a:rPr lang="en-US" smtClean="0"/>
              <a:t>6/19/2015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E1F5CC-FBE7-4924-BFE4-35BAA9AC01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52575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50799A-A294-41DC-BC37-32EB5F4F8963}" type="datetimeFigureOut">
              <a:rPr lang="en-US" smtClean="0"/>
              <a:t>6/19/2015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E1F5CC-FBE7-4924-BFE4-35BAA9AC01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97508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CA" b="1" dirty="0"/>
              <a:t>Summary report for Core Experiment 2 on </a:t>
            </a:r>
            <a:r>
              <a:rPr lang="en-US" b="1" dirty="0"/>
              <a:t>Intra block copy memory access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JCTVC-U0022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055538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444 Lossy LD configuration comparisons - Full frame CTC</a:t>
            </a:r>
            <a:endParaRPr lang="en-US" sz="36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21489956"/>
              </p:ext>
            </p:extLst>
          </p:nvPr>
        </p:nvGraphicFramePr>
        <p:xfrm>
          <a:off x="715107" y="1793629"/>
          <a:ext cx="10738340" cy="468454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617194"/>
                <a:gridCol w="1520549"/>
                <a:gridCol w="1520549"/>
                <a:gridCol w="1520549"/>
                <a:gridCol w="1520549"/>
                <a:gridCol w="1520549"/>
                <a:gridCol w="1518401"/>
              </a:tblGrid>
              <a:tr h="459545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600" dirty="0">
                          <a:effectLst/>
                        </a:rPr>
                        <a:t> </a:t>
                      </a:r>
                      <a:endParaRPr lang="en-US" sz="3600" dirty="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 gridSpan="6"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3600">
                          <a:effectLst/>
                        </a:rPr>
                        <a:t>444 Lossy Low-delay B</a:t>
                      </a:r>
                      <a:endParaRPr lang="en-US" sz="36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59545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2400">
                          <a:effectLst/>
                        </a:rPr>
                        <a:t>Tests</a:t>
                      </a:r>
                      <a:endParaRPr lang="en-US" sz="36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400" kern="1200" dirty="0">
                          <a:effectLst/>
                        </a:rPr>
                        <a:t>Test 3</a:t>
                      </a:r>
                      <a:endParaRPr lang="en-US" sz="3600" dirty="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400" kern="1200">
                          <a:effectLst/>
                        </a:rPr>
                        <a:t>Test 2</a:t>
                      </a:r>
                      <a:endParaRPr lang="en-US" sz="36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400" kern="1200">
                          <a:effectLst/>
                        </a:rPr>
                        <a:t>Test 5.1 </a:t>
                      </a:r>
                      <a:endParaRPr lang="en-US" sz="36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400" kern="1200">
                          <a:effectLst/>
                        </a:rPr>
                        <a:t>Test 5.2</a:t>
                      </a:r>
                      <a:endParaRPr lang="en-US" sz="36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400" kern="1200">
                          <a:effectLst/>
                        </a:rPr>
                        <a:t>Test 5.3</a:t>
                      </a:r>
                      <a:endParaRPr lang="en-US" sz="36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400" kern="1200">
                          <a:effectLst/>
                        </a:rPr>
                        <a:t>Test 5.4</a:t>
                      </a:r>
                      <a:endParaRPr lang="en-US" sz="36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</a:tr>
              <a:tr h="459545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effectLst/>
                        </a:rPr>
                        <a:t>RGB, TGM</a:t>
                      </a:r>
                      <a:endParaRPr lang="en-US" sz="36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400" dirty="0">
                          <a:effectLst/>
                        </a:rPr>
                        <a:t>3.8%</a:t>
                      </a:r>
                      <a:endParaRPr lang="en-US" sz="3600" dirty="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27305" marR="27305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400" dirty="0">
                          <a:effectLst/>
                        </a:rPr>
                        <a:t>0.9%</a:t>
                      </a:r>
                      <a:endParaRPr lang="en-US" sz="3600" dirty="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27305" marR="27305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400">
                          <a:effectLst/>
                        </a:rPr>
                        <a:t>4.8%</a:t>
                      </a:r>
                      <a:endParaRPr lang="en-US" sz="36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27305" marR="27305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400">
                          <a:effectLst/>
                        </a:rPr>
                        <a:t>0.4%</a:t>
                      </a:r>
                      <a:endParaRPr lang="en-US" sz="36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27305" marR="27305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400">
                          <a:effectLst/>
                        </a:rPr>
                        <a:t>0.3%</a:t>
                      </a:r>
                      <a:endParaRPr lang="en-US" sz="36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27305" marR="27305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400">
                          <a:effectLst/>
                        </a:rPr>
                        <a:t>2.5%</a:t>
                      </a:r>
                      <a:endParaRPr lang="en-US" sz="36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27305" marR="27305" marT="0" marB="0" anchor="b"/>
                </a:tc>
              </a:tr>
              <a:tr h="459545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effectLst/>
                        </a:rPr>
                        <a:t>RGB, MC</a:t>
                      </a:r>
                      <a:endParaRPr lang="en-US" sz="36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400">
                          <a:effectLst/>
                        </a:rPr>
                        <a:t>1.7%</a:t>
                      </a:r>
                      <a:endParaRPr lang="en-US" sz="36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27305" marR="27305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400" dirty="0">
                          <a:effectLst/>
                        </a:rPr>
                        <a:t>0.4%</a:t>
                      </a:r>
                      <a:endParaRPr lang="en-US" sz="3600" dirty="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27305" marR="27305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400" dirty="0">
                          <a:effectLst/>
                        </a:rPr>
                        <a:t>2.8%</a:t>
                      </a:r>
                      <a:endParaRPr lang="en-US" sz="3600" dirty="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27305" marR="27305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400">
                          <a:effectLst/>
                        </a:rPr>
                        <a:t>1.1%</a:t>
                      </a:r>
                      <a:endParaRPr lang="en-US" sz="36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27305" marR="27305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400">
                          <a:effectLst/>
                        </a:rPr>
                        <a:t>1.0%</a:t>
                      </a:r>
                      <a:endParaRPr lang="en-US" sz="36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27305" marR="27305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400">
                          <a:effectLst/>
                        </a:rPr>
                        <a:t>2.6%</a:t>
                      </a:r>
                      <a:endParaRPr lang="en-US" sz="36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27305" marR="27305" marT="0" marB="0" anchor="b"/>
                </a:tc>
              </a:tr>
              <a:tr h="459545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 kern="1200">
                          <a:effectLst/>
                        </a:rPr>
                        <a:t>RGB, Ani.</a:t>
                      </a:r>
                      <a:endParaRPr lang="en-US" sz="2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400">
                          <a:effectLst/>
                        </a:rPr>
                        <a:t>0.0%</a:t>
                      </a:r>
                      <a:endParaRPr lang="en-US" sz="36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27305" marR="27305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400" dirty="0">
                          <a:effectLst/>
                        </a:rPr>
                        <a:t>0.0%</a:t>
                      </a:r>
                      <a:endParaRPr lang="en-US" sz="3600" dirty="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27305" marR="27305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400" dirty="0">
                          <a:effectLst/>
                        </a:rPr>
                        <a:t>-0.1%</a:t>
                      </a:r>
                      <a:endParaRPr lang="en-US" sz="3600" dirty="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27305" marR="27305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400" dirty="0">
                          <a:effectLst/>
                        </a:rPr>
                        <a:t>1.0%</a:t>
                      </a:r>
                      <a:endParaRPr lang="en-US" sz="3600" dirty="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27305" marR="27305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400">
                          <a:effectLst/>
                        </a:rPr>
                        <a:t>1.0%</a:t>
                      </a:r>
                      <a:endParaRPr lang="en-US" sz="36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27305" marR="27305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400">
                          <a:effectLst/>
                        </a:rPr>
                        <a:t>-0.1%</a:t>
                      </a:r>
                      <a:endParaRPr lang="en-US" sz="36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27305" marR="27305" marT="0" marB="0" anchor="b"/>
                </a:tc>
              </a:tr>
              <a:tr h="459545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 kern="1200">
                          <a:effectLst/>
                        </a:rPr>
                        <a:t>RGB, CC</a:t>
                      </a:r>
                      <a:endParaRPr lang="en-US" sz="2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400">
                          <a:effectLst/>
                        </a:rPr>
                        <a:t>0.0%</a:t>
                      </a:r>
                      <a:endParaRPr lang="en-US" sz="36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27305" marR="27305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400">
                          <a:effectLst/>
                        </a:rPr>
                        <a:t>0.0%</a:t>
                      </a:r>
                      <a:endParaRPr lang="en-US" sz="36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27305" marR="27305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400" dirty="0">
                          <a:effectLst/>
                        </a:rPr>
                        <a:t>0.0%</a:t>
                      </a:r>
                      <a:endParaRPr lang="en-US" sz="3600" dirty="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27305" marR="27305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400" dirty="0">
                          <a:effectLst/>
                        </a:rPr>
                        <a:t>0.8%</a:t>
                      </a:r>
                      <a:endParaRPr lang="en-US" sz="3600" dirty="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27305" marR="27305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400">
                          <a:effectLst/>
                        </a:rPr>
                        <a:t>0.8%</a:t>
                      </a:r>
                      <a:endParaRPr lang="en-US" sz="36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27305" marR="27305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400">
                          <a:effectLst/>
                        </a:rPr>
                        <a:t>0.0%</a:t>
                      </a:r>
                      <a:endParaRPr lang="en-US" sz="36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27305" marR="27305" marT="0" marB="0" anchor="b"/>
                </a:tc>
              </a:tr>
              <a:tr h="459545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effectLst/>
                        </a:rPr>
                        <a:t>YUV, TGM</a:t>
                      </a:r>
                      <a:endParaRPr lang="en-US" sz="36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400">
                          <a:effectLst/>
                        </a:rPr>
                        <a:t>3.8%</a:t>
                      </a:r>
                      <a:endParaRPr lang="en-US" sz="36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27305" marR="27305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400">
                          <a:effectLst/>
                        </a:rPr>
                        <a:t>1.2%</a:t>
                      </a:r>
                      <a:endParaRPr lang="en-US" sz="36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27305" marR="27305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400">
                          <a:effectLst/>
                        </a:rPr>
                        <a:t>4.5%</a:t>
                      </a:r>
                      <a:endParaRPr lang="en-US" sz="36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27305" marR="27305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400" dirty="0">
                          <a:effectLst/>
                        </a:rPr>
                        <a:t>0.4%</a:t>
                      </a:r>
                      <a:endParaRPr lang="en-US" sz="3600" dirty="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27305" marR="27305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400" dirty="0">
                          <a:effectLst/>
                        </a:rPr>
                        <a:t>0.3%</a:t>
                      </a:r>
                      <a:endParaRPr lang="en-US" sz="3600" dirty="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27305" marR="27305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400">
                          <a:effectLst/>
                        </a:rPr>
                        <a:t>2.3%</a:t>
                      </a:r>
                      <a:endParaRPr lang="en-US" sz="36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27305" marR="27305" marT="0" marB="0" anchor="b"/>
                </a:tc>
              </a:tr>
              <a:tr h="459545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effectLst/>
                        </a:rPr>
                        <a:t>YUV, MC</a:t>
                      </a:r>
                      <a:endParaRPr lang="en-US" sz="36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400">
                          <a:effectLst/>
                        </a:rPr>
                        <a:t>2.0%</a:t>
                      </a:r>
                      <a:endParaRPr lang="en-US" sz="36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27305" marR="27305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400">
                          <a:effectLst/>
                        </a:rPr>
                        <a:t>0.8%</a:t>
                      </a:r>
                      <a:endParaRPr lang="en-US" sz="36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27305" marR="27305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400">
                          <a:effectLst/>
                        </a:rPr>
                        <a:t>2.7%</a:t>
                      </a:r>
                      <a:endParaRPr lang="en-US" sz="36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27305" marR="27305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400" dirty="0">
                          <a:effectLst/>
                        </a:rPr>
                        <a:t>0.7%</a:t>
                      </a:r>
                      <a:endParaRPr lang="en-US" sz="3600" dirty="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27305" marR="27305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400" dirty="0">
                          <a:effectLst/>
                        </a:rPr>
                        <a:t>0.7%</a:t>
                      </a:r>
                      <a:endParaRPr lang="en-US" sz="3600" dirty="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27305" marR="27305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400">
                          <a:effectLst/>
                        </a:rPr>
                        <a:t>2.6%</a:t>
                      </a:r>
                      <a:endParaRPr lang="en-US" sz="36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27305" marR="27305" marT="0" marB="0" anchor="b"/>
                </a:tc>
              </a:tr>
              <a:tr h="459545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 kern="1200">
                          <a:effectLst/>
                        </a:rPr>
                        <a:t>YUV, Ani.</a:t>
                      </a:r>
                      <a:endParaRPr lang="en-US" sz="2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400">
                          <a:effectLst/>
                        </a:rPr>
                        <a:t>0.2%</a:t>
                      </a:r>
                      <a:endParaRPr lang="en-US" sz="36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27305" marR="27305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400">
                          <a:effectLst/>
                        </a:rPr>
                        <a:t>0.1%</a:t>
                      </a:r>
                      <a:endParaRPr lang="en-US" sz="36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27305" marR="27305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400">
                          <a:effectLst/>
                        </a:rPr>
                        <a:t>-0.1%</a:t>
                      </a:r>
                      <a:endParaRPr lang="en-US" sz="36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27305" marR="27305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400">
                          <a:effectLst/>
                        </a:rPr>
                        <a:t>0.6%</a:t>
                      </a:r>
                      <a:endParaRPr lang="en-US" sz="36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27305" marR="27305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400" dirty="0">
                          <a:effectLst/>
                        </a:rPr>
                        <a:t>0.6%</a:t>
                      </a:r>
                      <a:endParaRPr lang="en-US" sz="3600" dirty="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27305" marR="27305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400" dirty="0">
                          <a:effectLst/>
                        </a:rPr>
                        <a:t>-0.1%</a:t>
                      </a:r>
                      <a:endParaRPr lang="en-US" sz="3600" dirty="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27305" marR="27305" marT="0" marB="0" anchor="b"/>
                </a:tc>
              </a:tr>
              <a:tr h="459545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 kern="1200">
                          <a:effectLst/>
                        </a:rPr>
                        <a:t>YUV, CC</a:t>
                      </a:r>
                      <a:endParaRPr lang="en-US" sz="2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400">
                          <a:effectLst/>
                        </a:rPr>
                        <a:t>0.0%</a:t>
                      </a:r>
                      <a:endParaRPr lang="en-US" sz="36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27305" marR="27305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400">
                          <a:effectLst/>
                        </a:rPr>
                        <a:t>0.0%</a:t>
                      </a:r>
                      <a:endParaRPr lang="en-US" sz="36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27305" marR="27305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400">
                          <a:effectLst/>
                        </a:rPr>
                        <a:t>0.0%</a:t>
                      </a:r>
                      <a:endParaRPr lang="en-US" sz="36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27305" marR="27305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400">
                          <a:effectLst/>
                        </a:rPr>
                        <a:t>0.4%</a:t>
                      </a:r>
                      <a:endParaRPr lang="en-US" sz="36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27305" marR="27305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400" dirty="0">
                          <a:effectLst/>
                        </a:rPr>
                        <a:t>0.4%</a:t>
                      </a:r>
                      <a:endParaRPr lang="en-US" sz="3600" dirty="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27305" marR="27305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400" dirty="0">
                          <a:effectLst/>
                        </a:rPr>
                        <a:t>0.0%</a:t>
                      </a:r>
                      <a:endParaRPr lang="en-US" sz="3600" dirty="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27305" marR="27305" marT="0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3970401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600" dirty="0"/>
              <a:t>Complexity </a:t>
            </a:r>
            <a:r>
              <a:rPr lang="en-GB" sz="3600" dirty="0" smtClean="0"/>
              <a:t>analysis TEST 3</a:t>
            </a:r>
            <a:endParaRPr lang="en-US" sz="3600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67427213"/>
              </p:ext>
            </p:extLst>
          </p:nvPr>
        </p:nvGraphicFramePr>
        <p:xfrm>
          <a:off x="75837" y="1571076"/>
          <a:ext cx="5991226" cy="340677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72530"/>
                <a:gridCol w="372530"/>
                <a:gridCol w="555838"/>
                <a:gridCol w="555838"/>
                <a:gridCol w="566482"/>
                <a:gridCol w="566482"/>
                <a:gridCol w="566482"/>
                <a:gridCol w="566482"/>
                <a:gridCol w="618518"/>
                <a:gridCol w="625022"/>
                <a:gridCol w="625022"/>
              </a:tblGrid>
              <a:tr h="189230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 dirty="0">
                          <a:effectLst/>
                        </a:rPr>
                        <a:t> </a:t>
                      </a:r>
                      <a:endParaRPr lang="fr-FR" sz="1100" dirty="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 gridSpan="8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effectLst/>
                        </a:rPr>
                        <a:t>Average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379095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effectLst/>
                        </a:rPr>
                        <a:t>A8/B8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effectLst/>
                        </a:rPr>
                        <a:t>A32/B64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effectLst/>
                        </a:rPr>
                        <a:t>A32/B128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effectLst/>
                        </a:rPr>
                        <a:t>A64/B128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effectLst/>
                        </a:rPr>
                        <a:t>A64/B256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effectLst/>
                        </a:rPr>
                        <a:t>A64/B512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 dirty="0">
                          <a:effectLst/>
                        </a:rPr>
                        <a:t>A64/B256F</a:t>
                      </a:r>
                      <a:endParaRPr lang="fr-FR" sz="1100" dirty="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effectLst/>
                        </a:rPr>
                        <a:t>A64/B512F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</a:tr>
              <a:tr h="189230">
                <a:tc rowSpan="9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effectLst/>
                        </a:rPr>
                        <a:t>Lossy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 row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effectLst/>
                        </a:rPr>
                        <a:t>444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effectLst/>
                        </a:rPr>
                        <a:t>ai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effectLst/>
                        </a:rPr>
                        <a:t>74%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74%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74%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74%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73%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72%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99%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99%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</a:tr>
              <a:tr h="189230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effectLst/>
                        </a:rPr>
                        <a:t>ra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98%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98%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98%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98%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98%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97%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100%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100%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</a:tr>
              <a:tr h="189230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effectLst/>
                        </a:rPr>
                        <a:t>lb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98%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98%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98%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98%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98%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97%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100%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100%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</a:tr>
              <a:tr h="189230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effectLst/>
                        </a:rPr>
                        <a:t>444/4x1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effectLst/>
                        </a:rPr>
                        <a:t>ai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75%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75%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74%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75%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73%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72%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100%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100%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</a:tr>
              <a:tr h="189230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effectLst/>
                        </a:rPr>
                        <a:t>ra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98%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98%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98%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>
                          <a:effectLst/>
                        </a:rPr>
                        <a:t>98%</a:t>
                      </a:r>
                      <a:endParaRPr lang="fr-FR" sz="1100" dirty="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98%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97%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100%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100%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</a:tr>
              <a:tr h="189230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effectLst/>
                        </a:rPr>
                        <a:t>lb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98%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98%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98%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98%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98%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97%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100%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100%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</a:tr>
              <a:tr h="189230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effectLst/>
                        </a:rPr>
                        <a:t>420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effectLst/>
                        </a:rPr>
                        <a:t>ai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71%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71%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70%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71%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70%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69%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99%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98%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</a:tr>
              <a:tr h="189230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effectLst/>
                        </a:rPr>
                        <a:t>ra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98%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98%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98%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98%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97%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96%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99%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99%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</a:tr>
              <a:tr h="189230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effectLst/>
                        </a:rPr>
                        <a:t>lb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98%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99%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98%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98%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97%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96%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100%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100%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</a:tr>
              <a:tr h="189230">
                <a:tc rowSpan="6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effectLst/>
                        </a:rPr>
                        <a:t>Lossless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 row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effectLst/>
                        </a:rPr>
                        <a:t>444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effectLst/>
                        </a:rPr>
                        <a:t>ai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74%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74%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75%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75%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76%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77%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99%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99%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</a:tr>
              <a:tr h="189230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effectLst/>
                        </a:rPr>
                        <a:t>ra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97%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97%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97%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97%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96%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95%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100%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100%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</a:tr>
              <a:tr h="189230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effectLst/>
                        </a:rPr>
                        <a:t>lb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97%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97%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97%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97%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96%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95%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100%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100%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</a:tr>
              <a:tr h="189230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effectLst/>
                        </a:rPr>
                        <a:t>420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effectLst/>
                        </a:rPr>
                        <a:t>ai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71%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71%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72%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73%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73%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72%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98%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98%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</a:tr>
              <a:tr h="189230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effectLst/>
                        </a:rPr>
                        <a:t>ra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96%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97%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95%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96%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94%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92%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100%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100%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</a:tr>
              <a:tr h="189230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effectLst/>
                        </a:rPr>
                        <a:t>lb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97%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97%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96%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96%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94%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92%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100%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>
                          <a:effectLst/>
                        </a:rPr>
                        <a:t>100%</a:t>
                      </a:r>
                      <a:endParaRPr lang="fr-FR" sz="1100" dirty="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6316672"/>
              </p:ext>
            </p:extLst>
          </p:nvPr>
        </p:nvGraphicFramePr>
        <p:xfrm>
          <a:off x="6122624" y="1555261"/>
          <a:ext cx="5991226" cy="338518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72530"/>
                <a:gridCol w="372530"/>
                <a:gridCol w="555838"/>
                <a:gridCol w="555838"/>
                <a:gridCol w="566482"/>
                <a:gridCol w="566482"/>
                <a:gridCol w="566482"/>
                <a:gridCol w="566482"/>
                <a:gridCol w="618518"/>
                <a:gridCol w="625022"/>
                <a:gridCol w="625022"/>
              </a:tblGrid>
              <a:tr h="165966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 dirty="0">
                          <a:effectLst/>
                        </a:rPr>
                        <a:t> </a:t>
                      </a:r>
                      <a:endParaRPr lang="fr-FR" sz="1100" dirty="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 dirty="0">
                          <a:effectLst/>
                        </a:rPr>
                        <a:t> </a:t>
                      </a:r>
                      <a:endParaRPr lang="fr-FR" sz="1100" dirty="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 gridSpan="8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 dirty="0">
                          <a:effectLst/>
                        </a:rPr>
                        <a:t>Maximum</a:t>
                      </a:r>
                      <a:endParaRPr lang="fr-FR" sz="1100" dirty="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379095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 dirty="0">
                          <a:effectLst/>
                        </a:rPr>
                        <a:t> </a:t>
                      </a:r>
                      <a:endParaRPr lang="fr-FR" sz="1100" dirty="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effectLst/>
                        </a:rPr>
                        <a:t>A8/B8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effectLst/>
                        </a:rPr>
                        <a:t>A32/B64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effectLst/>
                        </a:rPr>
                        <a:t>A32/B128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effectLst/>
                        </a:rPr>
                        <a:t>A64/B128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effectLst/>
                        </a:rPr>
                        <a:t>A64/B256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effectLst/>
                        </a:rPr>
                        <a:t>A64/B512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effectLst/>
                        </a:rPr>
                        <a:t>A64/B256F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effectLst/>
                        </a:rPr>
                        <a:t>A64/B512F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</a:tr>
              <a:tr h="189230">
                <a:tc rowSpan="9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 dirty="0" err="1">
                          <a:effectLst/>
                        </a:rPr>
                        <a:t>Lossy</a:t>
                      </a:r>
                      <a:endParaRPr lang="fr-FR" sz="1100" dirty="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 row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effectLst/>
                        </a:rPr>
                        <a:t>444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effectLst/>
                        </a:rPr>
                        <a:t>ai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effectLst/>
                        </a:rPr>
                        <a:t>75%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75%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74%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74%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74%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74%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98%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98%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</a:tr>
              <a:tr h="189230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effectLst/>
                        </a:rPr>
                        <a:t>ra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100%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99%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99%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99%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89%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83%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104%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101%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</a:tr>
              <a:tr h="189230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effectLst/>
                        </a:rPr>
                        <a:t>lb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100%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100%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100%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100%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91%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97%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96%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96%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</a:tr>
              <a:tr h="189230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effectLst/>
                        </a:rPr>
                        <a:t>444/4x1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effectLst/>
                        </a:rPr>
                        <a:t>ai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78%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78%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75%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74%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74%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74%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100%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99%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</a:tr>
              <a:tr h="189230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effectLst/>
                        </a:rPr>
                        <a:t>ra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100%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100%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99%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98%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91%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84%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101%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100%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</a:tr>
              <a:tr h="189230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effectLst/>
                        </a:rPr>
                        <a:t>lb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100%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99%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98%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99%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93%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97%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100%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99%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</a:tr>
              <a:tr h="189230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effectLst/>
                        </a:rPr>
                        <a:t>420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effectLst/>
                        </a:rPr>
                        <a:t>ai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76%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75%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71%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71%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71%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71%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100%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100%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</a:tr>
              <a:tr h="189230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effectLst/>
                        </a:rPr>
                        <a:t>ra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101%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101%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99%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97%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86%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82%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104%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103%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</a:tr>
              <a:tr h="189230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effectLst/>
                        </a:rPr>
                        <a:t>lb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100%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99%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98%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97%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88%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84%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100%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99%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</a:tr>
              <a:tr h="189230">
                <a:tc rowSpan="6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 dirty="0">
                          <a:effectLst/>
                        </a:rPr>
                        <a:t>Lossless</a:t>
                      </a:r>
                      <a:endParaRPr lang="fr-FR" sz="1100" dirty="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 row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effectLst/>
                        </a:rPr>
                        <a:t>444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effectLst/>
                        </a:rPr>
                        <a:t>ai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74%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74%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75%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75%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77%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78%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99%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99%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</a:tr>
              <a:tr h="189230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effectLst/>
                        </a:rPr>
                        <a:t>ra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100%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100%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95%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95%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88%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86%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100%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100%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</a:tr>
              <a:tr h="189230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effectLst/>
                        </a:rPr>
                        <a:t>lb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96%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95%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94%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94%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87%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86%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99%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99%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</a:tr>
              <a:tr h="189230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effectLst/>
                        </a:rPr>
                        <a:t>420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effectLst/>
                        </a:rPr>
                        <a:t>ai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75%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76%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78%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79%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80%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80%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101%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100%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</a:tr>
              <a:tr h="189230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effectLst/>
                        </a:rPr>
                        <a:t>ra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100%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97%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92%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92%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87%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87%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100%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99%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</a:tr>
              <a:tr h="189230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effectLst/>
                        </a:rPr>
                        <a:t>lb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94%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93%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92%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91%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88%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87%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99%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>
                          <a:effectLst/>
                        </a:rPr>
                        <a:t>98%</a:t>
                      </a:r>
                      <a:endParaRPr lang="fr-FR" sz="1100" dirty="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1565197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600" dirty="0"/>
              <a:t>Complexity </a:t>
            </a:r>
            <a:r>
              <a:rPr lang="en-GB" sz="3600" dirty="0" smtClean="0"/>
              <a:t>analysis TEST 2</a:t>
            </a:r>
            <a:endParaRPr lang="en-US" sz="3600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50916776"/>
              </p:ext>
            </p:extLst>
          </p:nvPr>
        </p:nvGraphicFramePr>
        <p:xfrm>
          <a:off x="0" y="2016552"/>
          <a:ext cx="5991226" cy="340677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72530"/>
                <a:gridCol w="372530"/>
                <a:gridCol w="555838"/>
                <a:gridCol w="555838"/>
                <a:gridCol w="566482"/>
                <a:gridCol w="566482"/>
                <a:gridCol w="566482"/>
                <a:gridCol w="566482"/>
                <a:gridCol w="618518"/>
                <a:gridCol w="625022"/>
                <a:gridCol w="625022"/>
              </a:tblGrid>
              <a:tr h="189230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 gridSpan="8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effectLst/>
                        </a:rPr>
                        <a:t>Average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379095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effectLst/>
                        </a:rPr>
                        <a:t>A8/B8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effectLst/>
                        </a:rPr>
                        <a:t>A32/B64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effectLst/>
                        </a:rPr>
                        <a:t>A32/B128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effectLst/>
                        </a:rPr>
                        <a:t>A64/B128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effectLst/>
                        </a:rPr>
                        <a:t>A64/B256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effectLst/>
                        </a:rPr>
                        <a:t>A64/B512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effectLst/>
                        </a:rPr>
                        <a:t>A64/B256F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effectLst/>
                        </a:rPr>
                        <a:t>A64/B512F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</a:tr>
              <a:tr h="189230">
                <a:tc rowSpan="9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effectLst/>
                        </a:rPr>
                        <a:t>Lossy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 row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effectLst/>
                        </a:rPr>
                        <a:t>444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effectLst/>
                        </a:rPr>
                        <a:t>ai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effectLst/>
                        </a:rPr>
                        <a:t>81%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81%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82%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82%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83%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84%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100%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100%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</a:tr>
              <a:tr h="189230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effectLst/>
                        </a:rPr>
                        <a:t>ra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74%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75%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75%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76%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76%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78%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100%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100%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</a:tr>
              <a:tr h="189230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effectLst/>
                        </a:rPr>
                        <a:t>lb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72%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72%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73%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73%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74%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76%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100%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100%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</a:tr>
              <a:tr h="189230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effectLst/>
                        </a:rPr>
                        <a:t>444/4x1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effectLst/>
                        </a:rPr>
                        <a:t>ai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72%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72%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73%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73%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74%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75%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100%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100%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</a:tr>
              <a:tr h="189230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effectLst/>
                        </a:rPr>
                        <a:t>ra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74%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74%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75%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75%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75%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76%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100%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100%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</a:tr>
              <a:tr h="189230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effectLst/>
                        </a:rPr>
                        <a:t>lb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71%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71%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72%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72%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73%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74%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100%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100%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</a:tr>
              <a:tr h="189230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effectLst/>
                        </a:rPr>
                        <a:t>420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effectLst/>
                        </a:rPr>
                        <a:t>ai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85%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85%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86%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86%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87%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88%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100%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100%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</a:tr>
              <a:tr h="189230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effectLst/>
                        </a:rPr>
                        <a:t>ra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74%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75%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75%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75%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77%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78%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100%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100%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</a:tr>
              <a:tr h="189230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effectLst/>
                        </a:rPr>
                        <a:t>lb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71%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72%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73%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73%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74%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76%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100%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100%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</a:tr>
              <a:tr h="189230">
                <a:tc rowSpan="6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effectLst/>
                        </a:rPr>
                        <a:t>Lossless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 row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effectLst/>
                        </a:rPr>
                        <a:t>444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effectLst/>
                        </a:rPr>
                        <a:t>ai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N.A.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N.A.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N.A.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N.A.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N.A.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N.A.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N.A.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N.A.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</a:tr>
              <a:tr h="189230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effectLst/>
                        </a:rPr>
                        <a:t>ra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N.A.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N.A.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N.A.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N.A.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N.A.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N.A.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N.A.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N.A.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</a:tr>
              <a:tr h="189230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effectLst/>
                        </a:rPr>
                        <a:t>lb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N.A.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N.A.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N.A.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N.A.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N.A.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N.A.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N.A.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N.A.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</a:tr>
              <a:tr h="189230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effectLst/>
                        </a:rPr>
                        <a:t>420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effectLst/>
                        </a:rPr>
                        <a:t>ai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N.A.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N.A.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N.A.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N.A.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N.A.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N.A.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N.A.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N.A.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</a:tr>
              <a:tr h="189230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effectLst/>
                        </a:rPr>
                        <a:t>ra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N.A.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N.A.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N.A.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N.A.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N.A.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N.A.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N.A.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N.A.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</a:tr>
              <a:tr h="189230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effectLst/>
                        </a:rPr>
                        <a:t>lb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N.A.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N.A.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N.A.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N.A.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N.A.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N.A.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N.A.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>
                          <a:effectLst/>
                        </a:rPr>
                        <a:t>N.A.</a:t>
                      </a:r>
                      <a:endParaRPr lang="fr-FR" sz="1100" dirty="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45696839"/>
              </p:ext>
            </p:extLst>
          </p:nvPr>
        </p:nvGraphicFramePr>
        <p:xfrm>
          <a:off x="5999895" y="2016552"/>
          <a:ext cx="5991226" cy="340677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72530"/>
                <a:gridCol w="372530"/>
                <a:gridCol w="555838"/>
                <a:gridCol w="555838"/>
                <a:gridCol w="566482"/>
                <a:gridCol w="566482"/>
                <a:gridCol w="566482"/>
                <a:gridCol w="566482"/>
                <a:gridCol w="618518"/>
                <a:gridCol w="625022"/>
                <a:gridCol w="625022"/>
              </a:tblGrid>
              <a:tr h="189230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 gridSpan="8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effectLst/>
                        </a:rPr>
                        <a:t>Maximum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379095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effectLst/>
                        </a:rPr>
                        <a:t>A8/B8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effectLst/>
                        </a:rPr>
                        <a:t>A32/B64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effectLst/>
                        </a:rPr>
                        <a:t>A32/B128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effectLst/>
                        </a:rPr>
                        <a:t>A64/B128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effectLst/>
                        </a:rPr>
                        <a:t>A64/B256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effectLst/>
                        </a:rPr>
                        <a:t>A64/B512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effectLst/>
                        </a:rPr>
                        <a:t>A64/B256F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effectLst/>
                        </a:rPr>
                        <a:t>A64/B512F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</a:tr>
              <a:tr h="189230">
                <a:tc rowSpan="9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effectLst/>
                        </a:rPr>
                        <a:t>Lossy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 row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effectLst/>
                        </a:rPr>
                        <a:t>444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effectLst/>
                        </a:rPr>
                        <a:t>ai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effectLst/>
                        </a:rPr>
                        <a:t>88%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87%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87%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87%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86%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85%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100%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100%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</a:tr>
              <a:tr h="189230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effectLst/>
                        </a:rPr>
                        <a:t>ra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77%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79%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85%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86%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88%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86%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102%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101%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</a:tr>
              <a:tr h="189230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effectLst/>
                        </a:rPr>
                        <a:t>lb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77%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79%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83%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84%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87%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88%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97%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96%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</a:tr>
              <a:tr h="189230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effectLst/>
                        </a:rPr>
                        <a:t>444/4x1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effectLst/>
                        </a:rPr>
                        <a:t>ai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79%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79%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79%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79%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79%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78%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100%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100%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</a:tr>
              <a:tr h="189230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effectLst/>
                        </a:rPr>
                        <a:t>ra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76%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78%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81%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81%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81%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81%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100%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101%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</a:tr>
              <a:tr h="189230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effectLst/>
                        </a:rPr>
                        <a:t>lb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76%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77%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79%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80%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82%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81%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100%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100%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</a:tr>
              <a:tr h="189230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effectLst/>
                        </a:rPr>
                        <a:t>420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effectLst/>
                        </a:rPr>
                        <a:t>ai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88%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88%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88%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88%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88%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88%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100%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100%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</a:tr>
              <a:tr h="189230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effectLst/>
                        </a:rPr>
                        <a:t>ra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80%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82%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86%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87%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88%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88%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101%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101%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</a:tr>
              <a:tr h="189230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effectLst/>
                        </a:rPr>
                        <a:t>lb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78%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80%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86%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87%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88%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89%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97%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98%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</a:tr>
              <a:tr h="189230">
                <a:tc rowSpan="6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effectLst/>
                        </a:rPr>
                        <a:t>Lossless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 row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effectLst/>
                        </a:rPr>
                        <a:t>444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effectLst/>
                        </a:rPr>
                        <a:t>ai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N.A.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N.A.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N.A.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N.A.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N.A.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N.A.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N.A.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N.A.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</a:tr>
              <a:tr h="189230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effectLst/>
                        </a:rPr>
                        <a:t>ra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N.A.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N.A.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N.A.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N.A.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N.A.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N.A.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N.A.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N.A.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</a:tr>
              <a:tr h="189230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effectLst/>
                        </a:rPr>
                        <a:t>lb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N.A.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N.A.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N.A.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N.A.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N.A.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N.A.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N.A.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N.A.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</a:tr>
              <a:tr h="189230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effectLst/>
                        </a:rPr>
                        <a:t>420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effectLst/>
                        </a:rPr>
                        <a:t>ai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N.A.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N.A.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N.A.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N.A.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N.A.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N.A.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N.A.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N.A.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</a:tr>
              <a:tr h="189230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effectLst/>
                        </a:rPr>
                        <a:t>ra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N.A.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N.A.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N.A.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N.A.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N.A.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N.A.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N.A.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N.A.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</a:tr>
              <a:tr h="189230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effectLst/>
                        </a:rPr>
                        <a:t>lb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N.A.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N.A.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N.A.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N.A.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N.A.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N.A.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N.A.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>
                          <a:effectLst/>
                        </a:rPr>
                        <a:t>N.A.</a:t>
                      </a:r>
                      <a:endParaRPr lang="fr-FR" sz="1100" dirty="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1016498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600" dirty="0"/>
              <a:t>Complexity </a:t>
            </a:r>
            <a:r>
              <a:rPr lang="en-GB" sz="3600" dirty="0" smtClean="0"/>
              <a:t>analysis TEST 5.1</a:t>
            </a:r>
            <a:endParaRPr lang="en-US" sz="3600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9408453"/>
              </p:ext>
            </p:extLst>
          </p:nvPr>
        </p:nvGraphicFramePr>
        <p:xfrm>
          <a:off x="107095" y="1690688"/>
          <a:ext cx="5991226" cy="340677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72530"/>
                <a:gridCol w="372530"/>
                <a:gridCol w="555838"/>
                <a:gridCol w="555838"/>
                <a:gridCol w="566482"/>
                <a:gridCol w="566482"/>
                <a:gridCol w="566482"/>
                <a:gridCol w="566482"/>
                <a:gridCol w="618518"/>
                <a:gridCol w="625022"/>
                <a:gridCol w="625022"/>
              </a:tblGrid>
              <a:tr h="189230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 gridSpan="8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effectLst/>
                        </a:rPr>
                        <a:t>Average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379095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effectLst/>
                        </a:rPr>
                        <a:t>A8/B8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effectLst/>
                        </a:rPr>
                        <a:t>A32/B64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effectLst/>
                        </a:rPr>
                        <a:t>A32/B128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effectLst/>
                        </a:rPr>
                        <a:t>A64/B128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effectLst/>
                        </a:rPr>
                        <a:t>A64/B256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effectLst/>
                        </a:rPr>
                        <a:t>A64/B512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effectLst/>
                        </a:rPr>
                        <a:t>A64/B256F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effectLst/>
                        </a:rPr>
                        <a:t>A64/B512F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</a:tr>
              <a:tr h="189230">
                <a:tc rowSpan="9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effectLst/>
                        </a:rPr>
                        <a:t>Lossy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 row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effectLst/>
                        </a:rPr>
                        <a:t>444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effectLst/>
                        </a:rPr>
                        <a:t>ai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effectLst/>
                        </a:rPr>
                        <a:t>64%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64%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64%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64%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64%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65%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100%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100%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</a:tr>
              <a:tr h="189230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effectLst/>
                        </a:rPr>
                        <a:t>ra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75%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76%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76%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76%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76%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76%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100%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99%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</a:tr>
              <a:tr h="189230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effectLst/>
                        </a:rPr>
                        <a:t>lb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73%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74%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74%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74%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75%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75%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99%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99%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</a:tr>
              <a:tr h="189230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effectLst/>
                        </a:rPr>
                        <a:t>444/4x1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effectLst/>
                        </a:rPr>
                        <a:t>ai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62%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62%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62%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62%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63%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63%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100%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100%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</a:tr>
              <a:tr h="189230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effectLst/>
                        </a:rPr>
                        <a:t>ra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75%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75%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76%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76%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76%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76%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100%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100%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</a:tr>
              <a:tr h="189230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effectLst/>
                        </a:rPr>
                        <a:t>lb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73%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74%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74%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74%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75%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75%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100%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100%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</a:tr>
              <a:tr h="189230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effectLst/>
                        </a:rPr>
                        <a:t>420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effectLst/>
                        </a:rPr>
                        <a:t>ai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61%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61%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61%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62%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62%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62%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100%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100%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</a:tr>
              <a:tr h="189230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effectLst/>
                        </a:rPr>
                        <a:t>ra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75%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75%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75%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76%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75%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75%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100%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99%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</a:tr>
              <a:tr h="189230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effectLst/>
                        </a:rPr>
                        <a:t>lb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73%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74%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74%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74%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74%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74%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99%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99%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</a:tr>
              <a:tr h="189230">
                <a:tc rowSpan="6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effectLst/>
                        </a:rPr>
                        <a:t>Lossless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 row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effectLst/>
                        </a:rPr>
                        <a:t>444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effectLst/>
                        </a:rPr>
                        <a:t>ai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76%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76%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76%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76%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75%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75%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100%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100%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</a:tr>
              <a:tr h="189230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effectLst/>
                        </a:rPr>
                        <a:t>ra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77%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77%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78%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78%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77%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76%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99%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99%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</a:tr>
              <a:tr h="189230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effectLst/>
                        </a:rPr>
                        <a:t>lb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76%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76%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77%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77%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76%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76%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99%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99%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</a:tr>
              <a:tr h="189230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effectLst/>
                        </a:rPr>
                        <a:t>420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effectLst/>
                        </a:rPr>
                        <a:t>ai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76%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76%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76%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76%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76%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76%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100%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100%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</a:tr>
              <a:tr h="189230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effectLst/>
                        </a:rPr>
                        <a:t>ra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75%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75%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75%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75%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74%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74%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99%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98%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</a:tr>
              <a:tr h="189230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effectLst/>
                        </a:rPr>
                        <a:t>lb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74%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75%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75%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75%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75%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75%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99%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>
                          <a:effectLst/>
                        </a:rPr>
                        <a:t>98%</a:t>
                      </a:r>
                      <a:endParaRPr lang="fr-FR" sz="1100" dirty="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04685839"/>
              </p:ext>
            </p:extLst>
          </p:nvPr>
        </p:nvGraphicFramePr>
        <p:xfrm>
          <a:off x="6117126" y="1690688"/>
          <a:ext cx="5991226" cy="340677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72530"/>
                <a:gridCol w="372530"/>
                <a:gridCol w="555838"/>
                <a:gridCol w="555838"/>
                <a:gridCol w="566482"/>
                <a:gridCol w="566482"/>
                <a:gridCol w="566482"/>
                <a:gridCol w="566482"/>
                <a:gridCol w="618518"/>
                <a:gridCol w="625022"/>
                <a:gridCol w="625022"/>
              </a:tblGrid>
              <a:tr h="189230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 gridSpan="8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effectLst/>
                        </a:rPr>
                        <a:t>Maximum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379095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effectLst/>
                        </a:rPr>
                        <a:t>A8/B8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effectLst/>
                        </a:rPr>
                        <a:t>A32/B64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effectLst/>
                        </a:rPr>
                        <a:t>A32/B128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effectLst/>
                        </a:rPr>
                        <a:t>A64/B128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effectLst/>
                        </a:rPr>
                        <a:t>A64/B256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effectLst/>
                        </a:rPr>
                        <a:t>A64/B512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effectLst/>
                        </a:rPr>
                        <a:t>A64/B256F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effectLst/>
                        </a:rPr>
                        <a:t>A64/B512F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</a:tr>
              <a:tr h="189230">
                <a:tc rowSpan="9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effectLst/>
                        </a:rPr>
                        <a:t>Lossy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 row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effectLst/>
                        </a:rPr>
                        <a:t>444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effectLst/>
                        </a:rPr>
                        <a:t>ai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effectLst/>
                        </a:rPr>
                        <a:t>100%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99%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99%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99%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98%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96%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100%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100%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</a:tr>
              <a:tr h="189230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effectLst/>
                        </a:rPr>
                        <a:t>ra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100%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97%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91%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90%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92%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92%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103%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101%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</a:tr>
              <a:tr h="189230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effectLst/>
                        </a:rPr>
                        <a:t>lb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90%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87%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81%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80%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76%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81%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96%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94%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</a:tr>
              <a:tr h="189230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effectLst/>
                        </a:rPr>
                        <a:t>444/4x1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effectLst/>
                        </a:rPr>
                        <a:t>ai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99%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99%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100%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99%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100%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99%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100%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100%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</a:tr>
              <a:tr h="189230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effectLst/>
                        </a:rPr>
                        <a:t>ra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100%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98%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91%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89%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90%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92%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99%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98%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</a:tr>
              <a:tr h="189230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effectLst/>
                        </a:rPr>
                        <a:t>lb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88%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84%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80%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79%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77%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80%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98%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97%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</a:tr>
              <a:tr h="189230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effectLst/>
                        </a:rPr>
                        <a:t>420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effectLst/>
                        </a:rPr>
                        <a:t>ai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99%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99%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99%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99%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99%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99%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100%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100%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</a:tr>
              <a:tr h="189230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effectLst/>
                        </a:rPr>
                        <a:t>ra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98%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93%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87%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87%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92%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91%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103%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102%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</a:tr>
              <a:tr h="189230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effectLst/>
                        </a:rPr>
                        <a:t>lb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90%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88%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84%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82%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83%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89%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103%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102%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</a:tr>
              <a:tr h="189230">
                <a:tc rowSpan="6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effectLst/>
                        </a:rPr>
                        <a:t>Lossless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 row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effectLst/>
                        </a:rPr>
                        <a:t>444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effectLst/>
                        </a:rPr>
                        <a:t>ai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99%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99%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99%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99%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99%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99%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100%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100%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</a:tr>
              <a:tr h="189230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effectLst/>
                        </a:rPr>
                        <a:t>ra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100%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100%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93%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92%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99%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101%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99%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98%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</a:tr>
              <a:tr h="189230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effectLst/>
                        </a:rPr>
                        <a:t>lb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100%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100%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99%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99%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100%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100%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96%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96%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</a:tr>
              <a:tr h="189230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effectLst/>
                        </a:rPr>
                        <a:t>420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effectLst/>
                        </a:rPr>
                        <a:t>ai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99%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100%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100%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100%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100%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100%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100%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100%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</a:tr>
              <a:tr h="189230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effectLst/>
                        </a:rPr>
                        <a:t>ra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99%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97%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97%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96%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100%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100%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100%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99%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</a:tr>
              <a:tr h="189230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effectLst/>
                        </a:rPr>
                        <a:t>lb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100%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98%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100%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99%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101%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101%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99%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>
                          <a:effectLst/>
                        </a:rPr>
                        <a:t>98%</a:t>
                      </a:r>
                      <a:endParaRPr lang="fr-FR" sz="1100" dirty="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7271236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600" dirty="0"/>
              <a:t>Complexity </a:t>
            </a:r>
            <a:r>
              <a:rPr lang="en-GB" sz="3600" dirty="0" smtClean="0"/>
              <a:t>analysis TEST 5.2</a:t>
            </a:r>
            <a:endParaRPr lang="en-US" sz="3600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70860082"/>
              </p:ext>
            </p:extLst>
          </p:nvPr>
        </p:nvGraphicFramePr>
        <p:xfrm>
          <a:off x="0" y="1750829"/>
          <a:ext cx="5991226" cy="340677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72530"/>
                <a:gridCol w="372530"/>
                <a:gridCol w="555838"/>
                <a:gridCol w="555838"/>
                <a:gridCol w="566482"/>
                <a:gridCol w="566482"/>
                <a:gridCol w="566482"/>
                <a:gridCol w="566482"/>
                <a:gridCol w="618518"/>
                <a:gridCol w="625022"/>
                <a:gridCol w="625022"/>
              </a:tblGrid>
              <a:tr h="189230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 dirty="0">
                          <a:effectLst/>
                        </a:rPr>
                        <a:t> </a:t>
                      </a:r>
                      <a:endParaRPr lang="fr-FR" sz="1100" dirty="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 gridSpan="8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effectLst/>
                        </a:rPr>
                        <a:t>Average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379095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effectLst/>
                        </a:rPr>
                        <a:t>A8/B8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effectLst/>
                        </a:rPr>
                        <a:t>A32/B64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effectLst/>
                        </a:rPr>
                        <a:t>A32/B128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effectLst/>
                        </a:rPr>
                        <a:t>A64/B128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effectLst/>
                        </a:rPr>
                        <a:t>A64/B256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effectLst/>
                        </a:rPr>
                        <a:t>A64/B512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effectLst/>
                        </a:rPr>
                        <a:t>A64/B256F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effectLst/>
                        </a:rPr>
                        <a:t>A64/B512F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</a:tr>
              <a:tr h="189230">
                <a:tc rowSpan="9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effectLst/>
                        </a:rPr>
                        <a:t>Lossy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 row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effectLst/>
                        </a:rPr>
                        <a:t>444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effectLst/>
                        </a:rPr>
                        <a:t>ai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effectLst/>
                        </a:rPr>
                        <a:t>100%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100%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100%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100%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100%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100%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100%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100%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</a:tr>
              <a:tr h="189230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effectLst/>
                        </a:rPr>
                        <a:t>ra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99%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99%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99%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99%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98%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97%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99%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99%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</a:tr>
              <a:tr h="189230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effectLst/>
                        </a:rPr>
                        <a:t>lb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99%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99%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99%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99%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98%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97%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100%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100%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</a:tr>
              <a:tr h="189230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effectLst/>
                        </a:rPr>
                        <a:t>444/4x1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effectLst/>
                        </a:rPr>
                        <a:t>ai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100%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100%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100%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100%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100%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100%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100%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100%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</a:tr>
              <a:tr h="189230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effectLst/>
                        </a:rPr>
                        <a:t>ra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99%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99%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99%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99%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98%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97%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99%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99%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</a:tr>
              <a:tr h="189230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effectLst/>
                        </a:rPr>
                        <a:t>lb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99%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99%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99%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99%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98%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96%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100%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100%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</a:tr>
              <a:tr h="189230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effectLst/>
                        </a:rPr>
                        <a:t>420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effectLst/>
                        </a:rPr>
                        <a:t>ai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100%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100%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100%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100%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100%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100%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100%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100%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</a:tr>
              <a:tr h="189230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effectLst/>
                        </a:rPr>
                        <a:t>ra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100%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99%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99%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99%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98%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98%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99%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99%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</a:tr>
              <a:tr h="189230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effectLst/>
                        </a:rPr>
                        <a:t>lb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100%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99%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99%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99%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98%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98%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100%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100%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</a:tr>
              <a:tr h="189230">
                <a:tc rowSpan="6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effectLst/>
                        </a:rPr>
                        <a:t>Lossless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 row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effectLst/>
                        </a:rPr>
                        <a:t>444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effectLst/>
                        </a:rPr>
                        <a:t>ai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100%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100%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100%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100%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100%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100%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100%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100%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</a:tr>
              <a:tr h="189230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effectLst/>
                        </a:rPr>
                        <a:t>ra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99%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98%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97%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97%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95%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93%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98%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97%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</a:tr>
              <a:tr h="189230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effectLst/>
                        </a:rPr>
                        <a:t>lb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99%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98%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97%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96%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95%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92%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98%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97%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</a:tr>
              <a:tr h="189230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effectLst/>
                        </a:rPr>
                        <a:t>420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 dirty="0" err="1">
                          <a:effectLst/>
                        </a:rPr>
                        <a:t>ai</a:t>
                      </a:r>
                      <a:endParaRPr lang="fr-FR" sz="1100" dirty="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N.A.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N.A.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N.A.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N.A.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N.A.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N.A.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N.A.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N.A.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</a:tr>
              <a:tr h="189230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 dirty="0" err="1">
                          <a:effectLst/>
                        </a:rPr>
                        <a:t>ra</a:t>
                      </a:r>
                      <a:endParaRPr lang="fr-FR" sz="1100" dirty="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>
                          <a:effectLst/>
                        </a:rPr>
                        <a:t>N.A.</a:t>
                      </a:r>
                      <a:endParaRPr lang="fr-FR" sz="1100" dirty="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N.A.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N.A.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N.A.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N.A.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N.A.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N.A.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N.A.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</a:tr>
              <a:tr h="189230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effectLst/>
                        </a:rPr>
                        <a:t>lb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N.A.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>
                          <a:effectLst/>
                        </a:rPr>
                        <a:t>N.A.</a:t>
                      </a:r>
                      <a:endParaRPr lang="fr-FR" sz="1100" dirty="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>
                          <a:effectLst/>
                        </a:rPr>
                        <a:t>N.A.</a:t>
                      </a:r>
                      <a:endParaRPr lang="fr-FR" sz="1100" dirty="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>
                          <a:effectLst/>
                        </a:rPr>
                        <a:t>N.A.</a:t>
                      </a:r>
                      <a:endParaRPr lang="fr-FR" sz="1100" dirty="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>
                          <a:effectLst/>
                        </a:rPr>
                        <a:t>N.A.</a:t>
                      </a:r>
                      <a:endParaRPr lang="fr-FR" sz="1100" dirty="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>
                          <a:effectLst/>
                        </a:rPr>
                        <a:t>N.A.</a:t>
                      </a:r>
                      <a:endParaRPr lang="fr-FR" sz="1100" dirty="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>
                          <a:effectLst/>
                        </a:rPr>
                        <a:t>N.A.</a:t>
                      </a:r>
                      <a:endParaRPr lang="fr-FR" sz="1100" dirty="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>
                          <a:effectLst/>
                        </a:rPr>
                        <a:t>N.A.</a:t>
                      </a:r>
                      <a:endParaRPr lang="fr-FR" sz="1100" dirty="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20917350"/>
              </p:ext>
            </p:extLst>
          </p:nvPr>
        </p:nvGraphicFramePr>
        <p:xfrm>
          <a:off x="6070233" y="1690688"/>
          <a:ext cx="5991226" cy="340677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72530"/>
                <a:gridCol w="372530"/>
                <a:gridCol w="555838"/>
                <a:gridCol w="555838"/>
                <a:gridCol w="566482"/>
                <a:gridCol w="566482"/>
                <a:gridCol w="566482"/>
                <a:gridCol w="566482"/>
                <a:gridCol w="618518"/>
                <a:gridCol w="625022"/>
                <a:gridCol w="625022"/>
              </a:tblGrid>
              <a:tr h="189230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 dirty="0">
                          <a:effectLst/>
                        </a:rPr>
                        <a:t> </a:t>
                      </a:r>
                      <a:endParaRPr lang="fr-FR" sz="1100" dirty="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 gridSpan="8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effectLst/>
                        </a:rPr>
                        <a:t>Maximum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379095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effectLst/>
                        </a:rPr>
                        <a:t>A8/B8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effectLst/>
                        </a:rPr>
                        <a:t>A32/B64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effectLst/>
                        </a:rPr>
                        <a:t>A32/B128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effectLst/>
                        </a:rPr>
                        <a:t>A64/B128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effectLst/>
                        </a:rPr>
                        <a:t>A64/B256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effectLst/>
                        </a:rPr>
                        <a:t>A64/B512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effectLst/>
                        </a:rPr>
                        <a:t>A64/B256F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effectLst/>
                        </a:rPr>
                        <a:t>A64/B512F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</a:tr>
              <a:tr h="189230">
                <a:tc rowSpan="9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effectLst/>
                        </a:rPr>
                        <a:t>Lossy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 row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effectLst/>
                        </a:rPr>
                        <a:t>444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effectLst/>
                        </a:rPr>
                        <a:t>ai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effectLst/>
                        </a:rPr>
                        <a:t>100%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100%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100%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100%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100%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100%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100%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100%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</a:tr>
              <a:tr h="189230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effectLst/>
                        </a:rPr>
                        <a:t>ra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100%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99%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98%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97%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94%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96%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100%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98%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</a:tr>
              <a:tr h="189230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effectLst/>
                        </a:rPr>
                        <a:t>lb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99%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99%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98%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98%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94%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96%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94%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94%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</a:tr>
              <a:tr h="189230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effectLst/>
                        </a:rPr>
                        <a:t>444/4x1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effectLst/>
                        </a:rPr>
                        <a:t>ai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100%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100%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100%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100%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100%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100%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100%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100%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</a:tr>
              <a:tr h="189230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effectLst/>
                        </a:rPr>
                        <a:t>ra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100%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100%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98%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97%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93%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96%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99%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98%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</a:tr>
              <a:tr h="189230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effectLst/>
                        </a:rPr>
                        <a:t>lb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99%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98%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97%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97%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97%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105%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97%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97%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</a:tr>
              <a:tr h="189230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effectLst/>
                        </a:rPr>
                        <a:t>420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effectLst/>
                        </a:rPr>
                        <a:t>ai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100%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100%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100%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100%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100%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100%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100%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100%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</a:tr>
              <a:tr h="189230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effectLst/>
                        </a:rPr>
                        <a:t>ra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99%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98%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97%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95%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97%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97%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98%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96%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</a:tr>
              <a:tr h="189230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effectLst/>
                        </a:rPr>
                        <a:t>lb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100%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99%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97%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96%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94%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96%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98%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97%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</a:tr>
              <a:tr h="189230">
                <a:tc rowSpan="6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effectLst/>
                        </a:rPr>
                        <a:t>Lossless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 row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effectLst/>
                        </a:rPr>
                        <a:t>444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effectLst/>
                        </a:rPr>
                        <a:t>ai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100%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100%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100%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100%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100%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100%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100%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100%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</a:tr>
              <a:tr h="189230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effectLst/>
                        </a:rPr>
                        <a:t>ra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100%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100%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96%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95%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96%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98%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96%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96%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</a:tr>
              <a:tr h="189230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effectLst/>
                        </a:rPr>
                        <a:t>lb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98%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97%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96%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95%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97%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97%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98%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98%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</a:tr>
              <a:tr h="189230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effectLst/>
                        </a:rPr>
                        <a:t>420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 dirty="0" err="1">
                          <a:effectLst/>
                        </a:rPr>
                        <a:t>ai</a:t>
                      </a:r>
                      <a:endParaRPr lang="fr-FR" sz="1100" dirty="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N.A.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N.A.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N.A.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N.A.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N.A.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N.A.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N.A.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N.A.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</a:tr>
              <a:tr h="189230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 dirty="0" err="1">
                          <a:effectLst/>
                        </a:rPr>
                        <a:t>ra</a:t>
                      </a:r>
                      <a:endParaRPr lang="fr-FR" sz="1100" dirty="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>
                          <a:effectLst/>
                        </a:rPr>
                        <a:t>N.A.</a:t>
                      </a:r>
                      <a:endParaRPr lang="fr-FR" sz="1100" dirty="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N.A.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N.A.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N.A.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N.A.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N.A.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N.A.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N.A.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</a:tr>
              <a:tr h="189230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effectLst/>
                        </a:rPr>
                        <a:t>lb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N.A.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>
                          <a:effectLst/>
                        </a:rPr>
                        <a:t>N.A.</a:t>
                      </a:r>
                      <a:endParaRPr lang="fr-FR" sz="1100" dirty="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>
                          <a:effectLst/>
                        </a:rPr>
                        <a:t>N.A.</a:t>
                      </a:r>
                      <a:endParaRPr lang="fr-FR" sz="1100" dirty="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>
                          <a:effectLst/>
                        </a:rPr>
                        <a:t>N.A.</a:t>
                      </a:r>
                      <a:endParaRPr lang="fr-FR" sz="1100" dirty="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>
                          <a:effectLst/>
                        </a:rPr>
                        <a:t>N.A.</a:t>
                      </a:r>
                      <a:endParaRPr lang="fr-FR" sz="1100" dirty="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>
                          <a:effectLst/>
                        </a:rPr>
                        <a:t>N.A.</a:t>
                      </a:r>
                      <a:endParaRPr lang="fr-FR" sz="1100" dirty="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>
                          <a:effectLst/>
                        </a:rPr>
                        <a:t>N.A.</a:t>
                      </a:r>
                      <a:endParaRPr lang="fr-FR" sz="1100" dirty="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>
                          <a:effectLst/>
                        </a:rPr>
                        <a:t>N.A.</a:t>
                      </a:r>
                      <a:endParaRPr lang="fr-FR" sz="1100" dirty="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378931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600" dirty="0"/>
              <a:t>Complexity </a:t>
            </a:r>
            <a:r>
              <a:rPr lang="en-GB" sz="3600" dirty="0" smtClean="0"/>
              <a:t>analysis TEST 5.3</a:t>
            </a:r>
            <a:endParaRPr lang="en-US" sz="3600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71230066"/>
              </p:ext>
            </p:extLst>
          </p:nvPr>
        </p:nvGraphicFramePr>
        <p:xfrm>
          <a:off x="60203" y="1690688"/>
          <a:ext cx="5991226" cy="340677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72530"/>
                <a:gridCol w="372530"/>
                <a:gridCol w="555838"/>
                <a:gridCol w="555838"/>
                <a:gridCol w="566482"/>
                <a:gridCol w="566482"/>
                <a:gridCol w="566482"/>
                <a:gridCol w="566482"/>
                <a:gridCol w="618518"/>
                <a:gridCol w="625022"/>
                <a:gridCol w="625022"/>
              </a:tblGrid>
              <a:tr h="189230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 dirty="0">
                          <a:effectLst/>
                        </a:rPr>
                        <a:t> </a:t>
                      </a:r>
                      <a:endParaRPr lang="fr-FR" sz="1100" dirty="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 gridSpan="8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 dirty="0">
                          <a:effectLst/>
                        </a:rPr>
                        <a:t>Average</a:t>
                      </a:r>
                      <a:endParaRPr lang="fr-FR" sz="1100" dirty="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379095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effectLst/>
                        </a:rPr>
                        <a:t>A8/B8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effectLst/>
                        </a:rPr>
                        <a:t>A32/B64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effectLst/>
                        </a:rPr>
                        <a:t>A32/B128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effectLst/>
                        </a:rPr>
                        <a:t>A64/B128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effectLst/>
                        </a:rPr>
                        <a:t>A64/B256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effectLst/>
                        </a:rPr>
                        <a:t>A64/B512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effectLst/>
                        </a:rPr>
                        <a:t>A64/B256F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effectLst/>
                        </a:rPr>
                        <a:t>A64/B512F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</a:tr>
              <a:tr h="189230">
                <a:tc rowSpan="9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effectLst/>
                        </a:rPr>
                        <a:t>Lossy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 row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effectLst/>
                        </a:rPr>
                        <a:t>444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effectLst/>
                        </a:rPr>
                        <a:t>ai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effectLst/>
                        </a:rPr>
                        <a:t>100%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100%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100%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100%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100%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100%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100%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100%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</a:tr>
              <a:tr h="189230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effectLst/>
                        </a:rPr>
                        <a:t>ra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99%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99%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99%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99%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98%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97%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99%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99%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</a:tr>
              <a:tr h="189230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effectLst/>
                        </a:rPr>
                        <a:t>lb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99%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99%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99%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99%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98%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97%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100%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100%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</a:tr>
              <a:tr h="189230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effectLst/>
                        </a:rPr>
                        <a:t>444/4x1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effectLst/>
                        </a:rPr>
                        <a:t>ai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100%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100%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100%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100%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100%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100%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100%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100%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</a:tr>
              <a:tr h="189230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effectLst/>
                        </a:rPr>
                        <a:t>ra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99%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99%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99%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99%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98%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97%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99%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99%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</a:tr>
              <a:tr h="189230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effectLst/>
                        </a:rPr>
                        <a:t>lb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99%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99%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99%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99%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98%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96%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100%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100%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</a:tr>
              <a:tr h="189230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effectLst/>
                        </a:rPr>
                        <a:t>420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effectLst/>
                        </a:rPr>
                        <a:t>ai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100%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100%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100%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100%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100%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100%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100%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100%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</a:tr>
              <a:tr h="189230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effectLst/>
                        </a:rPr>
                        <a:t>ra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100%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99%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99%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99%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98%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98%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99%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99%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</a:tr>
              <a:tr h="189230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effectLst/>
                        </a:rPr>
                        <a:t>lb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100%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99%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99%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99%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98%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98%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100%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100%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</a:tr>
              <a:tr h="189230">
                <a:tc rowSpan="6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effectLst/>
                        </a:rPr>
                        <a:t>Lossless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 row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effectLst/>
                        </a:rPr>
                        <a:t>444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effectLst/>
                        </a:rPr>
                        <a:t>ai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100%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100%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100%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100%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100%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100%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100%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100%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</a:tr>
              <a:tr h="189230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effectLst/>
                        </a:rPr>
                        <a:t>ra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99%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99%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97%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97%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95%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93%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98%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97%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</a:tr>
              <a:tr h="189230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effectLst/>
                        </a:rPr>
                        <a:t>lb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99%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98%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97%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96%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95%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92%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98%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97%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</a:tr>
              <a:tr h="189230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effectLst/>
                        </a:rPr>
                        <a:t>420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effectLst/>
                        </a:rPr>
                        <a:t>ai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100%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100%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100%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100%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100%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100%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100%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100%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</a:tr>
              <a:tr h="189230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effectLst/>
                        </a:rPr>
                        <a:t>ra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99%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99%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98%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97%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96%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94%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98%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97%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</a:tr>
              <a:tr h="189230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effectLst/>
                        </a:rPr>
                        <a:t>lb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99%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99%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98%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97%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97%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96%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99%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>
                          <a:effectLst/>
                        </a:rPr>
                        <a:t>98%</a:t>
                      </a:r>
                      <a:endParaRPr lang="fr-FR" sz="1100" dirty="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99595641"/>
              </p:ext>
            </p:extLst>
          </p:nvPr>
        </p:nvGraphicFramePr>
        <p:xfrm>
          <a:off x="6124941" y="1690688"/>
          <a:ext cx="5991226" cy="340677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72530"/>
                <a:gridCol w="372530"/>
                <a:gridCol w="555838"/>
                <a:gridCol w="555838"/>
                <a:gridCol w="566482"/>
                <a:gridCol w="566482"/>
                <a:gridCol w="566482"/>
                <a:gridCol w="566482"/>
                <a:gridCol w="618518"/>
                <a:gridCol w="625022"/>
                <a:gridCol w="625022"/>
              </a:tblGrid>
              <a:tr h="189230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 gridSpan="8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effectLst/>
                        </a:rPr>
                        <a:t>Maximum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379095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effectLst/>
                        </a:rPr>
                        <a:t>A8/B8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effectLst/>
                        </a:rPr>
                        <a:t>A32/B64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effectLst/>
                        </a:rPr>
                        <a:t>A32/B128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effectLst/>
                        </a:rPr>
                        <a:t>A64/B128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effectLst/>
                        </a:rPr>
                        <a:t>A64/B256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effectLst/>
                        </a:rPr>
                        <a:t>A64/B512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effectLst/>
                        </a:rPr>
                        <a:t>A64/B256F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effectLst/>
                        </a:rPr>
                        <a:t>A64/B512F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</a:tr>
              <a:tr h="189230">
                <a:tc rowSpan="9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effectLst/>
                        </a:rPr>
                        <a:t>Lossy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 row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effectLst/>
                        </a:rPr>
                        <a:t>444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effectLst/>
                        </a:rPr>
                        <a:t>ai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effectLst/>
                        </a:rPr>
                        <a:t>100%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100%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100%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100%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100%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100%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100%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100%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</a:tr>
              <a:tr h="189230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effectLst/>
                        </a:rPr>
                        <a:t>ra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100%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99%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98%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97%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94%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96%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100%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98%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</a:tr>
              <a:tr h="189230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effectLst/>
                        </a:rPr>
                        <a:t>lb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100%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100%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99%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98%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94%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96%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94%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94%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</a:tr>
              <a:tr h="189230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effectLst/>
                        </a:rPr>
                        <a:t>444/4x1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effectLst/>
                        </a:rPr>
                        <a:t>ai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100%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100%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100%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100%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100%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100%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100%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100%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</a:tr>
              <a:tr h="189230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effectLst/>
                        </a:rPr>
                        <a:t>ra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100%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100%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98%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97%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93%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96%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99%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98%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</a:tr>
              <a:tr h="189230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effectLst/>
                        </a:rPr>
                        <a:t>lb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98%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98%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96%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96%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93%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98%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97%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97%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</a:tr>
              <a:tr h="189230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effectLst/>
                        </a:rPr>
                        <a:t>420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effectLst/>
                        </a:rPr>
                        <a:t>ai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100%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100%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100%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100%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100%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100%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100%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100%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</a:tr>
              <a:tr h="189230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effectLst/>
                        </a:rPr>
                        <a:t>ra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99%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98%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97%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95%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97%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97%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98%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96%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</a:tr>
              <a:tr h="189230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effectLst/>
                        </a:rPr>
                        <a:t>lb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99%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99%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98%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98%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94%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96%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98%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97%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</a:tr>
              <a:tr h="189230">
                <a:tc rowSpan="6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effectLst/>
                        </a:rPr>
                        <a:t>Lossless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 row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effectLst/>
                        </a:rPr>
                        <a:t>444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effectLst/>
                        </a:rPr>
                        <a:t>ai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100%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100%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100%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100%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100%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100%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100%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100%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</a:tr>
              <a:tr h="189230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effectLst/>
                        </a:rPr>
                        <a:t>ra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100%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100%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96%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95%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96%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98%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96%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96%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</a:tr>
              <a:tr h="189230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effectLst/>
                        </a:rPr>
                        <a:t>lb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98%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97%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96%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95%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97%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97%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98%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98%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</a:tr>
              <a:tr h="189230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effectLst/>
                        </a:rPr>
                        <a:t>420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effectLst/>
                        </a:rPr>
                        <a:t>ai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100%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100%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100%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100%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100%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100%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100%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100%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</a:tr>
              <a:tr h="189230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effectLst/>
                        </a:rPr>
                        <a:t>ra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100%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97%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96%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95%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97%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97%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94%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94%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</a:tr>
              <a:tr h="189230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effectLst/>
                        </a:rPr>
                        <a:t>lb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96%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94%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98%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97%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97%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97%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97%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>
                          <a:effectLst/>
                        </a:rPr>
                        <a:t>97%</a:t>
                      </a:r>
                      <a:endParaRPr lang="fr-FR" sz="1100" dirty="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2240350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600" dirty="0"/>
              <a:t>Complexity </a:t>
            </a:r>
            <a:r>
              <a:rPr lang="en-GB" sz="3600" dirty="0" smtClean="0"/>
              <a:t>analysis TEST 5.4</a:t>
            </a:r>
            <a:endParaRPr lang="en-US" sz="3600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53884404"/>
              </p:ext>
            </p:extLst>
          </p:nvPr>
        </p:nvGraphicFramePr>
        <p:xfrm>
          <a:off x="83651" y="1930583"/>
          <a:ext cx="5991226" cy="340677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72530"/>
                <a:gridCol w="372530"/>
                <a:gridCol w="555838"/>
                <a:gridCol w="555838"/>
                <a:gridCol w="566482"/>
                <a:gridCol w="566482"/>
                <a:gridCol w="566482"/>
                <a:gridCol w="566482"/>
                <a:gridCol w="618518"/>
                <a:gridCol w="625022"/>
                <a:gridCol w="625022"/>
              </a:tblGrid>
              <a:tr h="189230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 dirty="0">
                          <a:effectLst/>
                        </a:rPr>
                        <a:t> </a:t>
                      </a:r>
                      <a:endParaRPr lang="fr-FR" sz="1100" dirty="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 gridSpan="8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 dirty="0">
                          <a:effectLst/>
                        </a:rPr>
                        <a:t>Average</a:t>
                      </a:r>
                      <a:endParaRPr lang="fr-FR" sz="1100" dirty="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379095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effectLst/>
                        </a:rPr>
                        <a:t>A8/B8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effectLst/>
                        </a:rPr>
                        <a:t>A32/B64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effectLst/>
                        </a:rPr>
                        <a:t>A32/B128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effectLst/>
                        </a:rPr>
                        <a:t>A64/B128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effectLst/>
                        </a:rPr>
                        <a:t>A64/B256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effectLst/>
                        </a:rPr>
                        <a:t>A64/B512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effectLst/>
                        </a:rPr>
                        <a:t>A64/B256F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effectLst/>
                        </a:rPr>
                        <a:t>A64/B512F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</a:tr>
              <a:tr h="189230">
                <a:tc rowSpan="9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effectLst/>
                        </a:rPr>
                        <a:t>Lossy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 row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effectLst/>
                        </a:rPr>
                        <a:t>444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effectLst/>
                        </a:rPr>
                        <a:t>ai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effectLst/>
                        </a:rPr>
                        <a:t>64%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64%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64%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64%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64%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65%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100%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100%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</a:tr>
              <a:tr h="189230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effectLst/>
                        </a:rPr>
                        <a:t>ra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80%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81%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81%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81%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81%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80%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100%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99%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</a:tr>
              <a:tr h="189230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effectLst/>
                        </a:rPr>
                        <a:t>lb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79%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80%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80%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80%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80%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80%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99%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99%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</a:tr>
              <a:tr h="189230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effectLst/>
                        </a:rPr>
                        <a:t>444/4x1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effectLst/>
                        </a:rPr>
                        <a:t>ai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62%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62%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62%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62%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63%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63%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100%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100%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</a:tr>
              <a:tr h="189230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effectLst/>
                        </a:rPr>
                        <a:t>ra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80%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80%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81%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81%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81%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80%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100%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100%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</a:tr>
              <a:tr h="189230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effectLst/>
                        </a:rPr>
                        <a:t>lb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79%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80%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80%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80%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80%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80%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100%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100%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</a:tr>
              <a:tr h="189230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effectLst/>
                        </a:rPr>
                        <a:t>420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effectLst/>
                        </a:rPr>
                        <a:t>ai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61%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61%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61%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62%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62%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62%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100%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100%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</a:tr>
              <a:tr h="189230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effectLst/>
                        </a:rPr>
                        <a:t>ra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81%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81%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81%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81%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81%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80%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100%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99%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</a:tr>
              <a:tr h="189230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effectLst/>
                        </a:rPr>
                        <a:t>lb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80%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81%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81%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81%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81%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80%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99%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99%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</a:tr>
              <a:tr h="189230">
                <a:tc rowSpan="6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effectLst/>
                        </a:rPr>
                        <a:t>Lossless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 row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effectLst/>
                        </a:rPr>
                        <a:t>444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effectLst/>
                        </a:rPr>
                        <a:t>ai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76%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76%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76%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76%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75%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75%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100%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100%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</a:tr>
              <a:tr h="189230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effectLst/>
                        </a:rPr>
                        <a:t>ra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77%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77%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78%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78%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77%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76%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99%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99%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</a:tr>
              <a:tr h="189230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effectLst/>
                        </a:rPr>
                        <a:t>lb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81%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82%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82%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82%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80%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79%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99%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99%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</a:tr>
              <a:tr h="189230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effectLst/>
                        </a:rPr>
                        <a:t>420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effectLst/>
                        </a:rPr>
                        <a:t>ai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76%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76%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76%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76%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76%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76%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100%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100%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</a:tr>
              <a:tr h="189230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effectLst/>
                        </a:rPr>
                        <a:t>ra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81%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81%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80%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81%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79%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78%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99%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98%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</a:tr>
              <a:tr h="189230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effectLst/>
                        </a:rPr>
                        <a:t>lb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81%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82%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81%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82%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80%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80%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99%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>
                          <a:effectLst/>
                        </a:rPr>
                        <a:t>98%</a:t>
                      </a:r>
                      <a:endParaRPr lang="fr-FR" sz="1100" dirty="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52460769"/>
              </p:ext>
            </p:extLst>
          </p:nvPr>
        </p:nvGraphicFramePr>
        <p:xfrm>
          <a:off x="6146069" y="1930583"/>
          <a:ext cx="5991226" cy="340677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72530"/>
                <a:gridCol w="372530"/>
                <a:gridCol w="555838"/>
                <a:gridCol w="555838"/>
                <a:gridCol w="566482"/>
                <a:gridCol w="566482"/>
                <a:gridCol w="566482"/>
                <a:gridCol w="566482"/>
                <a:gridCol w="618518"/>
                <a:gridCol w="625022"/>
                <a:gridCol w="625022"/>
              </a:tblGrid>
              <a:tr h="189230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 dirty="0">
                          <a:effectLst/>
                        </a:rPr>
                        <a:t> </a:t>
                      </a:r>
                      <a:endParaRPr lang="fr-FR" sz="1100" dirty="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 dirty="0">
                          <a:effectLst/>
                        </a:rPr>
                        <a:t> </a:t>
                      </a:r>
                      <a:endParaRPr lang="fr-FR" sz="1100" dirty="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 gridSpan="8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effectLst/>
                        </a:rPr>
                        <a:t>Maximum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379095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effectLst/>
                        </a:rPr>
                        <a:t>A8/B8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effectLst/>
                        </a:rPr>
                        <a:t>A32/B64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effectLst/>
                        </a:rPr>
                        <a:t>A32/B128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effectLst/>
                        </a:rPr>
                        <a:t>A64/B128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effectLst/>
                        </a:rPr>
                        <a:t>A64/B256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effectLst/>
                        </a:rPr>
                        <a:t>A64/B512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effectLst/>
                        </a:rPr>
                        <a:t>A64/B256F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effectLst/>
                        </a:rPr>
                        <a:t>A64/B512F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</a:tr>
              <a:tr h="189230">
                <a:tc rowSpan="9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effectLst/>
                        </a:rPr>
                        <a:t>Lossy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 row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effectLst/>
                        </a:rPr>
                        <a:t>444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effectLst/>
                        </a:rPr>
                        <a:t>ai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effectLst/>
                        </a:rPr>
                        <a:t>100%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99%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99%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99%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98%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96%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100%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100%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</a:tr>
              <a:tr h="189230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effectLst/>
                        </a:rPr>
                        <a:t>ra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100%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97%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91%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90%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92%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92%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103%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101%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</a:tr>
              <a:tr h="189230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effectLst/>
                        </a:rPr>
                        <a:t>lb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90%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87%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81%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80%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86%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91%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96%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94%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</a:tr>
              <a:tr h="189230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effectLst/>
                        </a:rPr>
                        <a:t>444/4x1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effectLst/>
                        </a:rPr>
                        <a:t>ai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99%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99%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100%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99%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100%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99%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100%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100%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</a:tr>
              <a:tr h="189230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effectLst/>
                        </a:rPr>
                        <a:t>ra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100%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98%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91%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89%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90%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92%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99%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98%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</a:tr>
              <a:tr h="189230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effectLst/>
                        </a:rPr>
                        <a:t>lb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88%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84%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81%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80%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96%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104%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98%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97%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</a:tr>
              <a:tr h="189230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effectLst/>
                        </a:rPr>
                        <a:t>420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effectLst/>
                        </a:rPr>
                        <a:t>ai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99%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99%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99%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99%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99%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99%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100%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100%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</a:tr>
              <a:tr h="189230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effectLst/>
                        </a:rPr>
                        <a:t>ra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98%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93%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87%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87%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92%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91%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103%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102%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</a:tr>
              <a:tr h="189230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effectLst/>
                        </a:rPr>
                        <a:t>lb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87%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83%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83%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83%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83%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89%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103%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102%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</a:tr>
              <a:tr h="189230">
                <a:tc rowSpan="6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effectLst/>
                        </a:rPr>
                        <a:t>Lossless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 row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effectLst/>
                        </a:rPr>
                        <a:t>444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effectLst/>
                        </a:rPr>
                        <a:t>ai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99%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99%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99%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99%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99%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99%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100%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100%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</a:tr>
              <a:tr h="189230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effectLst/>
                        </a:rPr>
                        <a:t>ra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100%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100%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93%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92%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99%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101%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99%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98%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</a:tr>
              <a:tr h="189230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effectLst/>
                        </a:rPr>
                        <a:t>lb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100%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100%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99%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99%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100%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100%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96%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96%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</a:tr>
              <a:tr h="189230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effectLst/>
                        </a:rPr>
                        <a:t>420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effectLst/>
                        </a:rPr>
                        <a:t>ai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99%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100%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100%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100%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100%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100%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100%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100%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</a:tr>
              <a:tr h="189230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effectLst/>
                        </a:rPr>
                        <a:t>ra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99%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97%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97%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96%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100%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100%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100%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99%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</a:tr>
              <a:tr h="189230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effectLst/>
                        </a:rPr>
                        <a:t>lb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100%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98%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100%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99%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101%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101%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99%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>
                          <a:effectLst/>
                        </a:rPr>
                        <a:t>98%</a:t>
                      </a:r>
                      <a:endParaRPr lang="fr-FR" sz="1100" dirty="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2900908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Related CE proposals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97134187"/>
              </p:ext>
            </p:extLst>
          </p:nvPr>
        </p:nvGraphicFramePr>
        <p:xfrm>
          <a:off x="949569" y="1690688"/>
          <a:ext cx="10503877" cy="4901545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1537418"/>
                <a:gridCol w="3935722"/>
                <a:gridCol w="3752922"/>
                <a:gridCol w="1277815"/>
              </a:tblGrid>
              <a:tr h="250551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effectLst/>
                        </a:rPr>
                        <a:t>Doc No.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465" marR="68465" marT="0" marB="0"/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</a:rPr>
                        <a:t>Title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465" marR="68465" marT="0" marB="0"/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</a:rPr>
                        <a:t>Proponents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465" marR="68465" marT="0" marB="0" anchor="ctr"/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</a:rPr>
                        <a:t>Type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465" marR="68465" marT="0" marB="0"/>
                </a:tc>
              </a:tr>
              <a:tr h="930199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effectLst/>
                        </a:rPr>
                        <a:t>JCTVC-U0065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465" marR="68465" marT="0" marB="0" anchor="ctr"/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effectLst/>
                        </a:rPr>
                        <a:t>CE2-related: Intra block copy searching constraints for reducing worst case bandwidth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465" marR="68465" marT="0" marB="0"/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</a:rPr>
                        <a:t>T.-D. Chuang, C.-Y. Chen, Y.-W. Huang, S. Lei (MediaTek)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465" marR="68465" marT="0" marB="0"/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600">
                          <a:effectLst/>
                        </a:rPr>
                        <a:t>Proposal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465" marR="68465" marT="0" marB="0" anchor="ctr"/>
                </a:tc>
              </a:tr>
              <a:tr h="558119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</a:rPr>
                        <a:t>JCTVC-U0077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465" marR="68465" marT="0" marB="0" anchor="ctr"/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effectLst/>
                        </a:rPr>
                        <a:t>On chroma motion vector derivation for intra block copy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465" marR="68465" marT="0" marB="0"/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</a:rPr>
                        <a:t>X. Xu, S. Liu, S. Lei (MediaTek)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465" marR="68465" marT="0" marB="0"/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600">
                          <a:effectLst/>
                        </a:rPr>
                        <a:t>Proposal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465" marR="68465" marT="0" marB="0" anchor="ctr"/>
                </a:tc>
              </a:tr>
              <a:tr h="1674358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</a:rPr>
                        <a:t>JCTVC-U0079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465" marR="68465" marT="0" marB="0" anchor="ctr"/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effectLst/>
                        </a:rPr>
                        <a:t>HLS : On Intra block copy signaling control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465" marR="68465" marT="0" marB="0"/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effectLst/>
                        </a:rPr>
                        <a:t>K. Rapaka, V. Seregin, R. Joshi, M. Karczewicz, Y.-K. Wang (Qualcomm), A. Tourapis, Y. Su, D. Singer (Apple)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465" marR="68465" marT="0" marB="0"/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600" dirty="0">
                          <a:effectLst/>
                        </a:rPr>
                        <a:t>Proposal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465" marR="68465" marT="0" marB="0" anchor="ctr"/>
                </a:tc>
              </a:tr>
              <a:tr h="930199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</a:rPr>
                        <a:t>JCTVC-U0080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465" marR="68465" marT="0" marB="0" anchor="ctr"/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effectLst/>
                        </a:rPr>
                        <a:t>Intra block copy chroma interpolation for Non-444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465" marR="68465" marT="0" marB="0"/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effectLst/>
                        </a:rPr>
                        <a:t>K. Rapaka, V. Seregin, R. Joshi, M. Karczewicz (Qualcomm)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465" marR="68465" marT="0" marB="0"/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effectLst/>
                        </a:rPr>
                        <a:t>Proposal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465" marR="68465" marT="0" marB="0" anchor="ctr"/>
                </a:tc>
              </a:tr>
              <a:tr h="558119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</a:rPr>
                        <a:t>JCTVC-U0103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465" marR="68465" marT="0" marB="0" anchor="ctr"/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effectLst/>
                        </a:rPr>
                        <a:t>On chroma derivation of intra block copy for non-444 video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465" marR="68465" marT="0" marB="0"/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effectLst/>
                        </a:rPr>
                        <a:t>X. </a:t>
                      </a:r>
                      <a:r>
                        <a:rPr lang="en-US" sz="1600" dirty="0" err="1">
                          <a:effectLst/>
                        </a:rPr>
                        <a:t>Xiu</a:t>
                      </a:r>
                      <a:r>
                        <a:rPr lang="en-US" sz="1600" dirty="0">
                          <a:effectLst/>
                        </a:rPr>
                        <a:t>, Y. Ye, Y. He (</a:t>
                      </a:r>
                      <a:r>
                        <a:rPr lang="en-US" sz="1600" dirty="0" err="1">
                          <a:effectLst/>
                        </a:rPr>
                        <a:t>InterDigital</a:t>
                      </a:r>
                      <a:r>
                        <a:rPr lang="en-US" sz="1600" dirty="0">
                          <a:effectLst/>
                        </a:rPr>
                        <a:t>)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465" marR="68465" marT="0" marB="0"/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effectLst/>
                        </a:rPr>
                        <a:t>Proposal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465" marR="68465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780207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CE2 Tests and cross-checks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18798434"/>
              </p:ext>
            </p:extLst>
          </p:nvPr>
        </p:nvGraphicFramePr>
        <p:xfrm>
          <a:off x="838200" y="1507808"/>
          <a:ext cx="10643616" cy="4937760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2003990"/>
                <a:gridCol w="5130127"/>
                <a:gridCol w="2180571"/>
                <a:gridCol w="1328928"/>
              </a:tblGrid>
              <a:tr h="260745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>
                          <a:effectLst/>
                        </a:rPr>
                        <a:t>Doc No.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Title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Participants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Type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/>
                </a:tc>
              </a:tr>
              <a:tr h="521490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>
                          <a:effectLst/>
                        </a:rPr>
                        <a:t>JCTVC-U0034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>
                          <a:effectLst/>
                        </a:rPr>
                        <a:t>CE2: Test 3 on intra block copy constraints on filtering (single-pass encoding decisions)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J. Lainema, M. M. Hannuksela (Nokia)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800">
                          <a:effectLst/>
                        </a:rPr>
                        <a:t>Proposal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</a:tr>
              <a:tr h="782235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>
                          <a:effectLst/>
                        </a:rPr>
                        <a:t>JCTVC-U0053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>
                          <a:effectLst/>
                        </a:rPr>
                        <a:t>CE2 Test 2: Intra block copy constraints on filtering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G. Laroche, G. Malard, C. Gisquet, P. Onno (Canon)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Proposal</a:t>
                      </a: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</a:tr>
              <a:tr h="1042980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JCTVC-U0078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>
                          <a:effectLst/>
                        </a:rPr>
                        <a:t>CE2 : Test 5 on intra block copy constraints on prediction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K. Rapaka, V. Seregin, R. Joshi, T. Hsieh, M. Karczewicz (Qualcomm)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800">
                          <a:effectLst/>
                        </a:rPr>
                        <a:t>Proposal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</a:tr>
              <a:tr h="521490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JCTVC-U0035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>
                          <a:effectLst/>
                        </a:rPr>
                        <a:t>CE2: Crosscheck of Test 2 on intra block copy constraints on filtering (frame level encoding decisions)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>
                          <a:effectLst/>
                        </a:rPr>
                        <a:t>Nokia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Crosscheck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</a:tr>
              <a:tr h="521490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JCTVC-U0060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CE2: Cross check of Test 5 on Intra block copy constraints on Bi-prediction samples with use of local cache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>
                          <a:effectLst/>
                        </a:rPr>
                        <a:t>Canon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>
                          <a:effectLst/>
                        </a:rPr>
                        <a:t>Crosscheck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</a:tr>
              <a:tr h="521490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JCTVC-U0082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CE2: cross check of CE2 Test 1: Intra block copy constraints on filtering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Qualcomm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>
                          <a:effectLst/>
                        </a:rPr>
                        <a:t>Crosscheck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8785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Motivation of CE2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To maintain the worst case memory accesses within HEVC v1 limits</a:t>
            </a:r>
          </a:p>
          <a:p>
            <a:r>
              <a:rPr lang="en-US" sz="2400" dirty="0" smtClean="0"/>
              <a:t>To reduce the average case memory accesses</a:t>
            </a:r>
          </a:p>
          <a:p>
            <a:r>
              <a:rPr lang="en-US" sz="2400" dirty="0" smtClean="0"/>
              <a:t>Report objective coding efficiency of the tested methods</a:t>
            </a:r>
          </a:p>
          <a:p>
            <a:r>
              <a:rPr lang="en-US" sz="2400" dirty="0" smtClean="0"/>
              <a:t>Report Average/worst memory access analysis</a:t>
            </a:r>
          </a:p>
          <a:p>
            <a:r>
              <a:rPr lang="en-US" sz="2400" dirty="0" smtClean="0"/>
              <a:t>Report subjective analysis of the tested methods </a:t>
            </a:r>
            <a:r>
              <a:rPr lang="en-US" sz="2400" dirty="0" smtClean="0">
                <a:solidFill>
                  <a:srgbClr val="FF0000"/>
                </a:solidFill>
              </a:rPr>
              <a:t>(not done).</a:t>
            </a:r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685253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Test 2: Intra block copy constraints on filtering (Picture level decision process)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1800" b="1" dirty="0" smtClean="0"/>
              <a:t>Decoding process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1800" dirty="0" smtClean="0"/>
              <a:t>A </a:t>
            </a:r>
            <a:r>
              <a:rPr lang="en-US" sz="1800" dirty="0"/>
              <a:t>flag is signaled at CTU to specify</a:t>
            </a:r>
          </a:p>
          <a:p>
            <a:pPr lvl="1">
              <a:lnSpc>
                <a:spcPct val="100000"/>
              </a:lnSpc>
              <a:spcBef>
                <a:spcPts val="0"/>
              </a:spcBef>
            </a:pPr>
            <a:r>
              <a:rPr lang="en-US" sz="1800" dirty="0" smtClean="0"/>
              <a:t>De-blocking </a:t>
            </a:r>
            <a:r>
              <a:rPr lang="en-US" sz="1800" dirty="0"/>
              <a:t>and SAO on/off </a:t>
            </a:r>
            <a:r>
              <a:rPr lang="en-US" sz="1800" dirty="0" smtClean="0"/>
              <a:t>control and </a:t>
            </a:r>
            <a:endParaRPr lang="en-US" sz="1800" dirty="0"/>
          </a:p>
          <a:p>
            <a:pPr lvl="1">
              <a:lnSpc>
                <a:spcPct val="100000"/>
              </a:lnSpc>
              <a:spcBef>
                <a:spcPts val="0"/>
              </a:spcBef>
            </a:pPr>
            <a:r>
              <a:rPr lang="en-US" sz="1800" dirty="0"/>
              <a:t>Availability for IBC referencing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1800" dirty="0" smtClean="0"/>
              <a:t>Current CTU and previous CTU are always considered available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1800" dirty="0" smtClean="0"/>
              <a:t>Filtering process is modified to allow filtering across the CTU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800" dirty="0" smtClean="0"/>
              <a:t>boundaries and disable for edges only within the CTU boundary</a:t>
            </a:r>
          </a:p>
          <a:p>
            <a:pPr marL="0" indent="0">
              <a:buNone/>
            </a:pPr>
            <a:endParaRPr lang="en-US" sz="1800" b="1" dirty="0" smtClean="0"/>
          </a:p>
          <a:p>
            <a:pPr marL="0" indent="0">
              <a:buNone/>
            </a:pPr>
            <a:r>
              <a:rPr lang="en-US" sz="1800" b="1" dirty="0" smtClean="0"/>
              <a:t>Encoding Process</a:t>
            </a:r>
          </a:p>
          <a:p>
            <a:pPr>
              <a:spcBef>
                <a:spcPts val="0"/>
              </a:spcBef>
            </a:pPr>
            <a:r>
              <a:rPr lang="en-CA" sz="1800" dirty="0" smtClean="0"/>
              <a:t>Encoder decides after analysing BV distribution whole frame (</a:t>
            </a:r>
            <a:r>
              <a:rPr lang="en-US" sz="1800" dirty="0"/>
              <a:t>a</a:t>
            </a:r>
            <a:r>
              <a:rPr lang="en-US" sz="1800" dirty="0" smtClean="0"/>
              <a:t>ssumes out of loop </a:t>
            </a:r>
            <a:r>
              <a:rPr lang="en-US" sz="1800" dirty="0" err="1" smtClean="0"/>
              <a:t>deblocking</a:t>
            </a:r>
            <a:r>
              <a:rPr lang="en-US" sz="1800" dirty="0" smtClean="0"/>
              <a:t> and SAO design)</a:t>
            </a:r>
            <a:endParaRPr lang="en-CA" sz="1800" dirty="0" smtClean="0"/>
          </a:p>
          <a:p>
            <a:pPr>
              <a:spcBef>
                <a:spcPts val="0"/>
              </a:spcBef>
            </a:pPr>
            <a:r>
              <a:rPr lang="en-US" sz="1800" dirty="0" smtClean="0"/>
              <a:t>Adaptation </a:t>
            </a:r>
            <a:r>
              <a:rPr lang="en-US" sz="1800" dirty="0"/>
              <a:t>of the HM SAO frame level decision </a:t>
            </a:r>
            <a:r>
              <a:rPr lang="en-US" sz="1800" dirty="0" smtClean="0"/>
              <a:t>(JCTVC-I0184) for the proposed </a:t>
            </a:r>
            <a:r>
              <a:rPr lang="en-US" sz="1800" dirty="0" smtClean="0"/>
              <a:t>scheme, to fix statistics skewed due to forced deactivation of SAO in </a:t>
            </a:r>
            <a:r>
              <a:rPr lang="en-US" sz="1800" smtClean="0"/>
              <a:t>this scheme</a:t>
            </a:r>
            <a:endParaRPr lang="en-US" sz="1800" dirty="0"/>
          </a:p>
          <a:p>
            <a:endParaRPr lang="en-US" sz="1800" dirty="0"/>
          </a:p>
          <a:p>
            <a:pPr lvl="1"/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27630" y="2184101"/>
            <a:ext cx="4073891" cy="21806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541485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Test 3: Intra block copy constraints on filtering (single–pass decision process)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1800" b="1" dirty="0" smtClean="0"/>
              <a:t>Decoding process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1800" dirty="0" smtClean="0"/>
              <a:t>A flag is signaled at CTU to specify</a:t>
            </a:r>
          </a:p>
          <a:p>
            <a:pPr lvl="1">
              <a:lnSpc>
                <a:spcPct val="100000"/>
              </a:lnSpc>
              <a:spcBef>
                <a:spcPts val="0"/>
              </a:spcBef>
            </a:pPr>
            <a:r>
              <a:rPr lang="en-US" sz="1800" dirty="0" smtClean="0"/>
              <a:t>De-blocking and SAO on/off control</a:t>
            </a:r>
          </a:p>
          <a:p>
            <a:pPr lvl="1">
              <a:lnSpc>
                <a:spcPct val="100000"/>
              </a:lnSpc>
              <a:spcBef>
                <a:spcPts val="0"/>
              </a:spcBef>
            </a:pPr>
            <a:r>
              <a:rPr lang="en-US" sz="1800" dirty="0" smtClean="0"/>
              <a:t>Availability for IBC referencing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1800" dirty="0" smtClean="0"/>
              <a:t>Current CTU and previous CTU are always considered available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1800" dirty="0" smtClean="0"/>
              <a:t>Filtering process is modified to allow filtering across the CTU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800" dirty="0" smtClean="0"/>
              <a:t>boundaries and disable for edges only within the CTU boundary</a:t>
            </a:r>
          </a:p>
          <a:p>
            <a:pPr marL="0" indent="0">
              <a:buNone/>
            </a:pPr>
            <a:endParaRPr lang="en-US" sz="1800" b="1" dirty="0" smtClean="0"/>
          </a:p>
          <a:p>
            <a:pPr marL="0" indent="0">
              <a:buNone/>
            </a:pPr>
            <a:r>
              <a:rPr lang="en-US" sz="1800" b="1" dirty="0" smtClean="0"/>
              <a:t>Encoding Process</a:t>
            </a:r>
          </a:p>
          <a:p>
            <a:pPr>
              <a:spcBef>
                <a:spcPts val="0"/>
              </a:spcBef>
            </a:pPr>
            <a:r>
              <a:rPr lang="en-CA" sz="1800" dirty="0"/>
              <a:t>After encoding a </a:t>
            </a:r>
            <a:r>
              <a:rPr lang="en-CA" sz="1800" dirty="0" smtClean="0"/>
              <a:t>CTU, decision is made if </a:t>
            </a:r>
            <a:r>
              <a:rPr lang="en-CA" sz="1800" dirty="0"/>
              <a:t>the CTU is to be used as a </a:t>
            </a:r>
            <a:r>
              <a:rPr lang="en-CA" sz="1800" dirty="0" smtClean="0"/>
              <a:t>reference </a:t>
            </a:r>
            <a:r>
              <a:rPr lang="en-CA" sz="1800" dirty="0"/>
              <a:t>for future </a:t>
            </a:r>
            <a:r>
              <a:rPr lang="en-CA" sz="1800" dirty="0" smtClean="0"/>
              <a:t>IBC blocks based on some statistics. </a:t>
            </a:r>
            <a:endParaRPr lang="en-US" sz="1800" b="1" dirty="0" smtClean="0"/>
          </a:p>
          <a:p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61384" y="1690688"/>
            <a:ext cx="4073891" cy="21806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839906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CE2 : Test 5 on intra block copy constraints on prediction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Test 5.1</a:t>
            </a:r>
          </a:p>
          <a:p>
            <a:pPr marL="0" indent="0">
              <a:buNone/>
            </a:pPr>
            <a:r>
              <a:rPr lang="en-US" sz="1800" b="1" dirty="0" smtClean="0"/>
              <a:t>Decoding process</a:t>
            </a:r>
          </a:p>
          <a:p>
            <a:pPr>
              <a:spcBef>
                <a:spcPts val="0"/>
              </a:spcBef>
            </a:pPr>
            <a:r>
              <a:rPr lang="en-US" sz="2000" dirty="0" smtClean="0"/>
              <a:t>CTU is marked as unavailable for IBC reference if it has at least one 8x8 Bi-predicted block</a:t>
            </a:r>
          </a:p>
          <a:p>
            <a:pPr>
              <a:spcBef>
                <a:spcPts val="0"/>
              </a:spcBef>
            </a:pPr>
            <a:r>
              <a:rPr lang="en-US" sz="2000" dirty="0" smtClean="0"/>
              <a:t>Current CTU and previous CTU are always considered available</a:t>
            </a:r>
          </a:p>
          <a:p>
            <a:pPr marL="0" indent="0">
              <a:buNone/>
            </a:pPr>
            <a:r>
              <a:rPr lang="en-US" sz="2000" b="1" dirty="0" smtClean="0"/>
              <a:t>Encoding Process</a:t>
            </a:r>
          </a:p>
          <a:p>
            <a:pPr>
              <a:spcBef>
                <a:spcPts val="0"/>
              </a:spcBef>
            </a:pPr>
            <a:r>
              <a:rPr lang="en-CA" sz="2000" dirty="0" smtClean="0"/>
              <a:t>After encoding a CTU, decision is made if the CTU is to be used as a reference for future IBC blocks based on existence of 8x8 Bi-prediction blocks. </a:t>
            </a:r>
            <a:endParaRPr lang="en-US" sz="2000" b="1" dirty="0" smtClean="0"/>
          </a:p>
          <a:p>
            <a:pPr>
              <a:spcBef>
                <a:spcPts val="0"/>
              </a:spcBef>
            </a:pPr>
            <a:endParaRPr lang="en-US" sz="2000" dirty="0" smtClean="0"/>
          </a:p>
          <a:p>
            <a:pPr marL="0" indent="0">
              <a:buNone/>
            </a:pPr>
            <a:r>
              <a:rPr lang="en-US" dirty="0"/>
              <a:t>Test 5.2 </a:t>
            </a:r>
            <a:endParaRPr lang="en-US" dirty="0" smtClean="0"/>
          </a:p>
          <a:p>
            <a:pPr marL="0" indent="0">
              <a:buNone/>
            </a:pPr>
            <a:r>
              <a:rPr lang="en-US" sz="1800" b="1" dirty="0"/>
              <a:t>Decoding </a:t>
            </a:r>
            <a:r>
              <a:rPr lang="en-US" sz="1800" b="1" dirty="0" smtClean="0"/>
              <a:t>process</a:t>
            </a:r>
          </a:p>
          <a:p>
            <a:r>
              <a:rPr lang="en-CA" sz="2000" dirty="0"/>
              <a:t>when IBC is enabled, bi-prediction for 8x8 block is disallowed.</a:t>
            </a:r>
            <a:endParaRPr lang="en-US" sz="2000" dirty="0"/>
          </a:p>
          <a:p>
            <a:pPr marL="0" indent="0">
              <a:buNone/>
            </a:pPr>
            <a:endParaRPr lang="en-US" sz="1800" b="1" dirty="0"/>
          </a:p>
        </p:txBody>
      </p:sp>
    </p:spTree>
    <p:extLst>
      <p:ext uri="{BB962C8B-B14F-4D97-AF65-F5344CB8AC3E}">
        <p14:creationId xmlns:p14="http://schemas.microsoft.com/office/powerpoint/2010/main" val="4516043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CE2 : Test 5 on intra block copy constraints on prediction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Test 5.3</a:t>
            </a:r>
          </a:p>
          <a:p>
            <a:pPr marL="0" indent="0">
              <a:buNone/>
            </a:pPr>
            <a:r>
              <a:rPr lang="en-US" sz="1800" b="1" dirty="0" smtClean="0"/>
              <a:t>Decoding process</a:t>
            </a:r>
          </a:p>
          <a:p>
            <a:pPr>
              <a:spcBef>
                <a:spcPts val="0"/>
              </a:spcBef>
            </a:pPr>
            <a:r>
              <a:rPr lang="en-CA" sz="2000" dirty="0"/>
              <a:t>when IBC is enabled and </a:t>
            </a:r>
            <a:r>
              <a:rPr lang="en-CA" sz="2000" dirty="0" err="1"/>
              <a:t>use_integer_mv_flag</a:t>
            </a:r>
            <a:r>
              <a:rPr lang="en-CA" sz="2000" dirty="0"/>
              <a:t> = 0, bi-prediction for 8x8 block is </a:t>
            </a:r>
            <a:r>
              <a:rPr lang="en-CA" sz="2000" dirty="0" smtClean="0"/>
              <a:t>disallowed.</a:t>
            </a:r>
            <a:endParaRPr lang="en-US" sz="2000" dirty="0"/>
          </a:p>
          <a:p>
            <a:pPr marL="0" indent="0">
              <a:spcBef>
                <a:spcPts val="0"/>
              </a:spcBef>
              <a:buNone/>
            </a:pPr>
            <a:endParaRPr lang="en-US" sz="2000" dirty="0" smtClean="0"/>
          </a:p>
          <a:p>
            <a:pPr marL="0" indent="0">
              <a:buNone/>
            </a:pPr>
            <a:r>
              <a:rPr lang="en-US" dirty="0"/>
              <a:t>Test </a:t>
            </a:r>
            <a:r>
              <a:rPr lang="en-US" dirty="0" smtClean="0"/>
              <a:t>5.4</a:t>
            </a:r>
          </a:p>
          <a:p>
            <a:pPr marL="0" indent="0">
              <a:buNone/>
            </a:pPr>
            <a:r>
              <a:rPr lang="en-US" sz="1800" b="1" dirty="0"/>
              <a:t>Decoding process</a:t>
            </a:r>
          </a:p>
          <a:p>
            <a:pPr>
              <a:spcBef>
                <a:spcPts val="0"/>
              </a:spcBef>
            </a:pPr>
            <a:r>
              <a:rPr lang="en-US" sz="2000" dirty="0"/>
              <a:t>CTU is marked as unavailable for IBC reference if it has at least one 8x8 Bi-predicted </a:t>
            </a:r>
            <a:r>
              <a:rPr lang="en-US" sz="2000" dirty="0" smtClean="0"/>
              <a:t>block and </a:t>
            </a:r>
            <a:r>
              <a:rPr lang="en-US" sz="2000" dirty="0" err="1" smtClean="0"/>
              <a:t>use_integer_mv_flag</a:t>
            </a:r>
            <a:r>
              <a:rPr lang="en-US" sz="2000" dirty="0" smtClean="0"/>
              <a:t> = 0</a:t>
            </a:r>
            <a:endParaRPr lang="en-US" sz="2000" dirty="0"/>
          </a:p>
          <a:p>
            <a:pPr>
              <a:spcBef>
                <a:spcPts val="0"/>
              </a:spcBef>
            </a:pPr>
            <a:r>
              <a:rPr lang="en-US" sz="2000" dirty="0"/>
              <a:t>Current CTU and previous CTU are always considered available</a:t>
            </a:r>
          </a:p>
          <a:p>
            <a:pPr marL="0" indent="0">
              <a:buNone/>
            </a:pPr>
            <a:r>
              <a:rPr lang="en-US" sz="1800" b="1" dirty="0" smtClean="0"/>
              <a:t>Encoding Process</a:t>
            </a:r>
          </a:p>
          <a:p>
            <a:pPr>
              <a:spcBef>
                <a:spcPts val="0"/>
              </a:spcBef>
            </a:pPr>
            <a:r>
              <a:rPr lang="en-CA" sz="2000" dirty="0"/>
              <a:t>After encoding a CTU, decision is made if the CTU is to be used as a reference for future IBC blocks based on existence of 8x8 Bi-prediction blocks. </a:t>
            </a:r>
            <a:endParaRPr lang="en-US" sz="2000" dirty="0"/>
          </a:p>
          <a:p>
            <a:pPr marL="0" indent="0">
              <a:buNone/>
            </a:pPr>
            <a:endParaRPr lang="en-US" sz="1800" b="1" dirty="0"/>
          </a:p>
        </p:txBody>
      </p:sp>
    </p:spTree>
    <p:extLst>
      <p:ext uri="{BB962C8B-B14F-4D97-AF65-F5344CB8AC3E}">
        <p14:creationId xmlns:p14="http://schemas.microsoft.com/office/powerpoint/2010/main" val="340101546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444 Lossy AI configuration comparisons –Full frame CTC</a:t>
            </a:r>
            <a:endParaRPr lang="en-US" sz="36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67608977"/>
              </p:ext>
            </p:extLst>
          </p:nvPr>
        </p:nvGraphicFramePr>
        <p:xfrm>
          <a:off x="668214" y="1922585"/>
          <a:ext cx="10685586" cy="446297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609249"/>
                <a:gridCol w="1513079"/>
                <a:gridCol w="1513079"/>
                <a:gridCol w="1513079"/>
                <a:gridCol w="1513079"/>
                <a:gridCol w="1513079"/>
                <a:gridCol w="1510942"/>
              </a:tblGrid>
              <a:tr h="434926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600" dirty="0">
                          <a:effectLst/>
                        </a:rPr>
                        <a:t> </a:t>
                      </a:r>
                      <a:endParaRPr lang="en-US" sz="3600" dirty="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 gridSpan="6"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3600" dirty="0">
                          <a:effectLst/>
                        </a:rPr>
                        <a:t>444 Lossy All Intra</a:t>
                      </a:r>
                      <a:endParaRPr lang="en-US" sz="3600" dirty="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34926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2400">
                          <a:effectLst/>
                        </a:rPr>
                        <a:t>Tests</a:t>
                      </a:r>
                      <a:endParaRPr lang="en-US" sz="36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400" kern="1200" dirty="0">
                          <a:effectLst/>
                        </a:rPr>
                        <a:t>Test 3</a:t>
                      </a:r>
                      <a:endParaRPr lang="en-US" sz="3600" dirty="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400" kern="1200" dirty="0">
                          <a:effectLst/>
                        </a:rPr>
                        <a:t>Test 2</a:t>
                      </a:r>
                      <a:endParaRPr lang="en-US" sz="3600" dirty="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400" kern="1200">
                          <a:effectLst/>
                        </a:rPr>
                        <a:t>Test 5.1 </a:t>
                      </a:r>
                      <a:endParaRPr lang="en-US" sz="36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400" kern="1200">
                          <a:effectLst/>
                        </a:rPr>
                        <a:t>Test 5.2</a:t>
                      </a:r>
                      <a:endParaRPr lang="en-US" sz="36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400" kern="1200">
                          <a:effectLst/>
                        </a:rPr>
                        <a:t>Test 5.3</a:t>
                      </a:r>
                      <a:endParaRPr lang="en-US" sz="36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400" kern="1200">
                          <a:effectLst/>
                        </a:rPr>
                        <a:t>Test 5.4</a:t>
                      </a:r>
                      <a:endParaRPr lang="en-US" sz="36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</a:tr>
              <a:tr h="434926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effectLst/>
                        </a:rPr>
                        <a:t>RGB, TGM</a:t>
                      </a:r>
                      <a:endParaRPr lang="en-US" sz="36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400" dirty="0">
                          <a:effectLst/>
                        </a:rPr>
                        <a:t>1.3%</a:t>
                      </a:r>
                      <a:endParaRPr lang="en-US" sz="3600" dirty="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27305" marR="27305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400" dirty="0">
                          <a:effectLst/>
                        </a:rPr>
                        <a:t>0.6%</a:t>
                      </a:r>
                      <a:endParaRPr lang="en-US" sz="3600" dirty="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27305" marR="27305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400" dirty="0">
                          <a:effectLst/>
                        </a:rPr>
                        <a:t>0.0%</a:t>
                      </a:r>
                      <a:endParaRPr lang="en-US" sz="3600" dirty="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27305" marR="27305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400">
                          <a:effectLst/>
                        </a:rPr>
                        <a:t>0.0%</a:t>
                      </a:r>
                      <a:endParaRPr lang="en-US" sz="36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27305" marR="27305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400">
                          <a:effectLst/>
                        </a:rPr>
                        <a:t>0.0%</a:t>
                      </a:r>
                      <a:endParaRPr lang="en-US" sz="36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27305" marR="27305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400">
                          <a:effectLst/>
                        </a:rPr>
                        <a:t>0.0%</a:t>
                      </a:r>
                      <a:endParaRPr lang="en-US" sz="36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27305" marR="27305" marT="0" marB="0" anchor="b"/>
                </a:tc>
              </a:tr>
              <a:tr h="434926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effectLst/>
                        </a:rPr>
                        <a:t>RGB, MC</a:t>
                      </a:r>
                      <a:endParaRPr lang="en-US" sz="36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400">
                          <a:effectLst/>
                        </a:rPr>
                        <a:t>2.1%</a:t>
                      </a:r>
                      <a:endParaRPr lang="en-US" sz="36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27305" marR="27305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400" dirty="0">
                          <a:effectLst/>
                        </a:rPr>
                        <a:t>1.0%</a:t>
                      </a:r>
                      <a:endParaRPr lang="en-US" sz="3600" dirty="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27305" marR="27305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400" dirty="0">
                          <a:effectLst/>
                        </a:rPr>
                        <a:t>0.0%</a:t>
                      </a:r>
                      <a:endParaRPr lang="en-US" sz="3600" dirty="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27305" marR="27305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400">
                          <a:effectLst/>
                        </a:rPr>
                        <a:t>0.0%</a:t>
                      </a:r>
                      <a:endParaRPr lang="en-US" sz="36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27305" marR="27305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400">
                          <a:effectLst/>
                        </a:rPr>
                        <a:t>0.0%</a:t>
                      </a:r>
                      <a:endParaRPr lang="en-US" sz="36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27305" marR="27305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400">
                          <a:effectLst/>
                        </a:rPr>
                        <a:t>0.0%</a:t>
                      </a:r>
                      <a:endParaRPr lang="en-US" sz="36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27305" marR="27305" marT="0" marB="0" anchor="b"/>
                </a:tc>
              </a:tr>
              <a:tr h="434926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 kern="1200">
                          <a:effectLst/>
                        </a:rPr>
                        <a:t>RGB, Ani.</a:t>
                      </a:r>
                      <a:endParaRPr lang="en-US" sz="2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400">
                          <a:effectLst/>
                        </a:rPr>
                        <a:t>0.5%</a:t>
                      </a:r>
                      <a:endParaRPr lang="en-US" sz="36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27305" marR="27305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400">
                          <a:effectLst/>
                        </a:rPr>
                        <a:t>0.3%</a:t>
                      </a:r>
                      <a:endParaRPr lang="en-US" sz="36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27305" marR="27305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400" dirty="0">
                          <a:effectLst/>
                        </a:rPr>
                        <a:t>0.0%</a:t>
                      </a:r>
                      <a:endParaRPr lang="en-US" sz="3600" dirty="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27305" marR="27305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400" dirty="0">
                          <a:effectLst/>
                        </a:rPr>
                        <a:t>0.0%</a:t>
                      </a:r>
                      <a:endParaRPr lang="en-US" sz="3600" dirty="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27305" marR="27305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400">
                          <a:effectLst/>
                        </a:rPr>
                        <a:t>0.0%</a:t>
                      </a:r>
                      <a:endParaRPr lang="en-US" sz="36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27305" marR="27305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400">
                          <a:effectLst/>
                        </a:rPr>
                        <a:t>0.0%</a:t>
                      </a:r>
                      <a:endParaRPr lang="en-US" sz="36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27305" marR="27305" marT="0" marB="0" anchor="b"/>
                </a:tc>
              </a:tr>
              <a:tr h="434926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 kern="1200">
                          <a:effectLst/>
                        </a:rPr>
                        <a:t>RGB, CC</a:t>
                      </a:r>
                      <a:endParaRPr lang="en-US" sz="2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400">
                          <a:effectLst/>
                        </a:rPr>
                        <a:t>0.1%</a:t>
                      </a:r>
                      <a:endParaRPr lang="en-US" sz="36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27305" marR="27305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400">
                          <a:effectLst/>
                        </a:rPr>
                        <a:t>0.3%</a:t>
                      </a:r>
                      <a:endParaRPr lang="en-US" sz="36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27305" marR="27305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400">
                          <a:effectLst/>
                        </a:rPr>
                        <a:t>0.0%</a:t>
                      </a:r>
                      <a:endParaRPr lang="en-US" sz="36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27305" marR="27305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400" dirty="0">
                          <a:effectLst/>
                        </a:rPr>
                        <a:t>0.0%</a:t>
                      </a:r>
                      <a:endParaRPr lang="en-US" sz="3600" dirty="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27305" marR="27305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400" dirty="0">
                          <a:effectLst/>
                        </a:rPr>
                        <a:t>0.0%</a:t>
                      </a:r>
                      <a:endParaRPr lang="en-US" sz="3600" dirty="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27305" marR="27305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400">
                          <a:effectLst/>
                        </a:rPr>
                        <a:t>0.0%</a:t>
                      </a:r>
                      <a:endParaRPr lang="en-US" sz="36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27305" marR="27305" marT="0" marB="0" anchor="b"/>
                </a:tc>
              </a:tr>
              <a:tr h="434926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effectLst/>
                        </a:rPr>
                        <a:t>YUV, TGM</a:t>
                      </a:r>
                      <a:endParaRPr lang="en-US" sz="36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400">
                          <a:effectLst/>
                        </a:rPr>
                        <a:t>1.7%</a:t>
                      </a:r>
                      <a:endParaRPr lang="en-US" sz="36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27305" marR="27305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400">
                          <a:effectLst/>
                        </a:rPr>
                        <a:t>1.1%</a:t>
                      </a:r>
                      <a:endParaRPr lang="en-US" sz="36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27305" marR="27305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400">
                          <a:effectLst/>
                        </a:rPr>
                        <a:t>0.0%</a:t>
                      </a:r>
                      <a:endParaRPr lang="en-US" sz="36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27305" marR="27305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400" dirty="0">
                          <a:effectLst/>
                        </a:rPr>
                        <a:t>0.0%</a:t>
                      </a:r>
                      <a:endParaRPr lang="en-US" sz="3600" dirty="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27305" marR="27305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400" dirty="0">
                          <a:effectLst/>
                        </a:rPr>
                        <a:t>0.0%</a:t>
                      </a:r>
                      <a:endParaRPr lang="en-US" sz="3600" dirty="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27305" marR="27305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400">
                          <a:effectLst/>
                        </a:rPr>
                        <a:t>0.0%</a:t>
                      </a:r>
                      <a:endParaRPr lang="en-US" sz="36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27305" marR="27305" marT="0" marB="0" anchor="b"/>
                </a:tc>
              </a:tr>
              <a:tr h="434926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effectLst/>
                        </a:rPr>
                        <a:t>YUV, MC</a:t>
                      </a:r>
                      <a:endParaRPr lang="en-US" sz="36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400">
                          <a:effectLst/>
                        </a:rPr>
                        <a:t>2.3%</a:t>
                      </a:r>
                      <a:endParaRPr lang="en-US" sz="36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27305" marR="27305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400">
                          <a:effectLst/>
                        </a:rPr>
                        <a:t>1.3%</a:t>
                      </a:r>
                      <a:endParaRPr lang="en-US" sz="36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27305" marR="27305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400">
                          <a:effectLst/>
                        </a:rPr>
                        <a:t>0.0%</a:t>
                      </a:r>
                      <a:endParaRPr lang="en-US" sz="36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27305" marR="27305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400" dirty="0">
                          <a:effectLst/>
                        </a:rPr>
                        <a:t>0.0%</a:t>
                      </a:r>
                      <a:endParaRPr lang="en-US" sz="3600" dirty="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27305" marR="27305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400" dirty="0">
                          <a:effectLst/>
                        </a:rPr>
                        <a:t>0.0%</a:t>
                      </a:r>
                      <a:endParaRPr lang="en-US" sz="3600" dirty="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27305" marR="27305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400" dirty="0">
                          <a:effectLst/>
                        </a:rPr>
                        <a:t>0.0%</a:t>
                      </a:r>
                      <a:endParaRPr lang="en-US" sz="3600" dirty="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27305" marR="27305" marT="0" marB="0" anchor="b"/>
                </a:tc>
              </a:tr>
              <a:tr h="434926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 kern="1200">
                          <a:effectLst/>
                        </a:rPr>
                        <a:t>YUV, Ani.</a:t>
                      </a:r>
                      <a:endParaRPr lang="en-US" sz="2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400">
                          <a:effectLst/>
                        </a:rPr>
                        <a:t>1.0%</a:t>
                      </a:r>
                      <a:endParaRPr lang="en-US" sz="36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27305" marR="27305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400">
                          <a:effectLst/>
                        </a:rPr>
                        <a:t>0.7%</a:t>
                      </a:r>
                      <a:endParaRPr lang="en-US" sz="36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27305" marR="27305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400">
                          <a:effectLst/>
                        </a:rPr>
                        <a:t>0.0%</a:t>
                      </a:r>
                      <a:endParaRPr lang="en-US" sz="36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27305" marR="27305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400">
                          <a:effectLst/>
                        </a:rPr>
                        <a:t>0.0%</a:t>
                      </a:r>
                      <a:endParaRPr lang="en-US" sz="36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27305" marR="27305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400" dirty="0">
                          <a:effectLst/>
                        </a:rPr>
                        <a:t>0.0%</a:t>
                      </a:r>
                      <a:endParaRPr lang="en-US" sz="3600" dirty="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27305" marR="27305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400" dirty="0">
                          <a:effectLst/>
                        </a:rPr>
                        <a:t>0.0%</a:t>
                      </a:r>
                      <a:endParaRPr lang="en-US" sz="3600" dirty="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27305" marR="27305" marT="0" marB="0" anchor="b"/>
                </a:tc>
              </a:tr>
              <a:tr h="434926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 kern="1200">
                          <a:effectLst/>
                        </a:rPr>
                        <a:t>YUV, CC</a:t>
                      </a:r>
                      <a:endParaRPr lang="en-US" sz="2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400">
                          <a:effectLst/>
                        </a:rPr>
                        <a:t>0.1%</a:t>
                      </a:r>
                      <a:endParaRPr lang="en-US" sz="36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27305" marR="27305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400">
                          <a:effectLst/>
                        </a:rPr>
                        <a:t>0.5%</a:t>
                      </a:r>
                      <a:endParaRPr lang="en-US" sz="36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27305" marR="27305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400">
                          <a:effectLst/>
                        </a:rPr>
                        <a:t>0.0%</a:t>
                      </a:r>
                      <a:endParaRPr lang="en-US" sz="36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27305" marR="27305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400">
                          <a:effectLst/>
                        </a:rPr>
                        <a:t>0.0%</a:t>
                      </a:r>
                      <a:endParaRPr lang="en-US" sz="36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27305" marR="27305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400">
                          <a:effectLst/>
                        </a:rPr>
                        <a:t>0.0%</a:t>
                      </a:r>
                      <a:endParaRPr lang="en-US" sz="36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27305" marR="27305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400" dirty="0">
                          <a:effectLst/>
                        </a:rPr>
                        <a:t>0.0%</a:t>
                      </a:r>
                      <a:endParaRPr lang="en-US" sz="3600" dirty="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27305" marR="27305" marT="0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8692293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444 Lossy RA configuration comparisons - Full frame CTC</a:t>
            </a:r>
            <a:endParaRPr lang="en-US" sz="3200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43693637"/>
              </p:ext>
            </p:extLst>
          </p:nvPr>
        </p:nvGraphicFramePr>
        <p:xfrm>
          <a:off x="715107" y="1863969"/>
          <a:ext cx="10638693" cy="463178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602187"/>
                <a:gridCol w="1506439"/>
                <a:gridCol w="1506439"/>
                <a:gridCol w="1506439"/>
                <a:gridCol w="1506439"/>
                <a:gridCol w="1506439"/>
                <a:gridCol w="1504311"/>
              </a:tblGrid>
              <a:tr h="453683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600" dirty="0">
                          <a:effectLst/>
                        </a:rPr>
                        <a:t> </a:t>
                      </a:r>
                      <a:endParaRPr lang="en-US" sz="3600" dirty="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 gridSpan="6"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3600">
                          <a:effectLst/>
                        </a:rPr>
                        <a:t>444 Lossy Random Access</a:t>
                      </a:r>
                      <a:endParaRPr lang="en-US" sz="36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53683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2400">
                          <a:effectLst/>
                        </a:rPr>
                        <a:t>Tests</a:t>
                      </a:r>
                      <a:endParaRPr lang="en-US" sz="36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400" kern="1200" dirty="0">
                          <a:effectLst/>
                        </a:rPr>
                        <a:t>Test 3</a:t>
                      </a:r>
                      <a:endParaRPr lang="en-US" sz="3600" dirty="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400" kern="1200">
                          <a:effectLst/>
                        </a:rPr>
                        <a:t>Test 2</a:t>
                      </a:r>
                      <a:endParaRPr lang="en-US" sz="36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400" kern="1200">
                          <a:effectLst/>
                        </a:rPr>
                        <a:t>Test 5.1 </a:t>
                      </a:r>
                      <a:endParaRPr lang="en-US" sz="36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400" kern="1200">
                          <a:effectLst/>
                        </a:rPr>
                        <a:t>Test 5.2</a:t>
                      </a:r>
                      <a:endParaRPr lang="en-US" sz="36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400" kern="1200">
                          <a:effectLst/>
                        </a:rPr>
                        <a:t>Test 5.3</a:t>
                      </a:r>
                      <a:endParaRPr lang="en-US" sz="36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400" kern="1200">
                          <a:effectLst/>
                        </a:rPr>
                        <a:t>Test 5.4</a:t>
                      </a:r>
                      <a:endParaRPr lang="en-US" sz="36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</a:tr>
              <a:tr h="453683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effectLst/>
                        </a:rPr>
                        <a:t>RGB, TGM</a:t>
                      </a:r>
                      <a:endParaRPr lang="en-US" sz="36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400" dirty="0">
                          <a:effectLst/>
                        </a:rPr>
                        <a:t>2.6%</a:t>
                      </a:r>
                      <a:endParaRPr lang="en-US" sz="3600" dirty="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27305" marR="27305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400" dirty="0">
                          <a:effectLst/>
                        </a:rPr>
                        <a:t>0.7%</a:t>
                      </a:r>
                      <a:endParaRPr lang="en-US" sz="3600" dirty="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27305" marR="27305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400" dirty="0">
                          <a:effectLst/>
                        </a:rPr>
                        <a:t>3.2%</a:t>
                      </a:r>
                      <a:endParaRPr lang="en-US" sz="3600" dirty="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27305" marR="27305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400">
                          <a:effectLst/>
                        </a:rPr>
                        <a:t>0.4%</a:t>
                      </a:r>
                      <a:endParaRPr lang="en-US" sz="36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27305" marR="27305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400">
                          <a:effectLst/>
                        </a:rPr>
                        <a:t>0.4%</a:t>
                      </a:r>
                      <a:endParaRPr lang="en-US" sz="36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27305" marR="27305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400">
                          <a:effectLst/>
                        </a:rPr>
                        <a:t>2.1%</a:t>
                      </a:r>
                      <a:endParaRPr lang="en-US" sz="36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27305" marR="27305" marT="0" marB="0" anchor="b"/>
                </a:tc>
              </a:tr>
              <a:tr h="453683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effectLst/>
                        </a:rPr>
                        <a:t>RGB, MC</a:t>
                      </a:r>
                      <a:endParaRPr lang="en-US" sz="36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400">
                          <a:effectLst/>
                        </a:rPr>
                        <a:t>1.2%</a:t>
                      </a:r>
                      <a:endParaRPr lang="en-US" sz="36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27305" marR="27305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400" dirty="0">
                          <a:effectLst/>
                        </a:rPr>
                        <a:t>0.5%</a:t>
                      </a:r>
                      <a:endParaRPr lang="en-US" sz="3600" dirty="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27305" marR="27305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400" dirty="0">
                          <a:effectLst/>
                        </a:rPr>
                        <a:t>2.0%</a:t>
                      </a:r>
                      <a:endParaRPr lang="en-US" sz="3600" dirty="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27305" marR="27305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400">
                          <a:effectLst/>
                        </a:rPr>
                        <a:t>0.6%</a:t>
                      </a:r>
                      <a:endParaRPr lang="en-US" sz="36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27305" marR="27305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400">
                          <a:effectLst/>
                        </a:rPr>
                        <a:t>0.6%</a:t>
                      </a:r>
                      <a:endParaRPr lang="en-US" sz="36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27305" marR="27305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400">
                          <a:effectLst/>
                        </a:rPr>
                        <a:t>2.0%</a:t>
                      </a:r>
                      <a:endParaRPr lang="en-US" sz="36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27305" marR="27305" marT="0" marB="0" anchor="b"/>
                </a:tc>
              </a:tr>
              <a:tr h="453683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 kern="1200">
                          <a:effectLst/>
                        </a:rPr>
                        <a:t>RGB, Ani.</a:t>
                      </a:r>
                      <a:endParaRPr lang="en-US" sz="2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400">
                          <a:effectLst/>
                        </a:rPr>
                        <a:t>0.1%</a:t>
                      </a:r>
                      <a:endParaRPr lang="en-US" sz="36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27305" marR="27305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400" dirty="0">
                          <a:effectLst/>
                        </a:rPr>
                        <a:t>0.1%</a:t>
                      </a:r>
                      <a:endParaRPr lang="en-US" sz="3600" dirty="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27305" marR="27305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400" dirty="0">
                          <a:effectLst/>
                        </a:rPr>
                        <a:t>0.0%</a:t>
                      </a:r>
                      <a:endParaRPr lang="en-US" sz="3600" dirty="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27305" marR="27305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400">
                          <a:effectLst/>
                        </a:rPr>
                        <a:t>1.1%</a:t>
                      </a:r>
                      <a:endParaRPr lang="en-US" sz="36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27305" marR="27305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400">
                          <a:effectLst/>
                        </a:rPr>
                        <a:t>1.1%</a:t>
                      </a:r>
                      <a:endParaRPr lang="en-US" sz="36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27305" marR="27305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400">
                          <a:effectLst/>
                        </a:rPr>
                        <a:t>0.0%</a:t>
                      </a:r>
                      <a:endParaRPr lang="en-US" sz="36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27305" marR="27305" marT="0" marB="0" anchor="b"/>
                </a:tc>
              </a:tr>
              <a:tr h="453683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 kern="1200">
                          <a:effectLst/>
                        </a:rPr>
                        <a:t>RGB, CC</a:t>
                      </a:r>
                      <a:endParaRPr lang="en-US" sz="2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400">
                          <a:effectLst/>
                        </a:rPr>
                        <a:t>0.1%</a:t>
                      </a:r>
                      <a:endParaRPr lang="en-US" sz="36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27305" marR="27305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400">
                          <a:effectLst/>
                        </a:rPr>
                        <a:t>0.1%</a:t>
                      </a:r>
                      <a:endParaRPr lang="en-US" sz="36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27305" marR="27305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400" dirty="0">
                          <a:effectLst/>
                        </a:rPr>
                        <a:t>0.0%</a:t>
                      </a:r>
                      <a:endParaRPr lang="en-US" sz="3600" dirty="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27305" marR="27305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400">
                          <a:effectLst/>
                        </a:rPr>
                        <a:t>0.8%</a:t>
                      </a:r>
                      <a:endParaRPr lang="en-US" sz="36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27305" marR="27305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400">
                          <a:effectLst/>
                        </a:rPr>
                        <a:t>0.8%</a:t>
                      </a:r>
                      <a:endParaRPr lang="en-US" sz="36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27305" marR="27305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400">
                          <a:effectLst/>
                        </a:rPr>
                        <a:t>0.0%</a:t>
                      </a:r>
                      <a:endParaRPr lang="en-US" sz="36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27305" marR="27305" marT="0" marB="0" anchor="b"/>
                </a:tc>
              </a:tr>
              <a:tr h="453683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effectLst/>
                        </a:rPr>
                        <a:t>YUV, TGM</a:t>
                      </a:r>
                      <a:endParaRPr lang="en-US" sz="36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400">
                          <a:effectLst/>
                        </a:rPr>
                        <a:t>3.0%</a:t>
                      </a:r>
                      <a:endParaRPr lang="en-US" sz="36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27305" marR="27305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400">
                          <a:effectLst/>
                        </a:rPr>
                        <a:t>1.1%</a:t>
                      </a:r>
                      <a:endParaRPr lang="en-US" sz="36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27305" marR="27305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400">
                          <a:effectLst/>
                        </a:rPr>
                        <a:t>2.8%</a:t>
                      </a:r>
                      <a:endParaRPr lang="en-US" sz="36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27305" marR="27305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400" dirty="0">
                          <a:effectLst/>
                        </a:rPr>
                        <a:t>0.3%</a:t>
                      </a:r>
                      <a:endParaRPr lang="en-US" sz="3600" dirty="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27305" marR="27305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400">
                          <a:effectLst/>
                        </a:rPr>
                        <a:t>0.3%</a:t>
                      </a:r>
                      <a:endParaRPr lang="en-US" sz="36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27305" marR="27305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400">
                          <a:effectLst/>
                        </a:rPr>
                        <a:t>1.8%</a:t>
                      </a:r>
                      <a:endParaRPr lang="en-US" sz="36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27305" marR="27305" marT="0" marB="0" anchor="b"/>
                </a:tc>
              </a:tr>
              <a:tr h="453683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effectLst/>
                        </a:rPr>
                        <a:t>YUV, MC</a:t>
                      </a:r>
                      <a:endParaRPr lang="en-US" sz="36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400">
                          <a:effectLst/>
                        </a:rPr>
                        <a:t>1.4%</a:t>
                      </a:r>
                      <a:endParaRPr lang="en-US" sz="36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27305" marR="27305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400">
                          <a:effectLst/>
                        </a:rPr>
                        <a:t>0.8%</a:t>
                      </a:r>
                      <a:endParaRPr lang="en-US" sz="36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27305" marR="27305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400">
                          <a:effectLst/>
                        </a:rPr>
                        <a:t>2.0%</a:t>
                      </a:r>
                      <a:endParaRPr lang="en-US" sz="36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27305" marR="27305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400" dirty="0">
                          <a:effectLst/>
                        </a:rPr>
                        <a:t>0.4%</a:t>
                      </a:r>
                      <a:endParaRPr lang="en-US" sz="3600" dirty="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27305" marR="27305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400" dirty="0">
                          <a:effectLst/>
                        </a:rPr>
                        <a:t>0.4%</a:t>
                      </a:r>
                      <a:endParaRPr lang="en-US" sz="3600" dirty="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27305" marR="27305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400">
                          <a:effectLst/>
                        </a:rPr>
                        <a:t>2.0%</a:t>
                      </a:r>
                      <a:endParaRPr lang="en-US" sz="36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27305" marR="27305" marT="0" marB="0" anchor="b"/>
                </a:tc>
              </a:tr>
              <a:tr h="453683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 kern="1200">
                          <a:effectLst/>
                        </a:rPr>
                        <a:t>YUV, Ani.</a:t>
                      </a:r>
                      <a:endParaRPr lang="en-US" sz="2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400">
                          <a:effectLst/>
                        </a:rPr>
                        <a:t>0.4%</a:t>
                      </a:r>
                      <a:endParaRPr lang="en-US" sz="36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27305" marR="27305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400">
                          <a:effectLst/>
                        </a:rPr>
                        <a:t>0.2%</a:t>
                      </a:r>
                      <a:endParaRPr lang="en-US" sz="36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27305" marR="27305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400">
                          <a:effectLst/>
                        </a:rPr>
                        <a:t>0.0%</a:t>
                      </a:r>
                      <a:endParaRPr lang="en-US" sz="36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27305" marR="27305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400">
                          <a:effectLst/>
                        </a:rPr>
                        <a:t>0.7%</a:t>
                      </a:r>
                      <a:endParaRPr lang="en-US" sz="36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27305" marR="27305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400" dirty="0">
                          <a:effectLst/>
                        </a:rPr>
                        <a:t>0.7%</a:t>
                      </a:r>
                      <a:endParaRPr lang="en-US" sz="3600" dirty="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27305" marR="27305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400">
                          <a:effectLst/>
                        </a:rPr>
                        <a:t>0.0%</a:t>
                      </a:r>
                      <a:endParaRPr lang="en-US" sz="36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27305" marR="27305" marT="0" marB="0" anchor="b"/>
                </a:tc>
              </a:tr>
              <a:tr h="453683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 kern="1200">
                          <a:effectLst/>
                        </a:rPr>
                        <a:t>YUV, CC</a:t>
                      </a:r>
                      <a:endParaRPr lang="en-US" sz="2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400">
                          <a:effectLst/>
                        </a:rPr>
                        <a:t>0.1%</a:t>
                      </a:r>
                      <a:endParaRPr lang="en-US" sz="36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27305" marR="27305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400">
                          <a:effectLst/>
                        </a:rPr>
                        <a:t>0.2%</a:t>
                      </a:r>
                      <a:endParaRPr lang="en-US" sz="36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27305" marR="27305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400">
                          <a:effectLst/>
                        </a:rPr>
                        <a:t>0.0%</a:t>
                      </a:r>
                      <a:endParaRPr lang="en-US" sz="36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27305" marR="27305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400">
                          <a:effectLst/>
                        </a:rPr>
                        <a:t>0.8%</a:t>
                      </a:r>
                      <a:endParaRPr lang="en-US" sz="36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27305" marR="27305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400">
                          <a:effectLst/>
                        </a:rPr>
                        <a:t>0.8%</a:t>
                      </a:r>
                      <a:endParaRPr lang="en-US" sz="36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27305" marR="27305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400" dirty="0">
                          <a:effectLst/>
                        </a:rPr>
                        <a:t>0.0%</a:t>
                      </a:r>
                      <a:endParaRPr lang="en-US" sz="3600" dirty="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27305" marR="27305" marT="0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0560056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181</TotalTime>
  <Words>4513</Words>
  <Application>Microsoft Office PowerPoint</Application>
  <PresentationFormat>Widescreen</PresentationFormat>
  <Paragraphs>2195</Paragraphs>
  <Slides>17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3" baseType="lpstr">
      <vt:lpstr>PMingLiU</vt:lpstr>
      <vt:lpstr>Arial</vt:lpstr>
      <vt:lpstr>Calibri</vt:lpstr>
      <vt:lpstr>Calibri Light</vt:lpstr>
      <vt:lpstr>Times New Roman</vt:lpstr>
      <vt:lpstr>Office Theme</vt:lpstr>
      <vt:lpstr>Summary report for Core Experiment 2 on Intra block copy memory access</vt:lpstr>
      <vt:lpstr>CE2 Tests and cross-checks</vt:lpstr>
      <vt:lpstr>Motivation of CE2</vt:lpstr>
      <vt:lpstr>Test 2: Intra block copy constraints on filtering (Picture level decision process) </vt:lpstr>
      <vt:lpstr>Test 3: Intra block copy constraints on filtering (single–pass decision process) </vt:lpstr>
      <vt:lpstr>CE2 : Test 5 on intra block copy constraints on prediction </vt:lpstr>
      <vt:lpstr>CE2 : Test 5 on intra block copy constraints on prediction </vt:lpstr>
      <vt:lpstr>444 Lossy AI configuration comparisons –Full frame CTC</vt:lpstr>
      <vt:lpstr>444 Lossy RA configuration comparisons - Full frame CTC</vt:lpstr>
      <vt:lpstr>444 Lossy LD configuration comparisons - Full frame CTC</vt:lpstr>
      <vt:lpstr>Complexity analysis TEST 3</vt:lpstr>
      <vt:lpstr>Complexity analysis TEST 2</vt:lpstr>
      <vt:lpstr>Complexity analysis TEST 5.1</vt:lpstr>
      <vt:lpstr>Complexity analysis TEST 5.2</vt:lpstr>
      <vt:lpstr>Complexity analysis TEST 5.3</vt:lpstr>
      <vt:lpstr>Complexity analysis TEST 5.4</vt:lpstr>
      <vt:lpstr>Related CE proposals</vt:lpstr>
    </vt:vector>
  </TitlesOfParts>
  <Company>Qualcomm Incorporated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Summary report for Core Experiment 2 on Intra block copy memory access</dc:title>
  <dc:creator>Rapaka, Krishna</dc:creator>
  <cp:lastModifiedBy>GISQUET Christophe</cp:lastModifiedBy>
  <cp:revision>27</cp:revision>
  <dcterms:created xsi:type="dcterms:W3CDTF">2015-06-18T22:56:21Z</dcterms:created>
  <dcterms:modified xsi:type="dcterms:W3CDTF">2015-06-19T09:21:00Z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NewReviewCycle">
    <vt:lpwstr/>
  </property>
</Properties>
</file>