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73" r:id="rId5"/>
    <p:sldId id="278" r:id="rId6"/>
    <p:sldId id="275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49A2-0C54-4291-A54E-CF3F6201AF26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E24D3-4008-45AF-A690-BB8381A64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9078-4525-4616-8759-176B2171A1AC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BC0B-4861-4B23-960E-30A8F0FC4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B2BE-C510-4A4E-B40C-E105782F399B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C76B6-955F-4C39-9AD0-4B0B724BB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646E-8340-4AC3-950E-1B7BD3AF709C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E731D-D585-432B-9433-F88ED9DCB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83543-197A-4DD6-9BBF-3B82A0B7CB8B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C7366-1311-48FC-A54A-B65968E55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94361-E8D6-4D07-8D1D-FD0D5335D2BF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95652-6A75-4009-A343-89F8D1814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B1908-C783-4211-871A-576C8DDC96E8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ABA17-4C59-439E-B9BE-E51A8FA47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20EDA-94DD-432A-94F9-183299EC2C0E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74C8A-5663-42CD-809F-7C4E004AB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F527E-9090-47F8-8D0E-EA2DFA6AE3DC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36888-3C7C-41A9-9179-07B08806A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7D27B-A81A-44FB-91CB-13005CD20D6C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A463A-61E3-4A68-BDBC-215652730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E8C2-BE69-4A85-B8A2-5F9B03291C1A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A87E-0692-48A2-9934-794E440F3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D0262B-F3C8-4119-BE5B-1D9FFA48EE3D}" type="datetimeFigureOut">
              <a:rPr lang="en-US"/>
              <a:pPr>
                <a:defRPr/>
              </a:pPr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164DA1-790E-4805-AB7F-ECF9ADF43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3581400"/>
          </a:xfrm>
        </p:spPr>
        <p:txBody>
          <a:bodyPr/>
          <a:lstStyle/>
          <a:p>
            <a:pPr eaLnBrk="1" hangingPunct="1"/>
            <a:r>
              <a:rPr lang="en-GB" sz="4000" b="1" smtClean="0"/>
              <a:t>JCTVC-T0xxx: CE1 and CE1-related: Harmonization between JCTVC-T0065 </a:t>
            </a:r>
            <a:r>
              <a:rPr lang="en-US" sz="4000" b="1" smtClean="0"/>
              <a:t>Non CE1: Grouping Palette Indices At Front and CE1 Test A.1.5</a:t>
            </a:r>
            <a:endParaRPr lang="en-US" sz="400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800100" y="4876800"/>
            <a:ext cx="7543800" cy="1447800"/>
          </a:xfrm>
        </p:spPr>
        <p:txBody>
          <a:bodyPr/>
          <a:lstStyle/>
          <a:p>
            <a:pPr eaLnBrk="1" hangingPunct="1"/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chemeClr val="tx1"/>
                </a:solidFill>
              </a:rPr>
              <a:t>Presenter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</a:rPr>
              <a:t>PoLin</a:t>
            </a:r>
            <a:r>
              <a:rPr lang="en-US" sz="2800" smtClean="0">
                <a:solidFill>
                  <a:schemeClr val="tx1"/>
                </a:solidFill>
              </a:rPr>
              <a:t> Lei</a:t>
            </a:r>
            <a:endParaRPr lang="en-US" sz="2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z="4000" dirty="0" smtClean="0"/>
              <a:t>Background – 2 Adoptions</a:t>
            </a: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 bwMode="auto">
          <a:xfrm>
            <a:off x="228600" y="1066800"/>
            <a:ext cx="8763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CE1 Test A.1.5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dirty="0" smtClean="0">
                <a:latin typeface="+mn-lt"/>
                <a:cs typeface="+mn-cs"/>
              </a:rPr>
              <a:t>Extended </a:t>
            </a:r>
            <a:r>
              <a:rPr lang="en-US" sz="1600" dirty="0">
                <a:latin typeface="+mn-lt"/>
                <a:cs typeface="+mn-cs"/>
              </a:rPr>
              <a:t>COPY_ABOVE_MODE for the first line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Directly copy pixel value from the above CU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b="1" i="1" dirty="0" smtClean="0">
                <a:solidFill>
                  <a:prstClr val="black"/>
                </a:solidFill>
                <a:latin typeface="+mn-lt"/>
              </a:rPr>
              <a:t>i</a:t>
            </a:r>
            <a:r>
              <a:rPr lang="en-US" sz="1600" b="1" i="1" dirty="0" smtClean="0">
                <a:latin typeface="+mn-lt"/>
                <a:cs typeface="+mn-cs"/>
              </a:rPr>
              <a:t>f</a:t>
            </a:r>
            <a:r>
              <a:rPr lang="en-US" sz="1600" dirty="0" smtClean="0">
                <a:latin typeface="+mn-lt"/>
                <a:cs typeface="+mn-cs"/>
              </a:rPr>
              <a:t> (previous </a:t>
            </a:r>
            <a:r>
              <a:rPr lang="en-US" sz="1600" dirty="0" err="1">
                <a:latin typeface="+mn-lt"/>
                <a:sym typeface="Wingdings" pitchFamily="2" charset="2"/>
              </a:rPr>
              <a:t>run_type</a:t>
            </a:r>
            <a:r>
              <a:rPr lang="en-US" sz="1600" dirty="0">
                <a:latin typeface="+mn-lt"/>
                <a:sym typeface="Wingdings" pitchFamily="2" charset="2"/>
              </a:rPr>
              <a:t> </a:t>
            </a:r>
            <a:r>
              <a:rPr lang="en-US" sz="1600" dirty="0" smtClean="0">
                <a:latin typeface="+mn-lt"/>
                <a:cs typeface="+mn-cs"/>
              </a:rPr>
              <a:t>== COPY_ABOVE_MODE) &amp;  (above position </a:t>
            </a:r>
            <a:r>
              <a:rPr lang="en-US" sz="1600" dirty="0">
                <a:latin typeface="+mn-lt"/>
                <a:cs typeface="+mn-cs"/>
              </a:rPr>
              <a:t>is from </a:t>
            </a:r>
            <a:r>
              <a:rPr lang="en-US" sz="1600" dirty="0" smtClean="0">
                <a:latin typeface="+mn-lt"/>
                <a:cs typeface="+mn-cs"/>
              </a:rPr>
              <a:t>outside CU)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	 No index range adjustment (i.e., no change to the </a:t>
            </a:r>
            <a:r>
              <a:rPr lang="en-US" sz="1600" dirty="0" err="1" smtClean="0">
                <a:latin typeface="+mn-lt"/>
                <a:cs typeface="+mn-cs"/>
                <a:sym typeface="Wingdings" pitchFamily="2" charset="2"/>
              </a:rPr>
              <a:t>binarization</a:t>
            </a: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 of the index)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dirty="0">
              <a:latin typeface="+mn-lt"/>
              <a:cs typeface="+mn-cs"/>
              <a:sym typeface="Wingdings" pitchFamily="2" charset="2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dirty="0" smtClean="0">
              <a:latin typeface="+mn-lt"/>
              <a:cs typeface="+mn-cs"/>
              <a:sym typeface="Wingdings" pitchFamily="2" charset="2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dirty="0">
              <a:latin typeface="+mn-lt"/>
              <a:cs typeface="+mn-cs"/>
              <a:sym typeface="Wingdings" pitchFamily="2" charset="2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dirty="0" smtClean="0">
              <a:latin typeface="+mn-lt"/>
              <a:cs typeface="+mn-cs"/>
              <a:sym typeface="Wingdings" pitchFamily="2" charset="2"/>
            </a:endParaRP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dirty="0" smtClean="0">
              <a:latin typeface="+mn-lt"/>
              <a:cs typeface="+mn-cs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  <a:sym typeface="Wingdings" pitchFamily="2" charset="2"/>
              </a:rPr>
              <a:t>JCTVC-T0065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Grouping palette index at front (before palette </a:t>
            </a:r>
            <a:r>
              <a:rPr lang="en-US" sz="1600" dirty="0" err="1" smtClean="0">
                <a:latin typeface="+mn-lt"/>
                <a:cs typeface="+mn-cs"/>
                <a:sym typeface="Wingdings" pitchFamily="2" charset="2"/>
              </a:rPr>
              <a:t>run_type</a:t>
            </a: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 flags and palette runs)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When combined with CE1 Test A.1.5: 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sz="1600" dirty="0">
                <a:latin typeface="+mn-lt"/>
                <a:cs typeface="+mn-cs"/>
                <a:sym typeface="Wingdings" pitchFamily="2" charset="2"/>
              </a:rPr>
              <a:t>	</a:t>
            </a:r>
            <a:r>
              <a:rPr lang="en-US" sz="1600" dirty="0" err="1" smtClean="0">
                <a:latin typeface="+mn-lt"/>
                <a:cs typeface="+mn-cs"/>
                <a:sym typeface="Wingdings" pitchFamily="2" charset="2"/>
              </a:rPr>
              <a:t>Binarization</a:t>
            </a: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 of indices is known until parsing </a:t>
            </a:r>
            <a:r>
              <a:rPr lang="en-US" sz="1600" dirty="0" err="1" smtClean="0">
                <a:latin typeface="+mn-lt"/>
                <a:cs typeface="+mn-cs"/>
                <a:sym typeface="Wingdings" pitchFamily="2" charset="2"/>
              </a:rPr>
              <a:t>run_type</a:t>
            </a:r>
            <a:r>
              <a:rPr lang="en-US" sz="1600" dirty="0" smtClean="0">
                <a:latin typeface="+mn-lt"/>
                <a:cs typeface="+mn-cs"/>
                <a:sym typeface="Wingdings" pitchFamily="2" charset="2"/>
              </a:rPr>
              <a:t> and palette runs.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667000"/>
            <a:ext cx="4419600" cy="180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Solution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36637"/>
            <a:ext cx="8458200" cy="5668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 b="1" dirty="0" smtClean="0"/>
              <a:t>Group palette </a:t>
            </a:r>
            <a:r>
              <a:rPr lang="en-US" sz="1800" b="1" dirty="0" err="1" smtClean="0"/>
              <a:t>run_type</a:t>
            </a:r>
            <a:r>
              <a:rPr lang="en-US" sz="1800" b="1" dirty="0" smtClean="0"/>
              <a:t> flags in the front</a:t>
            </a:r>
          </a:p>
          <a:p>
            <a:pPr>
              <a:buNone/>
              <a:defRPr/>
            </a:pPr>
            <a:r>
              <a:rPr lang="en-US" sz="1800" dirty="0" smtClean="0"/>
              <a:t>	Number of palette indices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b="1" dirty="0" err="1" smtClean="0">
                <a:solidFill>
                  <a:schemeClr val="accent1"/>
                </a:solidFill>
              </a:rPr>
              <a:t>run_type</a:t>
            </a:r>
            <a:r>
              <a:rPr lang="en-US" sz="1800" b="1" dirty="0" smtClean="0">
                <a:solidFill>
                  <a:schemeClr val="accent1"/>
                </a:solidFill>
              </a:rPr>
              <a:t> flags </a:t>
            </a:r>
            <a:r>
              <a:rPr lang="en-US" sz="1800" dirty="0" smtClean="0"/>
              <a:t>(</a:t>
            </a:r>
            <a:r>
              <a:rPr lang="en-US" sz="1800" dirty="0" err="1" smtClean="0"/>
              <a:t>ctx</a:t>
            </a:r>
            <a:r>
              <a:rPr lang="en-US" sz="1800" dirty="0" smtClean="0"/>
              <a:t>)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smtClean="0"/>
              <a:t>Palette indices (bypass) [T0065]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Palette runs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Escape values (bypass)</a:t>
            </a:r>
          </a:p>
          <a:p>
            <a:pPr lvl="1">
              <a:defRPr/>
            </a:pPr>
            <a:r>
              <a:rPr lang="en-US" altLang="zh-TW" sz="1800" dirty="0" smtClean="0"/>
              <a:t>Side benefit: Further improved CABAC throughput</a:t>
            </a:r>
            <a:endParaRPr lang="en-US" sz="1800" dirty="0" smtClean="0"/>
          </a:p>
          <a:p>
            <a:pPr>
              <a:defRPr/>
            </a:pPr>
            <a:endParaRPr lang="en-US" sz="800" b="1" u="sng" dirty="0" smtClean="0"/>
          </a:p>
          <a:p>
            <a:pPr>
              <a:defRPr/>
            </a:pPr>
            <a:r>
              <a:rPr lang="en-US" sz="1800" b="1" dirty="0" smtClean="0"/>
              <a:t>Palette </a:t>
            </a:r>
            <a:r>
              <a:rPr lang="en-US" sz="1800" b="1" dirty="0" err="1" smtClean="0"/>
              <a:t>run_type</a:t>
            </a:r>
            <a:r>
              <a:rPr lang="en-US" sz="1800" b="1" dirty="0" smtClean="0"/>
              <a:t> context does </a:t>
            </a:r>
            <a:r>
              <a:rPr lang="en-US" sz="1800" b="1" dirty="0" smtClean="0">
                <a:solidFill>
                  <a:srgbClr val="0070C0"/>
                </a:solidFill>
              </a:rPr>
              <a:t>NOT</a:t>
            </a:r>
            <a:r>
              <a:rPr lang="en-US" sz="1800" b="1" dirty="0" smtClean="0"/>
              <a:t> depend on position above position </a:t>
            </a:r>
          </a:p>
          <a:p>
            <a:pPr lvl="1">
              <a:defRPr/>
            </a:pPr>
            <a:r>
              <a:rPr lang="en-US" sz="1800" dirty="0" smtClean="0"/>
              <a:t>Already in Adoption of T0078 Part 1</a:t>
            </a:r>
          </a:p>
          <a:p>
            <a:pPr>
              <a:defRPr/>
            </a:pPr>
            <a:endParaRPr lang="en-US" sz="800" b="1" u="sng" dirty="0" smtClean="0"/>
          </a:p>
          <a:p>
            <a:pPr>
              <a:defRPr/>
            </a:pPr>
            <a:r>
              <a:rPr lang="en-US" sz="1800" b="1" dirty="0" smtClean="0"/>
              <a:t>Palette index range adjustment does </a:t>
            </a:r>
            <a:r>
              <a:rPr lang="en-US" sz="1800" b="1" dirty="0" smtClean="0">
                <a:solidFill>
                  <a:srgbClr val="0070C0"/>
                </a:solidFill>
              </a:rPr>
              <a:t>NOT</a:t>
            </a:r>
            <a:r>
              <a:rPr lang="en-US" sz="1800" b="1" dirty="0" smtClean="0"/>
              <a:t> depend on above position</a:t>
            </a:r>
          </a:p>
          <a:p>
            <a:pPr lvl="1">
              <a:defRPr/>
            </a:pPr>
            <a:r>
              <a:rPr lang="en-US" sz="1800" dirty="0" smtClean="0"/>
              <a:t>Simplifies CE1 Test A.1.5:</a:t>
            </a:r>
          </a:p>
          <a:p>
            <a:pPr lvl="1">
              <a:defRPr/>
            </a:pPr>
            <a:endParaRPr lang="en-US" sz="800" b="1" i="1" dirty="0" smtClean="0">
              <a:solidFill>
                <a:prstClr val="black"/>
              </a:solidFill>
            </a:endParaRPr>
          </a:p>
          <a:p>
            <a:pPr marL="800100" lvl="1" indent="-342900">
              <a:buNone/>
              <a:defRPr/>
            </a:pPr>
            <a:r>
              <a:rPr lang="en-US" sz="1600" b="1" i="1" dirty="0" smtClean="0">
                <a:solidFill>
                  <a:prstClr val="black"/>
                </a:solidFill>
              </a:rPr>
              <a:t>i</a:t>
            </a:r>
            <a:r>
              <a:rPr lang="en-US" sz="1600" b="1" i="1" dirty="0" smtClean="0"/>
              <a:t>f</a:t>
            </a:r>
            <a:r>
              <a:rPr lang="en-US" sz="1600" dirty="0" smtClean="0"/>
              <a:t> (previous </a:t>
            </a:r>
            <a:r>
              <a:rPr lang="en-US" sz="1600" dirty="0" err="1" smtClean="0">
                <a:sym typeface="Wingdings" pitchFamily="2" charset="2"/>
              </a:rPr>
              <a:t>run_type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 smtClean="0"/>
              <a:t>== COPY_ABOVE_MODE) </a:t>
            </a:r>
            <a:r>
              <a:rPr lang="en-US" sz="1600" strike="sngStrike" dirty="0" smtClean="0">
                <a:solidFill>
                  <a:srgbClr val="C00000"/>
                </a:solidFill>
              </a:rPr>
              <a:t>&amp;  (above position is from outside CU)</a:t>
            </a:r>
          </a:p>
          <a:p>
            <a:pPr marL="800100" lvl="1" indent="-342900">
              <a:buNone/>
              <a:defRPr/>
            </a:pPr>
            <a:r>
              <a:rPr lang="en-US" sz="1600" dirty="0" smtClean="0">
                <a:sym typeface="Wingdings" pitchFamily="2" charset="2"/>
              </a:rPr>
              <a:t> No index range adjustment (i.e., no change to the </a:t>
            </a:r>
            <a:r>
              <a:rPr lang="en-US" sz="1600" dirty="0" err="1" smtClean="0">
                <a:sym typeface="Wingdings" pitchFamily="2" charset="2"/>
              </a:rPr>
              <a:t>binarization</a:t>
            </a:r>
            <a:r>
              <a:rPr lang="en-US" sz="1600" dirty="0" smtClean="0">
                <a:sym typeface="Wingdings" pitchFamily="2" charset="2"/>
              </a:rPr>
              <a:t> of the index)</a:t>
            </a:r>
          </a:p>
          <a:p>
            <a:pPr marL="800100" lvl="1" indent="-342900">
              <a:buNone/>
              <a:defRPr/>
            </a:pPr>
            <a:endParaRPr lang="en-US" sz="1600" b="1" i="1" dirty="0" smtClean="0">
              <a:solidFill>
                <a:prstClr val="black"/>
              </a:solidFill>
            </a:endParaRPr>
          </a:p>
          <a:p>
            <a:pPr marL="800100" lvl="1" indent="-342900">
              <a:buNone/>
              <a:defRPr/>
            </a:pPr>
            <a:endParaRPr lang="en-US" sz="1600" b="1" i="1" dirty="0" smtClean="0">
              <a:solidFill>
                <a:prstClr val="black"/>
              </a:solidFill>
            </a:endParaRPr>
          </a:p>
          <a:p>
            <a:pPr marL="800100" lvl="1" indent="-342900">
              <a:buNone/>
              <a:defRPr/>
            </a:pPr>
            <a:r>
              <a:rPr lang="en-US" sz="1600" b="1" i="1" dirty="0" smtClean="0">
                <a:solidFill>
                  <a:prstClr val="black"/>
                </a:solidFill>
              </a:rPr>
              <a:t>i</a:t>
            </a:r>
            <a:r>
              <a:rPr lang="en-US" sz="1600" b="1" i="1" dirty="0" smtClean="0"/>
              <a:t>f</a:t>
            </a:r>
            <a:r>
              <a:rPr lang="en-US" sz="1600" dirty="0" smtClean="0"/>
              <a:t> (previous </a:t>
            </a:r>
            <a:r>
              <a:rPr lang="en-US" sz="1600" dirty="0" err="1" smtClean="0">
                <a:sym typeface="Wingdings" pitchFamily="2" charset="2"/>
              </a:rPr>
              <a:t>run_type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 smtClean="0"/>
              <a:t>== COPY_ABOVE_MODE)</a:t>
            </a:r>
          </a:p>
          <a:p>
            <a:pPr marL="800100" lvl="1" indent="-342900">
              <a:buNone/>
              <a:defRPr/>
            </a:pPr>
            <a:r>
              <a:rPr lang="en-US" sz="1600" dirty="0" smtClean="0">
                <a:sym typeface="Wingdings" pitchFamily="2" charset="2"/>
              </a:rPr>
              <a:t> No index range adjustment (i.e., no change to the </a:t>
            </a:r>
            <a:r>
              <a:rPr lang="en-US" sz="1600" dirty="0" err="1" smtClean="0">
                <a:sym typeface="Wingdings" pitchFamily="2" charset="2"/>
              </a:rPr>
              <a:t>binarization</a:t>
            </a:r>
            <a:r>
              <a:rPr lang="en-US" sz="1600" dirty="0" smtClean="0">
                <a:sym typeface="Wingdings" pitchFamily="2" charset="2"/>
              </a:rPr>
              <a:t> of the index)</a:t>
            </a:r>
          </a:p>
          <a:p>
            <a:pPr lvl="1">
              <a:defRPr/>
            </a:pPr>
            <a:endParaRPr lang="en-US" sz="1400" dirty="0" smtClean="0"/>
          </a:p>
          <a:p>
            <a:pPr>
              <a:defRPr/>
            </a:pPr>
            <a:r>
              <a:rPr lang="en-US" sz="1800" b="1" i="1" dirty="0" smtClean="0">
                <a:solidFill>
                  <a:srgbClr val="0070C0"/>
                </a:solidFill>
              </a:rPr>
              <a:t>Harmonized syntax + Improved CABAC throughput + Simplified dependency!!</a:t>
            </a:r>
            <a:endParaRPr lang="en-US" sz="1800" b="1" i="1" dirty="0">
              <a:solidFill>
                <a:srgbClr val="0070C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38200" y="4060634"/>
            <a:ext cx="7315200" cy="1806766"/>
            <a:chOff x="838200" y="4114800"/>
            <a:chExt cx="7315200" cy="1806766"/>
          </a:xfrm>
        </p:grpSpPr>
        <p:sp>
          <p:nvSpPr>
            <p:cNvPr id="4" name="Rounded Rectangle 3"/>
            <p:cNvSpPr/>
            <p:nvPr/>
          </p:nvSpPr>
          <p:spPr>
            <a:xfrm>
              <a:off x="838200" y="4114800"/>
              <a:ext cx="7315200" cy="6096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38200" y="5311966"/>
              <a:ext cx="7315200" cy="6096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own Arrow 5"/>
            <p:cNvSpPr/>
            <p:nvPr/>
          </p:nvSpPr>
          <p:spPr>
            <a:xfrm>
              <a:off x="4343400" y="4724400"/>
              <a:ext cx="457200" cy="609600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</a:p>
        </p:txBody>
      </p:sp>
      <p:sp>
        <p:nvSpPr>
          <p:cNvPr id="1024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69" y="1524000"/>
            <a:ext cx="84960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Below just backup</a:t>
            </a:r>
            <a:r>
              <a:rPr lang="en-US" altLang="zh-TW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T0065: Grouping Palette Indices at Front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Group all the indices in the front of the block to improve the CABAC throughput</a:t>
            </a:r>
          </a:p>
          <a:p>
            <a:pPr lvl="1">
              <a:defRPr/>
            </a:pPr>
            <a:r>
              <a:rPr lang="en-US" dirty="0" smtClean="0"/>
              <a:t>Indices are coded with bypass bins</a:t>
            </a:r>
          </a:p>
          <a:p>
            <a:pPr>
              <a:defRPr/>
            </a:pPr>
            <a:r>
              <a:rPr lang="en-US" dirty="0" err="1" smtClean="0"/>
              <a:t>Signalling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dirty="0" smtClean="0"/>
              <a:t>Number of palette indices</a:t>
            </a:r>
          </a:p>
          <a:p>
            <a:pPr lvl="1">
              <a:defRPr/>
            </a:pPr>
            <a:r>
              <a:rPr lang="en-US" dirty="0" smtClean="0"/>
              <a:t>Value of palette indices</a:t>
            </a:r>
          </a:p>
          <a:p>
            <a:pPr lvl="1">
              <a:defRPr/>
            </a:pPr>
            <a:r>
              <a:rPr lang="en-US" dirty="0" smtClean="0"/>
              <a:t>last occurrence of palette run type</a:t>
            </a:r>
          </a:p>
          <a:p>
            <a:pPr lvl="1">
              <a:defRPr/>
            </a:pPr>
            <a:r>
              <a:rPr lang="en-US" dirty="0" smtClean="0"/>
              <a:t>Interleaved {palette run type, palette run }</a:t>
            </a:r>
          </a:p>
          <a:p>
            <a:pPr lvl="1">
              <a:defRPr/>
            </a:pPr>
            <a:r>
              <a:rPr lang="en-US" dirty="0" smtClean="0"/>
              <a:t>Escape pixel values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Signalling in T0065</a:t>
            </a:r>
          </a:p>
        </p:txBody>
      </p:sp>
      <p:sp>
        <p:nvSpPr>
          <p:cNvPr id="6147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Number of indices</a:t>
            </a:r>
          </a:p>
          <a:p>
            <a:pPr lvl="1"/>
            <a:r>
              <a:rPr lang="en-US" smtClean="0"/>
              <a:t>(Number of indices –indexMax) is signalled using xWriteCoefRemainExGolombwith cParam= 2 + indexMax/6</a:t>
            </a:r>
          </a:p>
          <a:p>
            <a:r>
              <a:rPr lang="en-US" smtClean="0"/>
              <a:t>Value of palette indices</a:t>
            </a:r>
          </a:p>
          <a:p>
            <a:pPr lvl="1"/>
            <a:r>
              <a:rPr lang="en-US" smtClean="0"/>
              <a:t>No change</a:t>
            </a:r>
          </a:p>
          <a:p>
            <a:r>
              <a:rPr lang="en-US" smtClean="0"/>
              <a:t>Last occurrence of palette run type</a:t>
            </a:r>
          </a:p>
          <a:p>
            <a:pPr lvl="1"/>
            <a:r>
              <a:rPr lang="en-US" smtClean="0"/>
              <a:t>Avoid sending the last palette run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171</Words>
  <Application>Microsoft Office PowerPoint</Application>
  <PresentationFormat>如螢幕大小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Office Theme</vt:lpstr>
      <vt:lpstr>JCTVC-T0xxx: CE1 and CE1-related: Harmonization between JCTVC-T0065 Non CE1: Grouping Palette Indices At Front and CE1 Test A.1.5</vt:lpstr>
      <vt:lpstr>Background – 2 Adoptions</vt:lpstr>
      <vt:lpstr>Solution</vt:lpstr>
      <vt:lpstr>Results</vt:lpstr>
      <vt:lpstr>Below just backup!</vt:lpstr>
      <vt:lpstr>T0065: Grouping Palette Indices at Front</vt:lpstr>
      <vt:lpstr>Signalling in T0065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JCTVC-T0021  CE6: Summary report of CE on improvements of palette mode</dc:title>
  <dc:creator>mtk30288</dc:creator>
  <cp:lastModifiedBy>mtk03732</cp:lastModifiedBy>
  <cp:revision>110</cp:revision>
  <dcterms:created xsi:type="dcterms:W3CDTF">2015-02-06T22:41:49Z</dcterms:created>
  <dcterms:modified xsi:type="dcterms:W3CDTF">2015-02-17T09:42:57Z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-991869683</vt:i4>
  </property>
  <property fmtid="{D5CDD505-2E9C-101B-9397-08002B2CF9AE}" pid="3" name="_NewReviewCycle">
    <vt:lpwstr/>
  </property>
  <property fmtid="{D5CDD505-2E9C-101B-9397-08002B2CF9AE}" pid="4" name="_EmailSubject">
    <vt:lpwstr>Proposals for the Harmonization of CE1 A.1.5 and T0064</vt:lpwstr>
  </property>
  <property fmtid="{D5CDD505-2E9C-101B-9397-08002B2CF9AE}" pid="5" name="_AuthorEmail">
    <vt:lpwstr>Polin.Lai@mediatek.com</vt:lpwstr>
  </property>
  <property fmtid="{D5CDD505-2E9C-101B-9397-08002B2CF9AE}" pid="6" name="_AuthorEmailDisplayName">
    <vt:lpwstr>Po-Lin Lai</vt:lpwstr>
  </property>
</Properties>
</file>