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9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D982-DCE9-7F48-B3CF-12DA748A52F9}" type="datetimeFigureOut">
              <a:rPr kumimoji="1" lang="zh-CN" altLang="en-US" smtClean="0"/>
              <a:t>15/2/13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028E-632D-3144-AA12-77F48C21AC8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20928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D982-DCE9-7F48-B3CF-12DA748A52F9}" type="datetimeFigureOut">
              <a:rPr kumimoji="1" lang="zh-CN" altLang="en-US" smtClean="0"/>
              <a:t>15/2/13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028E-632D-3144-AA12-77F48C21AC8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6543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D982-DCE9-7F48-B3CF-12DA748A52F9}" type="datetimeFigureOut">
              <a:rPr kumimoji="1" lang="zh-CN" altLang="en-US" smtClean="0"/>
              <a:t>15/2/13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028E-632D-3144-AA12-77F48C21AC8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7776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D982-DCE9-7F48-B3CF-12DA748A52F9}" type="datetimeFigureOut">
              <a:rPr kumimoji="1" lang="zh-CN" altLang="en-US" smtClean="0"/>
              <a:t>15/2/13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028E-632D-3144-AA12-77F48C21AC8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51747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D982-DCE9-7F48-B3CF-12DA748A52F9}" type="datetimeFigureOut">
              <a:rPr kumimoji="1" lang="zh-CN" altLang="en-US" smtClean="0"/>
              <a:t>15/2/13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028E-632D-3144-AA12-77F48C21AC8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31130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D982-DCE9-7F48-B3CF-12DA748A52F9}" type="datetimeFigureOut">
              <a:rPr kumimoji="1" lang="zh-CN" altLang="en-US" smtClean="0"/>
              <a:t>15/2/13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028E-632D-3144-AA12-77F48C21AC8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55823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D982-DCE9-7F48-B3CF-12DA748A52F9}" type="datetimeFigureOut">
              <a:rPr kumimoji="1" lang="zh-CN" altLang="en-US" smtClean="0"/>
              <a:t>15/2/13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028E-632D-3144-AA12-77F48C21AC8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80949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D982-DCE9-7F48-B3CF-12DA748A52F9}" type="datetimeFigureOut">
              <a:rPr kumimoji="1" lang="zh-CN" altLang="en-US" smtClean="0"/>
              <a:t>15/2/13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028E-632D-3144-AA12-77F48C21AC8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0419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D982-DCE9-7F48-B3CF-12DA748A52F9}" type="datetimeFigureOut">
              <a:rPr kumimoji="1" lang="zh-CN" altLang="en-US" smtClean="0"/>
              <a:t>15/2/13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028E-632D-3144-AA12-77F48C21AC8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80509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D982-DCE9-7F48-B3CF-12DA748A52F9}" type="datetimeFigureOut">
              <a:rPr kumimoji="1" lang="zh-CN" altLang="en-US" smtClean="0"/>
              <a:t>15/2/13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028E-632D-3144-AA12-77F48C21AC8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9211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D982-DCE9-7F48-B3CF-12DA748A52F9}" type="datetimeFigureOut">
              <a:rPr kumimoji="1" lang="zh-CN" altLang="en-US" smtClean="0"/>
              <a:t>15/2/13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028E-632D-3144-AA12-77F48C21AC8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20834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8D982-DCE9-7F48-B3CF-12DA748A52F9}" type="datetimeFigureOut">
              <a:rPr kumimoji="1" lang="zh-CN" altLang="en-US" smtClean="0"/>
              <a:t>15/2/13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0028E-632D-3144-AA12-77F48C21AC8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99333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98322"/>
            <a:ext cx="7772400" cy="1470025"/>
          </a:xfrm>
        </p:spPr>
        <p:txBody>
          <a:bodyPr>
            <a:normAutofit fontScale="90000"/>
          </a:bodyPr>
          <a:lstStyle/>
          <a:p>
            <a:r>
              <a:rPr kumimoji="1" lang="en-US" altLang="zh-CN" b="1" dirty="0" smtClean="0"/>
              <a:t>JCT</a:t>
            </a:r>
            <a:r>
              <a:rPr kumimoji="1" lang="en-US" altLang="zh-CN" b="1" dirty="0" smtClean="0"/>
              <a:t>-VC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T0225</a:t>
            </a:r>
            <a:br>
              <a:rPr kumimoji="1" lang="en-US" altLang="zh-CN" b="1" dirty="0" smtClean="0"/>
            </a:br>
            <a:r>
              <a:rPr lang="en-CA" altLang="zh-CN" b="1" dirty="0"/>
              <a:t>Improved </a:t>
            </a:r>
            <a:r>
              <a:rPr lang="en-CA" altLang="zh-CN" b="1" dirty="0" smtClean="0"/>
              <a:t>Slice</a:t>
            </a:r>
            <a:r>
              <a:rPr lang="en-CA" altLang="zh-CN" b="1" dirty="0"/>
              <a:t>-level </a:t>
            </a:r>
            <a:r>
              <a:rPr lang="en-CA" altLang="zh-CN" b="1" dirty="0" smtClean="0"/>
              <a:t>Delta</a:t>
            </a:r>
            <a:r>
              <a:rPr lang="en-CA" altLang="zh-CN" b="1" dirty="0"/>
              <a:t>-QP </a:t>
            </a:r>
            <a:r>
              <a:rPr lang="en-CA" altLang="zh-CN" b="1" dirty="0" smtClean="0"/>
              <a:t>Calculation Method</a:t>
            </a:r>
            <a:r>
              <a:rPr lang="zh-CN" altLang="zh-CN" dirty="0" smtClean="0">
                <a:effectLst/>
              </a:rPr>
              <a:t> 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zh-CN" sz="2800" dirty="0" err="1" smtClean="0"/>
              <a:t>Jiang</a:t>
            </a:r>
            <a:r>
              <a:rPr kumimoji="1" lang="en-US" altLang="zh-CN" sz="2800" dirty="0" err="1" smtClean="0"/>
              <a:t>tao</a:t>
            </a:r>
            <a:r>
              <a:rPr kumimoji="1" lang="zh-CN" altLang="en-US" sz="2800" dirty="0" smtClean="0"/>
              <a:t> </a:t>
            </a:r>
            <a:r>
              <a:rPr kumimoji="1" lang="en-US" altLang="zh-CN" sz="2800" dirty="0" smtClean="0"/>
              <a:t>Wen,</a:t>
            </a:r>
            <a:r>
              <a:rPr kumimoji="1" lang="zh-CN" altLang="en-US" sz="2800" dirty="0" smtClean="0"/>
              <a:t> </a:t>
            </a:r>
            <a:r>
              <a:rPr kumimoji="1" lang="en-US" altLang="zh-CN" sz="2800" dirty="0" err="1" smtClean="0"/>
              <a:t>Meiyuan</a:t>
            </a:r>
            <a:r>
              <a:rPr kumimoji="1" lang="zh-CN" altLang="en-US" sz="2800" dirty="0" smtClean="0"/>
              <a:t> </a:t>
            </a:r>
            <a:r>
              <a:rPr kumimoji="1" lang="en-US" altLang="zh-CN" sz="2800" dirty="0" smtClean="0"/>
              <a:t>Fang,</a:t>
            </a:r>
            <a:r>
              <a:rPr kumimoji="1" lang="zh-CN" altLang="en-US" sz="2800" dirty="0" smtClean="0"/>
              <a:t> </a:t>
            </a:r>
            <a:r>
              <a:rPr kumimoji="1" lang="en-US" altLang="zh-CN" sz="2800" dirty="0" smtClean="0"/>
              <a:t>Minhao</a:t>
            </a:r>
            <a:r>
              <a:rPr kumimoji="1" lang="zh-CN" altLang="en-US" sz="2800" dirty="0" smtClean="0"/>
              <a:t> </a:t>
            </a:r>
            <a:r>
              <a:rPr kumimoji="1" lang="en-US" altLang="zh-CN" sz="2800" dirty="0" smtClean="0"/>
              <a:t>Tang,</a:t>
            </a:r>
            <a:r>
              <a:rPr kumimoji="1" lang="zh-CN" altLang="en-US" sz="2800" dirty="0" smtClean="0"/>
              <a:t> </a:t>
            </a:r>
            <a:r>
              <a:rPr kumimoji="1" lang="en-US" altLang="zh-CN" sz="2800" dirty="0" smtClean="0"/>
              <a:t>Spencer</a:t>
            </a:r>
            <a:r>
              <a:rPr kumimoji="1" lang="zh-CN" altLang="en-US" sz="2800" dirty="0" smtClean="0"/>
              <a:t> </a:t>
            </a:r>
            <a:r>
              <a:rPr kumimoji="1" lang="en-US" altLang="zh-CN" sz="2800" dirty="0" smtClean="0"/>
              <a:t>Chen</a:t>
            </a:r>
            <a:endParaRPr kumimoji="1"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13511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Problem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Statement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zh-CN" sz="2800" dirty="0"/>
              <a:t>The concept of delta-QP </a:t>
            </a:r>
            <a:r>
              <a:rPr lang="en-CA" altLang="zh-CN" sz="2800" dirty="0" smtClean="0"/>
              <a:t>contributed </a:t>
            </a:r>
            <a:r>
              <a:rPr lang="en-CA" altLang="zh-CN" sz="2800" dirty="0"/>
              <a:t>significantly to coding efficiency improvement with a much higher encoding </a:t>
            </a:r>
            <a:r>
              <a:rPr lang="en-CA" altLang="zh-CN" sz="2800" dirty="0" smtClean="0"/>
              <a:t>complexity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since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introduced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in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H.264/AVC</a:t>
            </a:r>
            <a:r>
              <a:rPr lang="en-CA" altLang="zh-CN" sz="2800" dirty="0" smtClean="0"/>
              <a:t>.</a:t>
            </a:r>
          </a:p>
          <a:p>
            <a:r>
              <a:rPr lang="en-CA" altLang="zh-CN" sz="2800" dirty="0" smtClean="0"/>
              <a:t>In </a:t>
            </a:r>
            <a:r>
              <a:rPr lang="en-CA" altLang="zh-CN" sz="2800" dirty="0"/>
              <a:t>current HM, the slice-level delta-QP selection is conducted in the function ‘</a:t>
            </a:r>
            <a:r>
              <a:rPr lang="en-CA" altLang="zh-CN" sz="2800" dirty="0" err="1"/>
              <a:t>precompressSlice</a:t>
            </a:r>
            <a:r>
              <a:rPr lang="en-CA" altLang="zh-CN" sz="2800" dirty="0"/>
              <a:t>’ where a loop of ‘</a:t>
            </a:r>
            <a:r>
              <a:rPr lang="en-CA" altLang="zh-CN" sz="2800" dirty="0" err="1"/>
              <a:t>compressSlice</a:t>
            </a:r>
            <a:r>
              <a:rPr lang="en-CA" altLang="zh-CN" sz="2800" dirty="0"/>
              <a:t>’ is called to calculate the RD costs for different QPs</a:t>
            </a:r>
            <a:r>
              <a:rPr lang="en-CA" altLang="zh-CN" sz="2800" dirty="0" smtClean="0"/>
              <a:t>.</a:t>
            </a:r>
            <a:r>
              <a:rPr lang="zh-CN" altLang="en-US" sz="2800" dirty="0" smtClean="0"/>
              <a:t> </a:t>
            </a:r>
            <a:endParaRPr lang="en-US" altLang="zh-CN" sz="2800" dirty="0" smtClean="0"/>
          </a:p>
          <a:p>
            <a:r>
              <a:rPr lang="en-US" altLang="zh-CN" sz="2800" dirty="0" smtClean="0"/>
              <a:t>The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‘</a:t>
            </a:r>
            <a:r>
              <a:rPr lang="en-US" altLang="zh-CN" sz="2800" dirty="0" err="1" smtClean="0"/>
              <a:t>precompressSlice</a:t>
            </a:r>
            <a:r>
              <a:rPr lang="en-US" altLang="zh-CN" sz="2800" dirty="0" smtClean="0"/>
              <a:t>’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process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is</a:t>
            </a:r>
            <a:r>
              <a:rPr lang="zh-CN" altLang="en-US" sz="2800" dirty="0" smtClean="0"/>
              <a:t> </a:t>
            </a:r>
            <a:r>
              <a:rPr lang="en-CA" altLang="zh-CN" sz="2800" dirty="0" smtClean="0"/>
              <a:t>about </a:t>
            </a:r>
            <a:r>
              <a:rPr lang="en-US" altLang="zh-CN" sz="2800" dirty="0" smtClean="0"/>
              <a:t>(2xDeltaQp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+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1)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times </a:t>
            </a:r>
            <a:r>
              <a:rPr lang="en-US" altLang="zh-CN" sz="2800" dirty="0"/>
              <a:t>higher than the </a:t>
            </a:r>
            <a:r>
              <a:rPr lang="en-CA" altLang="zh-CN" sz="2800" dirty="0"/>
              <a:t>‘</a:t>
            </a:r>
            <a:r>
              <a:rPr lang="en-CA" altLang="zh-CN" sz="2800" dirty="0" err="1"/>
              <a:t>compressSlice</a:t>
            </a:r>
            <a:r>
              <a:rPr lang="en-CA" altLang="zh-CN" sz="2800" dirty="0"/>
              <a:t>’ process.</a:t>
            </a:r>
            <a:r>
              <a:rPr lang="zh-CN" altLang="zh-CN" sz="2800" dirty="0" smtClean="0">
                <a:effectLst/>
              </a:rPr>
              <a:t> </a:t>
            </a:r>
            <a:endParaRPr lang="en-US" altLang="zh-CN" sz="2800" dirty="0" smtClean="0">
              <a:effectLst/>
            </a:endParaRPr>
          </a:p>
          <a:p>
            <a:endParaRPr lang="en-CA" altLang="zh-CN" dirty="0" smtClean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423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Problem</a:t>
            </a:r>
            <a:r>
              <a:rPr kumimoji="1" lang="en-US" altLang="zh-CN" dirty="0" smtClean="0"/>
              <a:t> Statement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It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found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that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sometimes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extra</a:t>
            </a:r>
            <a:r>
              <a:rPr kumimoji="1" lang="zh-CN" altLang="en-US" dirty="0" smtClean="0"/>
              <a:t> </a:t>
            </a:r>
            <a:r>
              <a:rPr lang="en-CA" altLang="zh-CN" dirty="0" smtClean="0"/>
              <a:t>time</a:t>
            </a:r>
            <a:r>
              <a:rPr lang="en-CA" altLang="zh-CN" dirty="0"/>
              <a:t>-consuming</a:t>
            </a:r>
            <a:r>
              <a:rPr lang="zh-CN" altLang="zh-CN" dirty="0" smtClean="0">
                <a:effectLst/>
              </a:rPr>
              <a:t> </a:t>
            </a:r>
            <a:r>
              <a:rPr lang="en-US" altLang="zh-CN" dirty="0" smtClean="0">
                <a:effectLst/>
              </a:rPr>
              <a:t>‘</a:t>
            </a:r>
            <a:r>
              <a:rPr lang="en-US" altLang="zh-CN" dirty="0" err="1" smtClean="0">
                <a:effectLst/>
              </a:rPr>
              <a:t>precompressSlice</a:t>
            </a:r>
            <a:r>
              <a:rPr lang="en-US" altLang="zh-CN" dirty="0" smtClean="0">
                <a:effectLst/>
              </a:rPr>
              <a:t>’</a:t>
            </a:r>
            <a:r>
              <a:rPr lang="zh-CN" altLang="en-US" dirty="0" smtClean="0">
                <a:effectLst/>
              </a:rPr>
              <a:t> </a:t>
            </a:r>
            <a:r>
              <a:rPr lang="en-US" altLang="zh-CN" dirty="0" smtClean="0"/>
              <a:t>is</a:t>
            </a:r>
            <a:r>
              <a:rPr lang="zh-CN" altLang="en-US" dirty="0" smtClean="0"/>
              <a:t> </a:t>
            </a:r>
            <a:r>
              <a:rPr lang="en-US" altLang="zh-CN" dirty="0" smtClean="0"/>
              <a:t>not</a:t>
            </a:r>
            <a:r>
              <a:rPr lang="zh-CN" altLang="en-US" dirty="0" smtClean="0"/>
              <a:t> </a:t>
            </a:r>
            <a:r>
              <a:rPr lang="en-US" altLang="zh-CN" dirty="0" smtClean="0"/>
              <a:t>able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achieve</a:t>
            </a:r>
            <a:r>
              <a:rPr lang="zh-CN" altLang="en-US" dirty="0"/>
              <a:t> </a:t>
            </a:r>
            <a:r>
              <a:rPr lang="en-US" altLang="zh-CN" dirty="0" smtClean="0"/>
              <a:t>gain</a:t>
            </a:r>
            <a:r>
              <a:rPr lang="zh-CN" altLang="en-US" dirty="0" smtClean="0"/>
              <a:t> </a:t>
            </a:r>
            <a:r>
              <a:rPr lang="en-US" altLang="zh-CN" dirty="0" smtClean="0"/>
              <a:t>in</a:t>
            </a:r>
            <a:r>
              <a:rPr lang="zh-CN" altLang="en-US" dirty="0" smtClean="0"/>
              <a:t> </a:t>
            </a:r>
            <a:r>
              <a:rPr lang="en-US" altLang="zh-CN" dirty="0" smtClean="0"/>
              <a:t>coding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efficiency.</a:t>
            </a:r>
          </a:p>
          <a:p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251208"/>
              </p:ext>
            </p:extLst>
          </p:nvPr>
        </p:nvGraphicFramePr>
        <p:xfrm>
          <a:off x="1733492" y="3272680"/>
          <a:ext cx="6096000" cy="299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Clips</a:t>
                      </a:r>
                      <a:endParaRPr lang="zh-CN" altLang="zh-CN" sz="20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BD-rate</a:t>
                      </a:r>
                      <a:endParaRPr lang="zh-CN" sz="20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Enc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Time</a:t>
                      </a:r>
                      <a:endParaRPr lang="zh-CN" sz="20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Chromakey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-6.40%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347%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RaceHorse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-1.65%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361%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Wave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-6.61%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431%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Parkrun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-1.33%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350%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Kimono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-0.05%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346%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ParkScence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+0.78%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358%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Traffic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+0.64%</a:t>
                      </a:r>
                      <a:endParaRPr lang="zh-CN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347%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" y="6266594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altLang="zh-CN" sz="1400" dirty="0" smtClean="0">
                <a:latin typeface="Times New Roman"/>
                <a:cs typeface="Times New Roman"/>
              </a:rPr>
              <a:t>Table</a:t>
            </a:r>
            <a:r>
              <a:rPr lang="zh-CN" altLang="en-US" sz="1400" dirty="0" smtClean="0">
                <a:latin typeface="Times New Roman"/>
                <a:cs typeface="Times New Roman"/>
              </a:rPr>
              <a:t> </a:t>
            </a:r>
            <a:r>
              <a:rPr lang="en-US" altLang="zh-CN" sz="1400" dirty="0" smtClean="0">
                <a:latin typeface="Times New Roman"/>
                <a:cs typeface="Times New Roman"/>
              </a:rPr>
              <a:t>1</a:t>
            </a:r>
            <a:r>
              <a:rPr lang="zh-CN" altLang="en-US" sz="1400" dirty="0" smtClean="0">
                <a:latin typeface="Times New Roman"/>
                <a:cs typeface="Times New Roman"/>
              </a:rPr>
              <a:t> </a:t>
            </a:r>
            <a:r>
              <a:rPr lang="en-CA" altLang="zh-CN" sz="1400" dirty="0" smtClean="0">
                <a:latin typeface="Times New Roman"/>
                <a:cs typeface="Times New Roman"/>
              </a:rPr>
              <a:t>Experimental </a:t>
            </a:r>
            <a:r>
              <a:rPr lang="en-CA" altLang="zh-CN" sz="1400" dirty="0">
                <a:latin typeface="Times New Roman"/>
                <a:cs typeface="Times New Roman"/>
              </a:rPr>
              <a:t>Results of </a:t>
            </a:r>
            <a:r>
              <a:rPr lang="en-CA" altLang="zh-CN" sz="1400" dirty="0" smtClean="0">
                <a:latin typeface="Times New Roman"/>
                <a:cs typeface="Times New Roman"/>
              </a:rPr>
              <a:t>HM</a:t>
            </a:r>
            <a:r>
              <a:rPr lang="en-CA" altLang="zh-CN" sz="1400" dirty="0">
                <a:latin typeface="Times New Roman"/>
                <a:cs typeface="Times New Roman"/>
              </a:rPr>
              <a:t>-16.0 (</a:t>
            </a:r>
            <a:r>
              <a:rPr lang="en-US" altLang="zh-CN" sz="1400" dirty="0" err="1">
                <a:latin typeface="Times New Roman"/>
                <a:cs typeface="Times New Roman"/>
              </a:rPr>
              <a:t>DeltaQpRD</a:t>
            </a:r>
            <a:r>
              <a:rPr lang="en-US" altLang="zh-CN" sz="1400" dirty="0">
                <a:latin typeface="Times New Roman"/>
                <a:cs typeface="Times New Roman"/>
              </a:rPr>
              <a:t> = </a:t>
            </a:r>
            <a:r>
              <a:rPr lang="en-US" altLang="zh-CN" sz="1400" dirty="0" smtClean="0">
                <a:latin typeface="Times New Roman"/>
                <a:cs typeface="Times New Roman"/>
              </a:rPr>
              <a:t>2</a:t>
            </a:r>
            <a:r>
              <a:rPr lang="en-US" altLang="zh-CN" sz="1400" dirty="0" smtClean="0">
                <a:latin typeface="Times New Roman"/>
                <a:cs typeface="Times New Roman"/>
              </a:rPr>
              <a:t>, RA</a:t>
            </a:r>
            <a:r>
              <a:rPr lang="en-US" altLang="zh-CN" sz="1400" dirty="0" smtClean="0">
                <a:latin typeface="Times New Roman"/>
                <a:cs typeface="Times New Roman"/>
              </a:rPr>
              <a:t>)</a:t>
            </a:r>
            <a:r>
              <a:rPr lang="zh-CN" altLang="zh-CN" sz="1400" dirty="0" smtClean="0">
                <a:effectLst/>
                <a:latin typeface="Times New Roman"/>
                <a:cs typeface="Times New Roman"/>
              </a:rPr>
              <a:t> </a:t>
            </a:r>
            <a:endParaRPr lang="zh-CN" alt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9834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Proposed</a:t>
            </a:r>
            <a:r>
              <a:rPr kumimoji="1" lang="en-US" altLang="zh-CN" dirty="0" smtClean="0"/>
              <a:t> Algorithm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/>
              <a:t>I</a:t>
            </a:r>
            <a:r>
              <a:rPr kumimoji="1" lang="en-US" altLang="zh-CN" dirty="0" smtClean="0"/>
              <a:t>n ‘</a:t>
            </a:r>
            <a:r>
              <a:rPr kumimoji="1" lang="en-US" altLang="zh-CN" dirty="0" err="1" smtClean="0"/>
              <a:t>precompressSlice</a:t>
            </a:r>
            <a:r>
              <a:rPr kumimoji="1" lang="en-US" altLang="zh-CN" dirty="0" smtClean="0"/>
              <a:t>’</a:t>
            </a:r>
            <a:r>
              <a:rPr kumimoji="1" lang="en-US" altLang="zh-CN" dirty="0" smtClean="0"/>
              <a:t>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</a:t>
            </a:r>
            <a:r>
              <a:rPr kumimoji="1" lang="en-US" altLang="zh-CN" dirty="0" smtClean="0"/>
              <a:t>nly</a:t>
            </a:r>
            <a:r>
              <a:rPr kumimoji="1" lang="en-US" altLang="zh-CN" dirty="0" smtClean="0"/>
              <a:t> check </a:t>
            </a:r>
          </a:p>
          <a:p>
            <a:pPr lvl="1"/>
            <a:r>
              <a:rPr kumimoji="1" lang="en-US" altLang="zh-CN" dirty="0" smtClean="0"/>
              <a:t>32x32_intra</a:t>
            </a:r>
          </a:p>
          <a:p>
            <a:pPr lvl="1"/>
            <a:r>
              <a:rPr kumimoji="1" lang="en-US" altLang="zh-CN" dirty="0" smtClean="0"/>
              <a:t>32x32_inter</a:t>
            </a:r>
          </a:p>
          <a:p>
            <a:pPr lvl="1"/>
            <a:r>
              <a:rPr kumimoji="1" lang="en-US" altLang="zh-CN" dirty="0" smtClean="0"/>
              <a:t>32x32_merge</a:t>
            </a:r>
          </a:p>
        </p:txBody>
      </p:sp>
    </p:spTree>
    <p:extLst>
      <p:ext uri="{BB962C8B-B14F-4D97-AF65-F5344CB8AC3E}">
        <p14:creationId xmlns:p14="http://schemas.microsoft.com/office/powerpoint/2010/main" val="1257746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Experime</a:t>
            </a:r>
            <a:r>
              <a:rPr kumimoji="1" lang="en-US" altLang="zh-CN" dirty="0" smtClean="0"/>
              <a:t>ntal Results</a:t>
            </a:r>
            <a:endParaRPr kumimoji="1"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7288140"/>
              </p:ext>
            </p:extLst>
          </p:nvPr>
        </p:nvGraphicFramePr>
        <p:xfrm>
          <a:off x="1046396" y="1639485"/>
          <a:ext cx="705394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Clips</a:t>
                      </a:r>
                      <a:endParaRPr lang="zh-CN" sz="20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HM-16.0</a:t>
                      </a:r>
                      <a:endParaRPr lang="zh-CN" sz="18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Proposed</a:t>
                      </a:r>
                      <a:endParaRPr lang="zh-CN" sz="18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BD-rate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BD-rate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Time Saving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Chromakey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-6.40%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347%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-6.41%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125%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66%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RaceHorse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-1.65%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361%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-1.68%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126%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65%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Wave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-6.61%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431%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-6.08%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127%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Parkrun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-1.33%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350%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-1.68%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143%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59%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Kimono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-0.05%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346%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-0.64%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132%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62%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ParkScence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+0.78%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358%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-0.42%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146%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59%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Traffic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+0.64%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347%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-1.04%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148%</a:t>
                      </a:r>
                      <a:endParaRPr lang="zh-CN" sz="16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58%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" y="5153601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altLang="zh-CN" sz="1400" dirty="0" smtClean="0">
                <a:latin typeface="Times New Roman"/>
                <a:cs typeface="Times New Roman"/>
              </a:rPr>
              <a:t>Table</a:t>
            </a:r>
            <a:r>
              <a:rPr lang="zh-CN" altLang="en-US" sz="1400" dirty="0" smtClean="0">
                <a:latin typeface="Times New Roman"/>
                <a:cs typeface="Times New Roman"/>
              </a:rPr>
              <a:t> </a:t>
            </a:r>
            <a:r>
              <a:rPr lang="zh-CN" altLang="zh-CN" sz="1400" dirty="0">
                <a:latin typeface="Times New Roman"/>
                <a:cs typeface="Times New Roman"/>
              </a:rPr>
              <a:t>2</a:t>
            </a:r>
            <a:r>
              <a:rPr lang="zh-CN" altLang="en-US" sz="1400" dirty="0" smtClean="0">
                <a:latin typeface="Times New Roman"/>
                <a:cs typeface="Times New Roman"/>
              </a:rPr>
              <a:t> </a:t>
            </a:r>
            <a:r>
              <a:rPr lang="en-CA" altLang="zh-CN" sz="1400" dirty="0" smtClean="0">
                <a:latin typeface="Times New Roman"/>
                <a:cs typeface="Times New Roman"/>
              </a:rPr>
              <a:t>Experimental </a:t>
            </a:r>
            <a:r>
              <a:rPr lang="en-CA" altLang="zh-CN" sz="1400" dirty="0">
                <a:latin typeface="Times New Roman"/>
                <a:cs typeface="Times New Roman"/>
              </a:rPr>
              <a:t>Results of </a:t>
            </a:r>
            <a:r>
              <a:rPr lang="en-CA" altLang="zh-CN" sz="1400" dirty="0" smtClean="0">
                <a:latin typeface="Times New Roman"/>
                <a:cs typeface="Times New Roman"/>
              </a:rPr>
              <a:t>HM</a:t>
            </a:r>
            <a:r>
              <a:rPr lang="en-CA" altLang="zh-CN" sz="1400" dirty="0">
                <a:latin typeface="Times New Roman"/>
                <a:cs typeface="Times New Roman"/>
              </a:rPr>
              <a:t>-16.0 </a:t>
            </a:r>
            <a:r>
              <a:rPr lang="en-CA" altLang="zh-CN" sz="1400" dirty="0" smtClean="0">
                <a:latin typeface="Times New Roman"/>
                <a:cs typeface="Times New Roman"/>
              </a:rPr>
              <a:t>and</a:t>
            </a:r>
            <a:r>
              <a:rPr lang="zh-CN" altLang="en-US" sz="1400" dirty="0" smtClean="0">
                <a:latin typeface="Times New Roman"/>
                <a:cs typeface="Times New Roman"/>
              </a:rPr>
              <a:t> </a:t>
            </a:r>
            <a:r>
              <a:rPr lang="en-US" altLang="zh-CN" sz="1400" dirty="0">
                <a:latin typeface="Times New Roman"/>
                <a:cs typeface="Times New Roman"/>
              </a:rPr>
              <a:t>P</a:t>
            </a:r>
            <a:r>
              <a:rPr lang="en-US" altLang="zh-CN" sz="1400" dirty="0" smtClean="0">
                <a:latin typeface="Times New Roman"/>
                <a:cs typeface="Times New Roman"/>
              </a:rPr>
              <a:t>roposed</a:t>
            </a:r>
            <a:r>
              <a:rPr lang="zh-CN" altLang="en-US" sz="1400" dirty="0" smtClean="0">
                <a:latin typeface="Times New Roman"/>
                <a:cs typeface="Times New Roman"/>
              </a:rPr>
              <a:t> </a:t>
            </a:r>
            <a:r>
              <a:rPr lang="en-US" altLang="zh-CN" sz="1400" dirty="0" smtClean="0">
                <a:latin typeface="Times New Roman"/>
                <a:cs typeface="Times New Roman"/>
              </a:rPr>
              <a:t>Solution</a:t>
            </a:r>
            <a:r>
              <a:rPr lang="zh-CN" altLang="en-US" sz="1400" dirty="0" smtClean="0">
                <a:latin typeface="Times New Roman"/>
                <a:cs typeface="Times New Roman"/>
              </a:rPr>
              <a:t> </a:t>
            </a:r>
            <a:r>
              <a:rPr lang="en-CA" altLang="zh-CN" sz="1400" dirty="0" smtClean="0">
                <a:latin typeface="Times New Roman"/>
                <a:cs typeface="Times New Roman"/>
              </a:rPr>
              <a:t>(</a:t>
            </a:r>
            <a:r>
              <a:rPr lang="en-US" altLang="zh-CN" sz="1400" dirty="0" err="1">
                <a:latin typeface="Times New Roman"/>
                <a:cs typeface="Times New Roman"/>
              </a:rPr>
              <a:t>DeltaQpRD</a:t>
            </a:r>
            <a:r>
              <a:rPr lang="en-US" altLang="zh-CN" sz="1400" dirty="0">
                <a:latin typeface="Times New Roman"/>
                <a:cs typeface="Times New Roman"/>
              </a:rPr>
              <a:t> = </a:t>
            </a:r>
            <a:r>
              <a:rPr lang="en-US" altLang="zh-CN" sz="1400" dirty="0" smtClean="0">
                <a:latin typeface="Times New Roman"/>
                <a:cs typeface="Times New Roman"/>
              </a:rPr>
              <a:t>2</a:t>
            </a:r>
            <a:r>
              <a:rPr lang="en-US" altLang="zh-CN" sz="1400" dirty="0" smtClean="0">
                <a:latin typeface="Times New Roman"/>
                <a:cs typeface="Times New Roman"/>
              </a:rPr>
              <a:t>, RA</a:t>
            </a:r>
            <a:r>
              <a:rPr lang="en-US" altLang="zh-CN" sz="1400" dirty="0" smtClean="0">
                <a:latin typeface="Times New Roman"/>
                <a:cs typeface="Times New Roman"/>
              </a:rPr>
              <a:t>)</a:t>
            </a:r>
            <a:r>
              <a:rPr lang="zh-CN" altLang="zh-CN" sz="1400" dirty="0" smtClean="0">
                <a:effectLst/>
                <a:latin typeface="Times New Roman"/>
                <a:cs typeface="Times New Roman"/>
              </a:rPr>
              <a:t> </a:t>
            </a:r>
            <a:endParaRPr lang="zh-CN" alt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3781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332</Words>
  <Application>Microsoft Macintosh PowerPoint</Application>
  <PresentationFormat>全屏显示(4:3)</PresentationFormat>
  <Paragraphs>90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JCT-VC T0225 Improved Slice-level Delta-QP Calculation Method </vt:lpstr>
      <vt:lpstr>Problem Statement</vt:lpstr>
      <vt:lpstr>Problem Statement</vt:lpstr>
      <vt:lpstr>Proposed Algorithm</vt:lpstr>
      <vt:lpstr>Experimental Results</vt:lpstr>
    </vt:vector>
  </TitlesOfParts>
  <Company>loft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JCT-VC T0225 Improved Slice-level Delta-QP Calculation Method </dc:title>
  <dc:creator>Minhao Tang</dc:creator>
  <cp:lastModifiedBy>Minhao Tang</cp:lastModifiedBy>
  <cp:revision>46</cp:revision>
  <dcterms:created xsi:type="dcterms:W3CDTF">2015-02-13T10:01:18Z</dcterms:created>
  <dcterms:modified xsi:type="dcterms:W3CDTF">2015-02-13T11:45:29Z</dcterms:modified>
</cp:coreProperties>
</file>