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7" r:id="rId4"/>
    <p:sldId id="268" r:id="rId5"/>
    <p:sldId id="266" r:id="rId6"/>
    <p:sldId id="269" r:id="rId7"/>
    <p:sldId id="271" r:id="rId8"/>
    <p:sldId id="260" r:id="rId9"/>
    <p:sldId id="261" r:id="rId10"/>
    <p:sldId id="270" r:id="rId11"/>
    <p:sldId id="263" r:id="rId12"/>
    <p:sldId id="265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460" autoAdjust="0"/>
  </p:normalViewPr>
  <p:slideViewPr>
    <p:cSldViewPr snapToGrid="0" snapToObjects="1">
      <p:cViewPr varScale="1">
        <p:scale>
          <a:sx n="66" d="100"/>
          <a:sy n="66" d="100"/>
        </p:scale>
        <p:origin x="-1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423CA-0B3D-F544-9EB8-90547DB68611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0F8E3-C069-A34D-9BF3-CCBD958BC66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9406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An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R-lambda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model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based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Hyperbolic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function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was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proposed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K0103.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parameter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pair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alpha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indicate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characteristics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different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video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sequences.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alpha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model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updated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following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formulation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shows.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After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pre-encoding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process,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real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encoding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process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performed</a:t>
            </a:r>
            <a:r>
              <a:rPr kumimoji="1" lang="zh-CN" altLang="en-US" dirty="0" smtClean="0"/>
              <a:t>, </a:t>
            </a:r>
            <a:r>
              <a:rPr kumimoji="1" lang="en-US" altLang="zh-CN" dirty="0" smtClean="0"/>
              <a:t>which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encode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LCUs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normal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encoding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process.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S0206,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pointed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lambda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fail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expected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performance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special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sequences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Parkrun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although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cases.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R-lambda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pre-encoding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try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fix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HM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mechanism.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exponential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better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bitrate,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hyperbolic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better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higher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bitrate.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R-lambda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exponential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hyperbolic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k1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k2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ratio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exponential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hyperbolic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k1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clipped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zero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1.0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formulation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performed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k2.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hyperbolic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function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model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follow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parameter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update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rules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which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was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proposed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K0103.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parameter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pair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exponential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model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updated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following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formulations,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which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was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calculated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according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LMS(Least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Mean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Square)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Taylor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Expansion.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set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delta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delta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formulation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according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bpp</a:t>
            </a:r>
            <a:r>
              <a:rPr kumimoji="1" lang="en-US" altLang="zh-CN" dirty="0" smtClean="0"/>
              <a:t>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which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means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bit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pixel.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comes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solution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2.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algorithm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1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shows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proposed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rate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control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scheme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which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proposed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solution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2.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GOP,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pre-encoding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encode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16x16.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bits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coding the LCU using CUs of size 4x4 to 64x64 are estimated using the bits of 16x16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pre-encoding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relationship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16x16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pre-encoding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LCUs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distribution.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values of a and b used in our experiments are 0.9752 and -100.7424 respectively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altLang="zh-C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Since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update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parameter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set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alpha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twice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proposed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method,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use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smaller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values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delta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alpha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delta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beta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avoid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over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fitting.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Moreover,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LCU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allocation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precisely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formulation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according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pre-encoding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 − 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λ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model and its update in the previous section may fail for sequences containing scene changes (such as the 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ParkRun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started with a few dark frames followed by other frames of the clip) or even clips with only a relative small portion of the frames changed significantly from frame to frame. One such example is the 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Chromakey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test clip used in our experiments. In our system, we decide that the model and the update mechanism fail for a frame if the following conditions are met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altLang="zh-CN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endParaRPr kumimoji="1" lang="zh-CN" altLang="en-US" dirty="0" smtClean="0"/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0F8E3-C069-A34D-9BF3-CCBD958BC665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6432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0778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0305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1741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624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9391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9683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708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3777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443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4755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7461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5DBF-457D-BF40-B6FC-2A80AACBEC37}" type="datetimeFigureOut">
              <a:rPr kumimoji="1" lang="zh-CN" altLang="en-US" smtClean="0"/>
              <a:t>15-2-16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7FD73-62E0-BA4A-9559-882F4155C3E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8977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package" Target="../embeddings/Microsoft_Word___3.docx"/><Relationship Id="rId5" Type="http://schemas.openxmlformats.org/officeDocument/2006/relationships/image" Target="../media/image15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7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1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6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package" Target="../embeddings/Microsoft_Word___1.docx"/><Relationship Id="rId7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4" Type="http://schemas.openxmlformats.org/officeDocument/2006/relationships/image" Target="../media/image1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11659"/>
            <a:ext cx="7772400" cy="1715600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 smtClean="0">
                <a:latin typeface="Times New Roman"/>
                <a:cs typeface="Times New Roman"/>
              </a:rPr>
              <a:t>JCTVC-T0216</a:t>
            </a:r>
            <a:br>
              <a:rPr kumimoji="1" lang="en-US" altLang="zh-CN" dirty="0" smtClean="0">
                <a:latin typeface="Times New Roman"/>
                <a:cs typeface="Times New Roman"/>
              </a:rPr>
            </a:br>
            <a:r>
              <a:rPr lang="en-CA" altLang="zh-CN" dirty="0">
                <a:latin typeface="Times New Roman"/>
                <a:cs typeface="Times New Roman"/>
              </a:rPr>
              <a:t>R-lambda model based rate control with pre-encoding process</a:t>
            </a:r>
            <a:r>
              <a:rPr lang="zh-CN" altLang="zh-CN" dirty="0" smtClean="0">
                <a:effectLst/>
                <a:latin typeface="Times New Roman"/>
                <a:cs typeface="Times New Roman"/>
              </a:rPr>
              <a:t> 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45094" y="4208193"/>
            <a:ext cx="7613106" cy="1752600"/>
          </a:xfrm>
        </p:spPr>
        <p:txBody>
          <a:bodyPr>
            <a:normAutofit/>
          </a:bodyPr>
          <a:lstStyle/>
          <a:p>
            <a:r>
              <a:rPr kumimoji="1" lang="en-US" altLang="zh-CN" sz="28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Jiangtao</a:t>
            </a:r>
            <a:r>
              <a:rPr kumimoji="1" lang="zh-CN" alt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Wen,</a:t>
            </a:r>
            <a:r>
              <a:rPr kumimoji="1" lang="zh-CN" alt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28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Meiyuan</a:t>
            </a:r>
            <a:r>
              <a:rPr kumimoji="1" lang="zh-CN" alt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Fang,</a:t>
            </a:r>
            <a:r>
              <a:rPr kumimoji="1" lang="zh-CN" alt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280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Minhao</a:t>
            </a:r>
            <a:r>
              <a:rPr kumimoji="1" lang="zh-CN" alt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Tang,</a:t>
            </a:r>
            <a:r>
              <a:rPr kumimoji="1" lang="zh-CN" alt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Spencer</a:t>
            </a:r>
            <a:r>
              <a:rPr kumimoji="1" lang="zh-CN" altLang="en-US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Cheng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883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>
                <a:latin typeface="Times New Roman"/>
                <a:cs typeface="Times New Roman"/>
              </a:rPr>
              <a:t>Proposed Solution 2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016787"/>
          </a:xfrm>
        </p:spPr>
        <p:txBody>
          <a:bodyPr>
            <a:normAutofit/>
          </a:bodyPr>
          <a:lstStyle/>
          <a:p>
            <a:r>
              <a:rPr kumimoji="1" lang="en-US" altLang="zh-CN" dirty="0" smtClean="0">
                <a:latin typeface="Times New Roman"/>
                <a:cs typeface="Times New Roman"/>
              </a:rPr>
              <a:t>Pre-encoding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Process</a:t>
            </a:r>
          </a:p>
          <a:p>
            <a:pPr lvl="1"/>
            <a:r>
              <a:rPr kumimoji="1" lang="en-US" altLang="zh-CN" dirty="0" smtClean="0">
                <a:latin typeface="Times New Roman"/>
                <a:cs typeface="Times New Roman"/>
              </a:rPr>
              <a:t>Using</a:t>
            </a:r>
            <a:r>
              <a:rPr kumimoji="1" lang="en-US" altLang="zh-CN" dirty="0" smtClean="0">
                <a:latin typeface="Times New Roman"/>
                <a:cs typeface="Times New Roman"/>
              </a:rPr>
              <a:t> different values of </a:t>
            </a:r>
            <a:r>
              <a:rPr kumimoji="1" lang="en-US" altLang="zh-CN" dirty="0" err="1" smtClean="0">
                <a:latin typeface="Times New Roman"/>
                <a:cs typeface="Times New Roman"/>
              </a:rPr>
              <a:t>δ</a:t>
            </a:r>
            <a:r>
              <a:rPr kumimoji="1" lang="en-US" altLang="zh-CN" baseline="-25000" dirty="0" smtClean="0">
                <a:latin typeface="Times New Roman"/>
                <a:cs typeface="Times New Roman"/>
              </a:rPr>
              <a:t>α</a:t>
            </a:r>
            <a:r>
              <a:rPr kumimoji="1" lang="zh-CN" altLang="en-US" baseline="-25000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and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err="1" smtClean="0">
                <a:latin typeface="Times New Roman"/>
                <a:cs typeface="Times New Roman"/>
              </a:rPr>
              <a:t>δ</a:t>
            </a:r>
            <a:r>
              <a:rPr kumimoji="1" lang="en-US" altLang="zh-CN" baseline="-25000" dirty="0" smtClean="0">
                <a:latin typeface="Times New Roman"/>
                <a:cs typeface="Times New Roman"/>
              </a:rPr>
              <a:t>β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to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avoid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over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fitting</a:t>
            </a:r>
            <a:r>
              <a:rPr kumimoji="1" lang="zh-CN" altLang="en-US" dirty="0">
                <a:latin typeface="Times New Roman"/>
                <a:cs typeface="Times New Roman"/>
              </a:rPr>
              <a:t>: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338274"/>
              </p:ext>
            </p:extLst>
          </p:nvPr>
        </p:nvGraphicFramePr>
        <p:xfrm>
          <a:off x="237636" y="3137248"/>
          <a:ext cx="8449163" cy="2596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文档" r:id="rId4" imgW="5867400" imgH="1803400" progId="Word.Document.12">
                  <p:embed/>
                </p:oleObj>
              </mc:Choice>
              <mc:Fallback>
                <p:oleObj name="文档" r:id="rId4" imgW="5867400" imgH="1803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7636" y="3137248"/>
                        <a:ext cx="8449163" cy="2596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0019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>
                <a:latin typeface="Times New Roman"/>
                <a:cs typeface="Times New Roman"/>
              </a:rPr>
              <a:t>Proposed Solution 2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198"/>
            <a:ext cx="8229600" cy="4678661"/>
          </a:xfrm>
        </p:spPr>
        <p:txBody>
          <a:bodyPr>
            <a:normAutofit/>
          </a:bodyPr>
          <a:lstStyle/>
          <a:p>
            <a:r>
              <a:rPr kumimoji="1" lang="en-US" altLang="zh-CN" dirty="0" smtClean="0">
                <a:latin typeface="Times New Roman"/>
                <a:cs typeface="Times New Roman"/>
              </a:rPr>
              <a:t>Pre-encoding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Process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Re</a:t>
            </a:r>
            <a:r>
              <a:rPr kumimoji="1" lang="en-US" altLang="zh-CN" dirty="0" smtClean="0">
                <a:latin typeface="Times New Roman"/>
                <a:cs typeface="Times New Roman"/>
              </a:rPr>
              <a:t>-allocate the bits for each LCU in current 	frame</a:t>
            </a:r>
            <a:r>
              <a:rPr lang="zh-CN" altLang="zh-CN" dirty="0" smtClean="0">
                <a:effectLst/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effectLst/>
                <a:latin typeface="Times New Roman"/>
                <a:cs typeface="Times New Roman"/>
              </a:rPr>
              <a:t>using</a:t>
            </a:r>
            <a:r>
              <a:rPr lang="en-US" altLang="zh-CN" dirty="0" smtClean="0">
                <a:effectLst/>
                <a:latin typeface="Times New Roman"/>
                <a:cs typeface="Times New Roman"/>
              </a:rPr>
              <a:t>:</a:t>
            </a:r>
          </a:p>
          <a:p>
            <a:pPr lvl="1">
              <a:buFont typeface="Symbol" charset="2"/>
              <a:buChar char="-"/>
            </a:pPr>
            <a:endParaRPr kumimoji="1" lang="en-US" altLang="zh-CN" dirty="0">
              <a:latin typeface="Times New Roman"/>
              <a:cs typeface="Times New Roman"/>
            </a:endParaRP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Model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Failure Detection</a:t>
            </a:r>
          </a:p>
          <a:p>
            <a:pPr lvl="2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If following conditions are met:</a:t>
            </a:r>
          </a:p>
          <a:p>
            <a:pPr marL="3200400" lvl="7" indent="0">
              <a:buNone/>
            </a:pPr>
            <a:r>
              <a:rPr kumimoji="1" lang="en-US" altLang="zh-CN" dirty="0" smtClean="0">
                <a:latin typeface="Times New Roman"/>
                <a:cs typeface="Times New Roman"/>
              </a:rPr>
              <a:t>or</a:t>
            </a:r>
          </a:p>
          <a:p>
            <a:pPr marL="3200400" lvl="7" indent="0">
              <a:buNone/>
            </a:pPr>
            <a:endParaRPr kumimoji="1" lang="en-US" altLang="zh-CN" dirty="0" smtClean="0">
              <a:latin typeface="Times New Roman"/>
              <a:cs typeface="Times New Roman"/>
            </a:endParaRPr>
          </a:p>
          <a:p>
            <a:pPr lvl="2">
              <a:buFont typeface="Symbol" charset="2"/>
              <a:buChar char="-"/>
            </a:pPr>
            <a:r>
              <a:rPr lang="en-US" altLang="zh-CN" dirty="0">
                <a:latin typeface="Times New Roman"/>
                <a:cs typeface="Times New Roman"/>
              </a:rPr>
              <a:t>c</a:t>
            </a:r>
            <a:r>
              <a:rPr lang="en-US" altLang="zh-CN" baseline="-25000" dirty="0">
                <a:latin typeface="Times New Roman"/>
                <a:cs typeface="Times New Roman"/>
              </a:rPr>
              <a:t>1</a:t>
            </a:r>
            <a:r>
              <a:rPr lang="en-US" altLang="zh-CN" dirty="0">
                <a:latin typeface="Times New Roman"/>
                <a:cs typeface="Times New Roman"/>
              </a:rPr>
              <a:t>, c</a:t>
            </a:r>
            <a:r>
              <a:rPr lang="en-US" altLang="zh-CN" baseline="-25000" dirty="0">
                <a:latin typeface="Times New Roman"/>
                <a:cs typeface="Times New Roman"/>
              </a:rPr>
              <a:t>2</a:t>
            </a:r>
            <a:r>
              <a:rPr lang="en-US" altLang="zh-CN" dirty="0">
                <a:latin typeface="Times New Roman"/>
                <a:cs typeface="Times New Roman"/>
              </a:rPr>
              <a:t>, c</a:t>
            </a:r>
            <a:r>
              <a:rPr lang="en-US" altLang="zh-CN" baseline="-25000" dirty="0">
                <a:latin typeface="Times New Roman"/>
                <a:cs typeface="Times New Roman"/>
              </a:rPr>
              <a:t>3</a:t>
            </a:r>
            <a:r>
              <a:rPr lang="en-US" altLang="zh-CN" dirty="0">
                <a:latin typeface="Times New Roman"/>
                <a:cs typeface="Times New Roman"/>
              </a:rPr>
              <a:t> and c</a:t>
            </a:r>
            <a:r>
              <a:rPr lang="en-US" altLang="zh-CN" baseline="-25000" dirty="0">
                <a:latin typeface="Times New Roman"/>
                <a:cs typeface="Times New Roman"/>
              </a:rPr>
              <a:t>4</a:t>
            </a:r>
            <a:r>
              <a:rPr lang="en-US" altLang="zh-CN" dirty="0">
                <a:latin typeface="Times New Roman"/>
                <a:cs typeface="Times New Roman"/>
              </a:rPr>
              <a:t> are constant, set to 0.2, 5.0, 5.0 and 2.0</a:t>
            </a:r>
            <a:r>
              <a:rPr lang="zh-CN" altLang="zh-CN" dirty="0">
                <a:latin typeface="Times New Roman"/>
                <a:cs typeface="Times New Roman"/>
              </a:rPr>
              <a:t> </a:t>
            </a:r>
            <a:endParaRPr lang="zh-CN" altLang="en-US" dirty="0">
              <a:latin typeface="Times New Roman"/>
              <a:cs typeface="Times New Roman"/>
            </a:endParaRPr>
          </a:p>
          <a:p>
            <a:pPr lvl="2">
              <a:buFont typeface="Symbol" charset="2"/>
              <a:buChar char="-"/>
            </a:pPr>
            <a:endParaRPr kumimoji="1" lang="en-US" altLang="zh-CN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kumimoji="1" lang="zh-CN" altLang="en-US" dirty="0">
              <a:latin typeface="Times New Roman"/>
              <a:cs typeface="Times New Roman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257" y="2596723"/>
            <a:ext cx="2666610" cy="8579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5420" y="4604253"/>
            <a:ext cx="1830600" cy="324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2521" y="4622142"/>
            <a:ext cx="1863000" cy="324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7534" y="5037325"/>
            <a:ext cx="1964931" cy="3247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6180" y="5073100"/>
            <a:ext cx="1809300" cy="3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519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>
                <a:latin typeface="Times New Roman"/>
                <a:cs typeface="Times New Roman"/>
              </a:rPr>
              <a:t>Proposed Solution 2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3908610"/>
          </a:xfrm>
        </p:spPr>
        <p:txBody>
          <a:bodyPr>
            <a:normAutofit/>
          </a:bodyPr>
          <a:lstStyle/>
          <a:p>
            <a:r>
              <a:rPr kumimoji="1" lang="en-US" altLang="zh-CN" dirty="0" smtClean="0">
                <a:latin typeface="Times New Roman"/>
                <a:cs typeface="Times New Roman"/>
              </a:rPr>
              <a:t>Real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encoding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Process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Encode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the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LCUs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normal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encoding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process</a:t>
            </a:r>
          </a:p>
          <a:p>
            <a:pPr marL="0" indent="0">
              <a:buNone/>
            </a:pPr>
            <a:r>
              <a:rPr kumimoji="1" lang="en-US" altLang="zh-CN" dirty="0">
                <a:latin typeface="Times New Roman"/>
                <a:cs typeface="Times New Roman"/>
              </a:rPr>
              <a:t>	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4106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2 Results to Date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353" y="1740814"/>
            <a:ext cx="6819900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213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HM RC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0781"/>
            <a:ext cx="9144000" cy="514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692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2 RC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9912"/>
            <a:ext cx="9144000" cy="514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53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 smtClean="0">
                <a:latin typeface="Times New Roman"/>
                <a:cs typeface="Times New Roman"/>
              </a:rPr>
              <a:t>Outline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57200" y="1600200"/>
            <a:ext cx="8229600" cy="4172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Times New Roman"/>
                <a:cs typeface="Times New Roman"/>
              </a:rPr>
              <a:t>In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K0103</a:t>
            </a:r>
            <a:endParaRPr kumimoji="1" lang="en-US" altLang="zh-CN" dirty="0" smtClean="0">
              <a:latin typeface="Times New Roman"/>
              <a:cs typeface="Times New Roman"/>
            </a:endParaRPr>
          </a:p>
          <a:p>
            <a:pPr lvl="1">
              <a:buFont typeface="Symbol" charset="2"/>
              <a:buChar char="-"/>
            </a:pPr>
            <a:r>
              <a:rPr lang="en-US" altLang="zh-CN" dirty="0">
                <a:latin typeface="Times New Roman"/>
                <a:cs typeface="Times New Roman"/>
              </a:rPr>
              <a:t>	</a:t>
            </a:r>
            <a:r>
              <a:rPr lang="en-US" altLang="zh-CN" dirty="0" smtClean="0">
                <a:latin typeface="Times New Roman"/>
                <a:cs typeface="Times New Roman"/>
              </a:rPr>
              <a:t>R</a:t>
            </a:r>
            <a:r>
              <a:rPr lang="en-US" altLang="zh-CN" dirty="0" smtClean="0">
                <a:latin typeface="Times New Roman"/>
                <a:cs typeface="Times New Roman"/>
              </a:rPr>
              <a:t>-</a:t>
            </a:r>
            <a:r>
              <a:rPr lang="en-US" altLang="zh-CN" dirty="0" err="1" smtClean="0">
                <a:latin typeface="Times New Roman"/>
                <a:cs typeface="Times New Roman"/>
              </a:rPr>
              <a:t>λ</a:t>
            </a:r>
            <a:r>
              <a:rPr lang="en-US" altLang="zh-CN" dirty="0" smtClean="0">
                <a:latin typeface="Times New Roman"/>
                <a:cs typeface="Times New Roman"/>
              </a:rPr>
              <a:t> model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was defined as: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α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and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β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are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the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characteristics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of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different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sequences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>
                <a:latin typeface="Times New Roman"/>
                <a:cs typeface="Times New Roman"/>
              </a:rPr>
              <a:t>α</a:t>
            </a:r>
            <a:r>
              <a:rPr kumimoji="1" lang="zh-CN" altLang="en-US" dirty="0">
                <a:latin typeface="Times New Roman"/>
                <a:cs typeface="Times New Roman"/>
              </a:rPr>
              <a:t> </a:t>
            </a:r>
            <a:r>
              <a:rPr kumimoji="1" lang="en-US" altLang="zh-CN" dirty="0">
                <a:latin typeface="Times New Roman"/>
                <a:cs typeface="Times New Roman"/>
              </a:rPr>
              <a:t>and</a:t>
            </a:r>
            <a:r>
              <a:rPr kumimoji="1" lang="zh-CN" altLang="en-US" dirty="0">
                <a:latin typeface="Times New Roman"/>
                <a:cs typeface="Times New Roman"/>
              </a:rPr>
              <a:t> </a:t>
            </a:r>
            <a:r>
              <a:rPr kumimoji="1" lang="en-US" altLang="zh-CN" dirty="0">
                <a:latin typeface="Times New Roman"/>
                <a:cs typeface="Times New Roman"/>
              </a:rPr>
              <a:t>β</a:t>
            </a:r>
            <a:r>
              <a:rPr kumimoji="1" lang="zh-CN" altLang="en-US" dirty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will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update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as: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-6759" r="-6759"/>
          <a:stretch/>
        </p:blipFill>
        <p:spPr>
          <a:xfrm>
            <a:off x="5298208" y="2230133"/>
            <a:ext cx="1872672" cy="455832"/>
          </a:xfrm>
        </p:spPr>
      </p:pic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099899"/>
              </p:ext>
            </p:extLst>
          </p:nvPr>
        </p:nvGraphicFramePr>
        <p:xfrm>
          <a:off x="1259632" y="4334125"/>
          <a:ext cx="438220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" name="公式" r:id="rId5" imgW="2032000" imgH="203200" progId="Equation.3">
                  <p:embed/>
                </p:oleObj>
              </mc:Choice>
              <mc:Fallback>
                <p:oleObj name="公式" r:id="rId5" imgW="2032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334125"/>
                        <a:ext cx="4382201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126268"/>
              </p:ext>
            </p:extLst>
          </p:nvPr>
        </p:nvGraphicFramePr>
        <p:xfrm>
          <a:off x="1259632" y="5063621"/>
          <a:ext cx="493769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name="公式" r:id="rId7" imgW="2286000" imgH="203200" progId="Equation.3">
                  <p:embed/>
                </p:oleObj>
              </mc:Choice>
              <mc:Fallback>
                <p:oleObj name="公式" r:id="rId7" imgW="2286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063621"/>
                        <a:ext cx="4937691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7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 smtClean="0">
                <a:latin typeface="Times New Roman"/>
                <a:cs typeface="Times New Roman"/>
              </a:rPr>
              <a:t>Outline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57200" y="1600200"/>
            <a:ext cx="8229600" cy="4172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Times New Roman"/>
                <a:cs typeface="Times New Roman"/>
              </a:rPr>
              <a:t>In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S0206</a:t>
            </a:r>
            <a:endParaRPr kumimoji="1" lang="en-US" altLang="zh-CN" dirty="0" smtClean="0">
              <a:latin typeface="Times New Roman"/>
              <a:cs typeface="Times New Roman"/>
            </a:endParaRPr>
          </a:p>
          <a:p>
            <a:pPr lvl="1">
              <a:buFont typeface="Symbol" charset="2"/>
              <a:buChar char="-"/>
            </a:pPr>
            <a:r>
              <a:rPr lang="en-US" altLang="zh-CN" dirty="0">
                <a:latin typeface="Times New Roman"/>
                <a:cs typeface="Times New Roman"/>
              </a:rPr>
              <a:t>	</a:t>
            </a:r>
            <a:r>
              <a:rPr lang="en-US" altLang="zh-CN" dirty="0" smtClean="0">
                <a:latin typeface="Times New Roman"/>
                <a:cs typeface="Times New Roman"/>
              </a:rPr>
              <a:t>R</a:t>
            </a:r>
            <a:r>
              <a:rPr lang="en-US" altLang="zh-CN" dirty="0" smtClean="0">
                <a:latin typeface="Times New Roman"/>
                <a:cs typeface="Times New Roman"/>
              </a:rPr>
              <a:t>-</a:t>
            </a:r>
            <a:r>
              <a:rPr lang="en-US" altLang="zh-CN" dirty="0" err="1" smtClean="0">
                <a:latin typeface="Times New Roman"/>
                <a:cs typeface="Times New Roman"/>
              </a:rPr>
              <a:t>λ</a:t>
            </a:r>
            <a:r>
              <a:rPr lang="en-US" altLang="zh-CN" dirty="0" smtClean="0">
                <a:latin typeface="Times New Roman"/>
                <a:cs typeface="Times New Roman"/>
              </a:rPr>
              <a:t> model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proposed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in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K0103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works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well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in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most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cases</a:t>
            </a:r>
            <a:endParaRPr kumimoji="1" lang="en-US" altLang="zh-CN" dirty="0" smtClean="0">
              <a:latin typeface="Times New Roman"/>
              <a:cs typeface="Times New Roman"/>
            </a:endParaRP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But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will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fail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to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achieve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expected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performance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in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some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special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cases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such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err="1" smtClean="0">
                <a:latin typeface="Times New Roman"/>
                <a:cs typeface="Times New Roman"/>
              </a:rPr>
              <a:t>Parkrun</a:t>
            </a:r>
            <a:r>
              <a:rPr kumimoji="1" lang="en-US" altLang="zh-CN" dirty="0" smtClean="0">
                <a:latin typeface="Times New Roman"/>
                <a:cs typeface="Times New Roman"/>
              </a:rPr>
              <a:t>.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382000"/>
            <a:ext cx="5218545" cy="2270126"/>
          </a:xfrm>
        </p:spPr>
        <p:txBody>
          <a:bodyPr/>
          <a:lstStyle/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6049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 smtClean="0">
                <a:latin typeface="Times New Roman"/>
                <a:cs typeface="Times New Roman"/>
              </a:rPr>
              <a:t>Outline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57200" y="1600200"/>
            <a:ext cx="8229600" cy="4172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Times New Roman"/>
                <a:cs typeface="Times New Roman"/>
              </a:rPr>
              <a:t>In</a:t>
            </a:r>
            <a:r>
              <a:rPr lang="zh-CN" altLang="en-US" dirty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this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document</a:t>
            </a:r>
            <a:endParaRPr kumimoji="1" lang="en-US" altLang="zh-CN" dirty="0" smtClean="0">
              <a:latin typeface="Times New Roman"/>
              <a:cs typeface="Times New Roman"/>
            </a:endParaRPr>
          </a:p>
          <a:p>
            <a:pPr lvl="1">
              <a:buFont typeface="Symbol" charset="2"/>
              <a:buChar char="-"/>
            </a:pPr>
            <a:r>
              <a:rPr lang="en-US" altLang="zh-CN" dirty="0">
                <a:latin typeface="Times New Roman"/>
                <a:cs typeface="Times New Roman"/>
              </a:rPr>
              <a:t>	</a:t>
            </a:r>
            <a:r>
              <a:rPr lang="en-US" altLang="zh-CN" dirty="0" smtClean="0">
                <a:latin typeface="Times New Roman"/>
                <a:cs typeface="Times New Roman"/>
              </a:rPr>
              <a:t>Propose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CA" altLang="zh-CN" dirty="0">
                <a:latin typeface="Times New Roman"/>
                <a:cs typeface="Times New Roman"/>
              </a:rPr>
              <a:t>an R</a:t>
            </a:r>
            <a:r>
              <a:rPr lang="en-CA" altLang="zh-CN" dirty="0" smtClean="0">
                <a:latin typeface="Times New Roman"/>
                <a:cs typeface="Times New Roman"/>
              </a:rPr>
              <a:t>-</a:t>
            </a:r>
            <a:r>
              <a:rPr lang="en-US" altLang="zh-CN" dirty="0" err="1">
                <a:latin typeface="Times New Roman"/>
                <a:cs typeface="Times New Roman"/>
              </a:rPr>
              <a:t>λ</a:t>
            </a:r>
            <a:r>
              <a:rPr lang="en-CA" altLang="zh-CN" dirty="0" smtClean="0">
                <a:latin typeface="Times New Roman"/>
                <a:cs typeface="Times New Roman"/>
              </a:rPr>
              <a:t> </a:t>
            </a:r>
            <a:r>
              <a:rPr lang="en-CA" altLang="zh-CN" dirty="0">
                <a:latin typeface="Times New Roman"/>
                <a:cs typeface="Times New Roman"/>
              </a:rPr>
              <a:t>model based rate control with pre-encoding process</a:t>
            </a:r>
            <a:r>
              <a:rPr lang="zh-CN" altLang="zh-CN" dirty="0">
                <a:latin typeface="Times New Roman"/>
                <a:cs typeface="Times New Roman"/>
              </a:rPr>
              <a:t> </a:t>
            </a:r>
            <a:endParaRPr lang="zh-CN" altLang="en-US" dirty="0">
              <a:latin typeface="Times New Roman"/>
              <a:cs typeface="Times New Roman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382000"/>
            <a:ext cx="5218545" cy="2270126"/>
          </a:xfrm>
        </p:spPr>
        <p:txBody>
          <a:bodyPr/>
          <a:lstStyle/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0809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>
                <a:latin typeface="Times New Roman"/>
                <a:cs typeface="Times New Roman"/>
              </a:rPr>
              <a:t>Proposed Solution </a:t>
            </a:r>
            <a:r>
              <a:rPr lang="en-CA" altLang="zh-CN" b="1" dirty="0" smtClean="0">
                <a:latin typeface="Times New Roman"/>
                <a:cs typeface="Times New Roman"/>
              </a:rPr>
              <a:t>1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2946" t="-20092" r="-3753" b="-23078"/>
          <a:stretch/>
        </p:blipFill>
        <p:spPr>
          <a:xfrm>
            <a:off x="3558034" y="3843909"/>
            <a:ext cx="3022875" cy="930966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5709" y="4597982"/>
            <a:ext cx="1744473" cy="49002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5709" y="5088004"/>
            <a:ext cx="1291671" cy="4679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4808" y="4597983"/>
            <a:ext cx="1960185" cy="395997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>
          <a:xfrm>
            <a:off x="457200" y="1470276"/>
            <a:ext cx="8432800" cy="3840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Times New Roman"/>
                <a:cs typeface="Times New Roman"/>
              </a:rPr>
              <a:t>R</a:t>
            </a:r>
            <a:r>
              <a:rPr lang="en-US" altLang="zh-CN" dirty="0">
                <a:latin typeface="Times New Roman"/>
                <a:cs typeface="Times New Roman"/>
              </a:rPr>
              <a:t>−</a:t>
            </a:r>
            <a:r>
              <a:rPr lang="en-US" altLang="zh-CN" dirty="0" err="1">
                <a:latin typeface="Times New Roman"/>
                <a:cs typeface="Times New Roman"/>
              </a:rPr>
              <a:t>λ</a:t>
            </a:r>
            <a:r>
              <a:rPr lang="en-US" altLang="zh-CN" dirty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model</a:t>
            </a:r>
          </a:p>
          <a:p>
            <a:pPr lvl="1">
              <a:buFont typeface="Symbol" charset="2"/>
              <a:buChar char="-"/>
            </a:pPr>
            <a:r>
              <a:rPr lang="en-US" altLang="zh-CN" dirty="0" smtClean="0">
                <a:latin typeface="Times New Roman"/>
                <a:cs typeface="Times New Roman"/>
              </a:rPr>
              <a:t>Exponential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model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is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better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for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low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bitrate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cases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Hyperbolic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model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is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better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for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high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bitrate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cases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How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about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using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both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Hyperbolic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function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and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Exponential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function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in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the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R-</a:t>
            </a:r>
            <a:r>
              <a:rPr lang="en-US" altLang="zh-CN" dirty="0" err="1" smtClean="0">
                <a:latin typeface="Times New Roman"/>
                <a:cs typeface="Times New Roman"/>
              </a:rPr>
              <a:t>λ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model?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Our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R-</a:t>
            </a:r>
            <a:r>
              <a:rPr lang="en-US" altLang="zh-CN" dirty="0" err="1" smtClean="0">
                <a:latin typeface="Times New Roman"/>
                <a:cs typeface="Times New Roman"/>
              </a:rPr>
              <a:t>λ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model:</a:t>
            </a:r>
          </a:p>
          <a:p>
            <a:pPr lvl="1">
              <a:buFont typeface="Symbol" charset="2"/>
              <a:buChar char="-"/>
            </a:pPr>
            <a:r>
              <a:rPr kumimoji="1" lang="en-US" altLang="zh-CN" dirty="0" smtClean="0">
                <a:latin typeface="Times New Roman"/>
                <a:cs typeface="Times New Roman"/>
              </a:rPr>
              <a:t>where</a:t>
            </a:r>
            <a:endParaRPr kumimoji="1" lang="en-US" altLang="zh-CN" dirty="0" smtClean="0">
              <a:latin typeface="Times New Roman"/>
              <a:cs typeface="Times New Roman"/>
            </a:endParaRPr>
          </a:p>
          <a:p>
            <a:endParaRPr kumimoji="1" lang="zh-CN" alt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9879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>
                <a:latin typeface="Times New Roman"/>
                <a:cs typeface="Times New Roman"/>
              </a:rPr>
              <a:t>Proposed Solution </a:t>
            </a:r>
            <a:r>
              <a:rPr lang="en-CA" altLang="zh-CN" b="1" dirty="0" smtClean="0">
                <a:latin typeface="Times New Roman"/>
                <a:cs typeface="Times New Roman"/>
              </a:rPr>
              <a:t>1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57200" y="1470276"/>
            <a:ext cx="8432800" cy="4620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Times New Roman"/>
                <a:cs typeface="Times New Roman"/>
              </a:rPr>
              <a:t>R</a:t>
            </a:r>
            <a:r>
              <a:rPr lang="en-US" altLang="zh-CN" dirty="0">
                <a:latin typeface="Times New Roman"/>
                <a:cs typeface="Times New Roman"/>
              </a:rPr>
              <a:t>−</a:t>
            </a:r>
            <a:r>
              <a:rPr lang="en-US" altLang="zh-CN" dirty="0" err="1">
                <a:latin typeface="Times New Roman"/>
                <a:cs typeface="Times New Roman"/>
              </a:rPr>
              <a:t>λ</a:t>
            </a:r>
            <a:r>
              <a:rPr lang="en-US" altLang="zh-CN" dirty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model</a:t>
            </a:r>
          </a:p>
          <a:p>
            <a:pPr lvl="1">
              <a:buFont typeface="Symbol" charset="2"/>
              <a:buChar char="-"/>
            </a:pPr>
            <a:r>
              <a:rPr lang="en-US" altLang="zh-CN" dirty="0" smtClean="0">
                <a:latin typeface="Times New Roman"/>
                <a:cs typeface="Times New Roman"/>
              </a:rPr>
              <a:t>The Hyperbolic part follows the parameter update rules as proposed in K0103.</a:t>
            </a:r>
          </a:p>
          <a:p>
            <a:pPr lvl="1">
              <a:buFont typeface="Symbol" charset="2"/>
              <a:buChar char="-"/>
            </a:pPr>
            <a:r>
              <a:rPr lang="en-US" altLang="zh-CN" dirty="0" smtClean="0">
                <a:latin typeface="Times New Roman"/>
                <a:cs typeface="Times New Roman"/>
              </a:rPr>
              <a:t>The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parameter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of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Exponential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part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will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update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as:</a:t>
            </a:r>
            <a:endParaRPr lang="en-US" altLang="zh-CN" dirty="0">
              <a:latin typeface="Times New Roman"/>
              <a:cs typeface="Times New Roman"/>
            </a:endParaRPr>
          </a:p>
          <a:p>
            <a:pPr marL="457200" lvl="1" indent="0">
              <a:buNone/>
            </a:pPr>
            <a:endParaRPr lang="en-US" altLang="zh-CN" dirty="0">
              <a:latin typeface="Times New Roman"/>
              <a:cs typeface="Times New Roman"/>
            </a:endParaRPr>
          </a:p>
          <a:p>
            <a:pPr lvl="1">
              <a:buFont typeface="Symbol" charset="2"/>
              <a:buChar char="-"/>
            </a:pPr>
            <a:r>
              <a:rPr lang="en-US" altLang="zh-CN" dirty="0" smtClean="0">
                <a:latin typeface="Times New Roman"/>
                <a:cs typeface="Times New Roman"/>
              </a:rPr>
              <a:t>According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to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Least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Mean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Square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and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Taylor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Expansion</a:t>
            </a:r>
          </a:p>
          <a:p>
            <a:pPr lvl="1">
              <a:buFont typeface="Symbol" charset="2"/>
              <a:buChar char="-"/>
            </a:pPr>
            <a:r>
              <a:rPr lang="el-GR" altLang="zh-CN" dirty="0" smtClean="0">
                <a:latin typeface="Times New Roman"/>
                <a:cs typeface="Times New Roman"/>
              </a:rPr>
              <a:t>δ</a:t>
            </a:r>
            <a:r>
              <a:rPr lang="el-GR" altLang="zh-CN" baseline="-25000" dirty="0" smtClean="0">
                <a:latin typeface="Times New Roman"/>
                <a:cs typeface="Times New Roman"/>
              </a:rPr>
              <a:t>a</a:t>
            </a:r>
            <a:r>
              <a:rPr lang="zh-CN" altLang="en-US" baseline="-25000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and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err="1" smtClean="0">
                <a:latin typeface="Times New Roman"/>
                <a:cs typeface="Times New Roman"/>
              </a:rPr>
              <a:t>δ</a:t>
            </a:r>
            <a:r>
              <a:rPr lang="en-US" altLang="zh-CN" baseline="-25000" dirty="0" err="1" smtClean="0">
                <a:latin typeface="Times New Roman"/>
                <a:cs typeface="Times New Roman"/>
              </a:rPr>
              <a:t>b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set</a:t>
            </a:r>
            <a:r>
              <a:rPr lang="zh-CN" altLang="en-US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/>
                <a:cs typeface="Times New Roman"/>
              </a:rPr>
              <a:t>as</a:t>
            </a:r>
            <a:r>
              <a:rPr lang="zh-CN" altLang="en-US" dirty="0">
                <a:latin typeface="Times New Roman"/>
                <a:cs typeface="Times New Roman"/>
              </a:rPr>
              <a:t>:</a:t>
            </a:r>
            <a:endParaRPr lang="en-US" altLang="zh-CN" dirty="0" smtClean="0">
              <a:latin typeface="Times New Roman"/>
              <a:cs typeface="Times New Roman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98831" y="5473878"/>
            <a:ext cx="584635" cy="616508"/>
          </a:xfrm>
        </p:spPr>
        <p:txBody>
          <a:bodyPr/>
          <a:lstStyle/>
          <a:p>
            <a:pPr marL="0" indent="0">
              <a:buNone/>
            </a:pPr>
            <a:endParaRPr kumimoji="1"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6964" y="3429076"/>
            <a:ext cx="3688509" cy="36053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5919" y="3808881"/>
            <a:ext cx="3675522" cy="357916"/>
          </a:xfrm>
          <a:prstGeom prst="rect">
            <a:avLst/>
          </a:prstGeom>
        </p:spPr>
      </p:pic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799493"/>
              </p:ext>
            </p:extLst>
          </p:nvPr>
        </p:nvGraphicFramePr>
        <p:xfrm>
          <a:off x="763232" y="5277105"/>
          <a:ext cx="7761251" cy="1477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文档" r:id="rId6" imgW="6083300" imgH="1181100" progId="Word.Document.12">
                  <p:embed/>
                </p:oleObj>
              </mc:Choice>
              <mc:Fallback>
                <p:oleObj name="文档" r:id="rId6" imgW="6083300" imgH="1181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3232" y="5277105"/>
                        <a:ext cx="7761251" cy="1477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7446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94718"/>
              </p:ext>
            </p:extLst>
          </p:nvPr>
        </p:nvGraphicFramePr>
        <p:xfrm>
          <a:off x="163227" y="461049"/>
          <a:ext cx="8885523" cy="5923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文档" r:id="rId3" imgW="5905500" imgH="3937000" progId="Word.Document.12">
                  <p:embed/>
                </p:oleObj>
              </mc:Choice>
              <mc:Fallback>
                <p:oleObj name="文档" r:id="rId3" imgW="5905500" imgH="393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227" y="461049"/>
                        <a:ext cx="8885523" cy="5923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CA" altLang="zh-CN" b="1" dirty="0" smtClean="0">
                <a:latin typeface="Times New Roman"/>
                <a:cs typeface="Times New Roman"/>
              </a:rPr>
              <a:t>Solution 1 Results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4464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>
                <a:latin typeface="Times New Roman"/>
                <a:cs typeface="Times New Roman"/>
              </a:rPr>
              <a:t>Proposed Solution 2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457200" y="1600200"/>
            <a:ext cx="7931134" cy="1047297"/>
          </a:xfrm>
        </p:spPr>
        <p:txBody>
          <a:bodyPr/>
          <a:lstStyle/>
          <a:p>
            <a:pPr marL="0" indent="0">
              <a:buNone/>
            </a:pPr>
            <a:endParaRPr kumimoji="1"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51"/>
          <a:stretch/>
        </p:blipFill>
        <p:spPr>
          <a:xfrm>
            <a:off x="1055250" y="1367656"/>
            <a:ext cx="6951165" cy="478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25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altLang="zh-CN" b="1" dirty="0">
                <a:latin typeface="Times New Roman"/>
                <a:cs typeface="Times New Roman"/>
              </a:rPr>
              <a:t>Proposed Solution 2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016787"/>
          </a:xfrm>
        </p:spPr>
        <p:txBody>
          <a:bodyPr>
            <a:normAutofit/>
          </a:bodyPr>
          <a:lstStyle/>
          <a:p>
            <a:r>
              <a:rPr kumimoji="1" lang="en-US" altLang="zh-CN" dirty="0" smtClean="0">
                <a:latin typeface="Times New Roman"/>
                <a:cs typeface="Times New Roman"/>
              </a:rPr>
              <a:t>Pre-encoding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Process</a:t>
            </a:r>
          </a:p>
          <a:p>
            <a:pPr lvl="1"/>
            <a:r>
              <a:rPr kumimoji="1" lang="en-US" altLang="zh-CN" dirty="0" smtClean="0">
                <a:latin typeface="Times New Roman"/>
                <a:cs typeface="Times New Roman"/>
              </a:rPr>
              <a:t>Only </a:t>
            </a:r>
            <a:r>
              <a:rPr kumimoji="1" lang="en-US" altLang="zh-CN" dirty="0" smtClean="0">
                <a:latin typeface="Times New Roman"/>
                <a:cs typeface="Times New Roman"/>
              </a:rPr>
              <a:t>encode the CUs with the size of </a:t>
            </a:r>
            <a:r>
              <a:rPr kumimoji="1" lang="en-US" altLang="zh-CN" dirty="0" smtClean="0">
                <a:latin typeface="Times New Roman"/>
                <a:cs typeface="Times New Roman"/>
              </a:rPr>
              <a:t>16x16</a:t>
            </a:r>
          </a:p>
          <a:p>
            <a:pPr lvl="1"/>
            <a:r>
              <a:rPr kumimoji="1" lang="en-US" altLang="zh-CN" dirty="0" smtClean="0">
                <a:latin typeface="Times New Roman"/>
                <a:cs typeface="Times New Roman"/>
              </a:rPr>
              <a:t>Estimate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the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bits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of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LCU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using:</a:t>
            </a:r>
          </a:p>
          <a:p>
            <a:pPr lvl="1"/>
            <a:r>
              <a:rPr kumimoji="1" lang="en-US" altLang="zh-CN" dirty="0" smtClean="0">
                <a:latin typeface="Times New Roman"/>
                <a:cs typeface="Times New Roman"/>
              </a:rPr>
              <a:t>a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is</a:t>
            </a:r>
            <a:r>
              <a:rPr kumimoji="1" lang="zh-CN" altLang="zh-CN" dirty="0" smtClean="0">
                <a:latin typeface="Times New Roman"/>
                <a:cs typeface="Times New Roman"/>
              </a:rPr>
              <a:t> </a:t>
            </a:r>
            <a:r>
              <a:rPr kumimoji="1" lang="zh-CN" altLang="zh-CN" dirty="0" smtClean="0">
                <a:latin typeface="Times New Roman"/>
                <a:cs typeface="Times New Roman"/>
              </a:rPr>
              <a:t>0</a:t>
            </a:r>
            <a:r>
              <a:rPr kumimoji="1" lang="en-US" altLang="zh-CN" dirty="0" smtClean="0">
                <a:latin typeface="Times New Roman"/>
                <a:cs typeface="Times New Roman"/>
              </a:rPr>
              <a:t>.9752</a:t>
            </a:r>
          </a:p>
          <a:p>
            <a:pPr lvl="1"/>
            <a:r>
              <a:rPr kumimoji="1" lang="en-US" altLang="zh-CN" dirty="0" smtClean="0">
                <a:latin typeface="Times New Roman"/>
                <a:cs typeface="Times New Roman"/>
              </a:rPr>
              <a:t>b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is</a:t>
            </a:r>
            <a:r>
              <a:rPr kumimoji="1" lang="zh-CN" altLang="en-US" dirty="0" smtClean="0">
                <a:latin typeface="Times New Roman"/>
                <a:cs typeface="Times New Roman"/>
              </a:rPr>
              <a:t> </a:t>
            </a:r>
            <a:r>
              <a:rPr kumimoji="1" lang="en-US" altLang="zh-CN" dirty="0" smtClean="0">
                <a:latin typeface="Times New Roman"/>
                <a:cs typeface="Times New Roman"/>
              </a:rPr>
              <a:t>–100.74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pic>
        <p:nvPicPr>
          <p:cNvPr id="4" name="图片 3" descr="estmodel-eps-converted-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216" y="3380924"/>
            <a:ext cx="5915859" cy="29833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800" y="2838700"/>
            <a:ext cx="2263665" cy="43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6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3912</TotalTime>
  <Words>803</Words>
  <Application>Microsoft Macintosh PowerPoint</Application>
  <PresentationFormat>全屏显示(4:3)</PresentationFormat>
  <Paragraphs>77</Paragraphs>
  <Slides>15</Slides>
  <Notes>10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嵌入的 OLE 服务器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Office 主题</vt:lpstr>
      <vt:lpstr>公式</vt:lpstr>
      <vt:lpstr>文档</vt:lpstr>
      <vt:lpstr>Microsoft Word 文档</vt:lpstr>
      <vt:lpstr>JCTVC-T0216 R-lambda model based rate control with pre-encoding process </vt:lpstr>
      <vt:lpstr>Outline</vt:lpstr>
      <vt:lpstr>Outline</vt:lpstr>
      <vt:lpstr>Outline</vt:lpstr>
      <vt:lpstr>Proposed Solution 1</vt:lpstr>
      <vt:lpstr>Proposed Solution 1</vt:lpstr>
      <vt:lpstr>Solution 1 Results</vt:lpstr>
      <vt:lpstr>Proposed Solution 2</vt:lpstr>
      <vt:lpstr>Proposed Solution 2</vt:lpstr>
      <vt:lpstr>Proposed Solution 2</vt:lpstr>
      <vt:lpstr>Proposed Solution 2</vt:lpstr>
      <vt:lpstr>Proposed Solution 2</vt:lpstr>
      <vt:lpstr>Proposal 2 Results to Date</vt:lpstr>
      <vt:lpstr>Default HM RC</vt:lpstr>
      <vt:lpstr>Proposal 2 RC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JCTVC-T0216 R-lambda model based rate control with pre-encoding process </dc:title>
  <dc:creator>美媛 方</dc:creator>
  <cp:lastModifiedBy>美媛 方</cp:lastModifiedBy>
  <cp:revision>50</cp:revision>
  <dcterms:created xsi:type="dcterms:W3CDTF">2015-02-11T09:28:43Z</dcterms:created>
  <dcterms:modified xsi:type="dcterms:W3CDTF">2015-02-16T11:43:13Z</dcterms:modified>
</cp:coreProperties>
</file>