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70" r:id="rId5"/>
    <p:sldId id="271" r:id="rId6"/>
    <p:sldId id="272" r:id="rId7"/>
    <p:sldId id="263" r:id="rId8"/>
  </p:sldIdLst>
  <p:sldSz cx="9144000" cy="6858000" type="screen4x3"/>
  <p:notesSz cx="6858000" cy="9144000"/>
  <p:custDataLst>
    <p:tags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508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DB8C44D-3151-4FE4-9633-254D40F2F805}" type="datetimeFigureOut">
              <a:rPr lang="en-US" smtClean="0"/>
              <a:pPr/>
              <a:t>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30425"/>
            <a:ext cx="8001000" cy="1470025"/>
          </a:xfrm>
        </p:spPr>
        <p:txBody>
          <a:bodyPr>
            <a:normAutofit/>
          </a:bodyPr>
          <a:lstStyle/>
          <a:p>
            <a:r>
              <a:rPr lang="en-CA" altLang="zh-CN" b="1" dirty="0" smtClean="0"/>
              <a:t>Non-CE3: 2-D Intra String Copy in HEVC SCC</a:t>
            </a:r>
            <a:r>
              <a:rPr lang="en-CA" b="1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JCTVC </a:t>
            </a:r>
            <a:r>
              <a:rPr lang="en-US" smtClean="0"/>
              <a:t>– </a:t>
            </a:r>
            <a:r>
              <a:rPr lang="en-US" smtClean="0"/>
              <a:t>T0193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657600" y="4191000"/>
            <a:ext cx="2140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zh-CN" dirty="0" err="1" smtClean="0"/>
              <a:t>Huawei</a:t>
            </a:r>
            <a:r>
              <a:rPr lang="en-CA" altLang="zh-CN" dirty="0" smtClean="0"/>
              <a:t> USA R&amp;D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763000" cy="4525963"/>
          </a:xfrm>
        </p:spPr>
        <p:txBody>
          <a:bodyPr>
            <a:normAutofit fontScale="92500"/>
          </a:bodyPr>
          <a:lstStyle/>
          <a:p>
            <a:pPr lvl="1"/>
            <a:r>
              <a:rPr lang="en-US" altLang="zh-CN" dirty="0" smtClean="0"/>
              <a:t>For any give location, in addition to the RUN based 1D string search, a 2D string search with flexible width and height is also performed.  </a:t>
            </a:r>
          </a:p>
          <a:p>
            <a:pPr lvl="1"/>
            <a:endParaRPr lang="en-US" altLang="zh-CN" dirty="0" smtClean="0"/>
          </a:p>
          <a:p>
            <a:pPr lvl="1"/>
            <a:r>
              <a:rPr lang="en-US" altLang="zh-CN" dirty="0" smtClean="0"/>
              <a:t>If the area covered by the 2D-match result is bigger than 1D RUN length, the 2D string copy mode is selected and its (</a:t>
            </a:r>
            <a:r>
              <a:rPr lang="en-US" altLang="zh-CN" dirty="0" err="1" smtClean="0"/>
              <a:t>mvx</a:t>
            </a:r>
            <a:r>
              <a:rPr lang="en-US" altLang="zh-CN" dirty="0" smtClean="0"/>
              <a:t>, </a:t>
            </a:r>
            <a:r>
              <a:rPr lang="en-US" altLang="zh-CN" dirty="0" err="1" smtClean="0"/>
              <a:t>mvy</a:t>
            </a:r>
            <a:r>
              <a:rPr lang="en-US" altLang="zh-CN" dirty="0" smtClean="0"/>
              <a:t>, width, height) is encoded into bit-stream, </a:t>
            </a:r>
          </a:p>
          <a:p>
            <a:pPr lvl="1"/>
            <a:endParaRPr lang="en-US" altLang="zh-CN" dirty="0" smtClean="0"/>
          </a:p>
          <a:p>
            <a:pPr lvl="1"/>
            <a:r>
              <a:rPr lang="en-US" altLang="zh-CN" dirty="0" smtClean="0"/>
              <a:t>otherwise, the current index map coding mode is selected and its (RUN) is encoded into bit-stream.</a:t>
            </a:r>
          </a:p>
          <a:p>
            <a:pPr lvl="1"/>
            <a:endParaRPr lang="en-US" dirty="0" smtClean="0"/>
          </a:p>
          <a:p>
            <a:pPr lvl="1"/>
            <a:r>
              <a:rPr lang="en-US" altLang="zh-CN" dirty="0" smtClean="0"/>
              <a:t>Residual is generated and then coded using the HEVC residual coding method.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zh-CN" dirty="0" smtClean="0"/>
              <a:t>Proposed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763000" cy="4525963"/>
          </a:xfrm>
        </p:spPr>
        <p:txBody>
          <a:bodyPr>
            <a:normAutofit/>
          </a:bodyPr>
          <a:lstStyle/>
          <a:p>
            <a:pPr hangingPunct="0"/>
            <a:r>
              <a:rPr lang="en-US" altLang="zh-CN" sz="2800" dirty="0" smtClean="0"/>
              <a:t>A one-bit context coded “2D_flag” is added to the syntax to indicate if the 2D-string copy mode is selected. </a:t>
            </a:r>
            <a:endParaRPr lang="zh-CN" altLang="zh-CN" sz="2800" dirty="0" smtClean="0"/>
          </a:p>
          <a:p>
            <a:pPr lvl="1" hangingPunct="0"/>
            <a:r>
              <a:rPr lang="en-US" altLang="zh-CN" sz="1200" dirty="0" smtClean="0"/>
              <a:t>If 2D_flag = 1, </a:t>
            </a:r>
            <a:r>
              <a:rPr lang="en-CA" altLang="zh-CN" sz="1200" dirty="0" smtClean="0"/>
              <a:t>COPY_ABOVE flag is skipped</a:t>
            </a:r>
            <a:r>
              <a:rPr lang="en-US" altLang="zh-CN" sz="1200" dirty="0" smtClean="0"/>
              <a:t>, </a:t>
            </a:r>
            <a:endParaRPr lang="en-US" altLang="zh-CN" sz="1050" dirty="0" smtClean="0"/>
          </a:p>
          <a:p>
            <a:pPr lvl="2" hangingPunct="0"/>
            <a:r>
              <a:rPr lang="en-US" altLang="zh-CN" sz="1050" dirty="0" smtClean="0"/>
              <a:t>a one-bit context coded mvx0_flag(mvy0_flag) is added to indicate whether its motion vector </a:t>
            </a:r>
            <a:r>
              <a:rPr lang="en-US" altLang="zh-CN" sz="1050" dirty="0" err="1" smtClean="0"/>
              <a:t>mvx</a:t>
            </a:r>
            <a:r>
              <a:rPr lang="en-US" altLang="zh-CN" sz="1050" dirty="0" smtClean="0"/>
              <a:t>(</a:t>
            </a:r>
            <a:r>
              <a:rPr lang="en-US" altLang="zh-CN" sz="1050" dirty="0" err="1" smtClean="0"/>
              <a:t>mvy</a:t>
            </a:r>
            <a:r>
              <a:rPr lang="en-US" altLang="zh-CN" sz="1050" dirty="0" smtClean="0"/>
              <a:t>) is equal to zero; </a:t>
            </a:r>
            <a:endParaRPr lang="en-US" altLang="zh-CN" sz="1000" dirty="0" smtClean="0"/>
          </a:p>
          <a:p>
            <a:pPr lvl="3" hangingPunct="0"/>
            <a:r>
              <a:rPr lang="en-US" altLang="zh-CN" sz="1000" dirty="0" smtClean="0"/>
              <a:t>When a 2D block is a single color block, both </a:t>
            </a:r>
            <a:r>
              <a:rPr lang="en-US" altLang="zh-CN" sz="1000" dirty="0" err="1" smtClean="0"/>
              <a:t>mvx</a:t>
            </a:r>
            <a:r>
              <a:rPr lang="en-US" altLang="zh-CN" sz="1000" dirty="0" smtClean="0"/>
              <a:t> and </a:t>
            </a:r>
            <a:r>
              <a:rPr lang="en-US" altLang="zh-CN" sz="1000" dirty="0" err="1" smtClean="0"/>
              <a:t>mvy</a:t>
            </a:r>
            <a:r>
              <a:rPr lang="en-US" altLang="zh-CN" sz="1000" dirty="0" smtClean="0"/>
              <a:t> are set to 0 and the quantized version of its pixel values is encoded using TBC method.</a:t>
            </a:r>
            <a:endParaRPr lang="en-US" altLang="zh-CN" sz="1050" dirty="0" smtClean="0"/>
          </a:p>
          <a:p>
            <a:pPr lvl="2" hangingPunct="0"/>
            <a:r>
              <a:rPr lang="en-US" altLang="zh-CN" sz="1050" dirty="0" smtClean="0"/>
              <a:t>a one-bit context is used to encode the sign of non-zero </a:t>
            </a:r>
            <a:r>
              <a:rPr lang="en-US" altLang="zh-CN" sz="1050" dirty="0" err="1" smtClean="0"/>
              <a:t>mvx</a:t>
            </a:r>
            <a:r>
              <a:rPr lang="en-US" altLang="zh-CN" sz="1050" dirty="0" smtClean="0"/>
              <a:t>(</a:t>
            </a:r>
            <a:r>
              <a:rPr lang="en-US" altLang="zh-CN" sz="1050" dirty="0" err="1" smtClean="0"/>
              <a:t>mvy</a:t>
            </a:r>
            <a:r>
              <a:rPr lang="en-US" altLang="zh-CN" sz="1050" dirty="0" smtClean="0"/>
              <a:t>), followed by the absolute value of </a:t>
            </a:r>
            <a:r>
              <a:rPr lang="en-US" altLang="zh-CN" sz="1050" dirty="0" err="1" smtClean="0"/>
              <a:t>mvx</a:t>
            </a:r>
            <a:r>
              <a:rPr lang="en-US" altLang="zh-CN" sz="1050" dirty="0" smtClean="0"/>
              <a:t>(</a:t>
            </a:r>
            <a:r>
              <a:rPr lang="en-US" altLang="zh-CN" sz="1050" dirty="0" err="1" smtClean="0"/>
              <a:t>mvy</a:t>
            </a:r>
            <a:r>
              <a:rPr lang="en-US" altLang="zh-CN" sz="1050" dirty="0" smtClean="0"/>
              <a:t>), which is encoded using truncated binary coding (TBC) method.</a:t>
            </a:r>
          </a:p>
          <a:p>
            <a:pPr lvl="2" hangingPunct="0"/>
            <a:r>
              <a:rPr lang="en-US" altLang="zh-CN" sz="1050" dirty="0" smtClean="0"/>
              <a:t>both width and height are encoded using TBC method.</a:t>
            </a:r>
            <a:endParaRPr lang="zh-CN" altLang="zh-CN" sz="1050" dirty="0" smtClean="0"/>
          </a:p>
          <a:p>
            <a:pPr lvl="1"/>
            <a:r>
              <a:rPr lang="en-US" altLang="zh-CN" sz="2900" dirty="0" smtClean="0"/>
              <a:t>If 2D_flag = 0, </a:t>
            </a:r>
            <a:r>
              <a:rPr lang="en-CA" altLang="zh-CN" sz="2900" dirty="0" smtClean="0"/>
              <a:t>COPY_ABOVE flag is encoded using one context (2 contexts are used in default RUN based 1D search) </a:t>
            </a: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Differences  to CE3 Test B.3</a:t>
            </a:r>
            <a:endParaRPr lang="zh-CN" alt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1676401"/>
          <a:ext cx="7391400" cy="2895599"/>
        </p:xfrm>
        <a:graphic>
          <a:graphicData uri="http://schemas.openxmlformats.org/drawingml/2006/table">
            <a:tbl>
              <a:tblPr/>
              <a:tblGrid>
                <a:gridCol w="3695700"/>
                <a:gridCol w="3695700"/>
              </a:tblGrid>
              <a:tr h="39793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>
                          <a:latin typeface="Times New Roman"/>
                          <a:ea typeface="宋体"/>
                          <a:cs typeface="Times New Roman"/>
                        </a:rPr>
                        <a:t>CE3 Test-B.3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宋体"/>
                          <a:cs typeface="Times New Roman"/>
                        </a:rPr>
                        <a:t>Non-CE3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266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宋体"/>
                          <a:cs typeface="Times New Roman"/>
                        </a:rPr>
                        <a:t>Both 1D and 2D string search operation are done in the quantized version of the original and reconstructed pixels.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宋体"/>
                          <a:cs typeface="Times New Roman"/>
                        </a:rPr>
                        <a:t>Both 1D and 2D string search operation are done in the original pixel domain.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宋体"/>
                          <a:cs typeface="Times New Roman"/>
                        </a:rPr>
                        <a:t>2D string search is limited to CTU level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宋体"/>
                          <a:cs typeface="Times New Roman"/>
                        </a:rPr>
                        <a:t>2D string search is extended to CU level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宋体"/>
                          <a:cs typeface="Times New Roman"/>
                        </a:rPr>
                        <a:t>In 1D/2D Pixel mode, a frequent color table is used to code pixel, either the quantized version of the original pixel, or a frequent color table index is coded into bit-stream</a:t>
                      </a:r>
                      <a:endParaRPr lang="zh-CN" sz="11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>
                          <a:latin typeface="Times New Roman"/>
                          <a:ea typeface="宋体"/>
                          <a:cs typeface="Times New Roman"/>
                        </a:rPr>
                        <a:t>In 1D/2D Pixel mode, the quantized version of original pixel is coded into bit-stream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Performance </a:t>
            </a:r>
            <a:r>
              <a:rPr lang="en-US" altLang="zh-CN" dirty="0" err="1" smtClean="0"/>
              <a:t>Lossy</a:t>
            </a:r>
            <a:r>
              <a:rPr lang="en-US" altLang="zh-CN" dirty="0" smtClean="0"/>
              <a:t> </a:t>
            </a:r>
            <a:r>
              <a:rPr lang="en-US" altLang="zh-CN" sz="1800" dirty="0" smtClean="0"/>
              <a:t>(</a:t>
            </a:r>
            <a:r>
              <a:rPr lang="en-CA" sz="1200" dirty="0" smtClean="0"/>
              <a:t>the FF case of tested was mistakenly configured using 2 left CTUs instead of 1, we will update the correct result as soon as it become available</a:t>
            </a:r>
            <a:r>
              <a:rPr lang="en-CA" sz="1800" dirty="0" smtClean="0"/>
              <a:t>)</a:t>
            </a:r>
            <a:endParaRPr lang="en-US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553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14399" y="1219202"/>
          <a:ext cx="7315199" cy="5239872"/>
        </p:xfrm>
        <a:graphic>
          <a:graphicData uri="http://schemas.openxmlformats.org/drawingml/2006/table">
            <a:tbl>
              <a:tblPr/>
              <a:tblGrid>
                <a:gridCol w="2619215"/>
                <a:gridCol w="782664"/>
                <a:gridCol w="782664"/>
                <a:gridCol w="782664"/>
                <a:gridCol w="782664"/>
                <a:gridCol w="782664"/>
                <a:gridCol w="782664"/>
              </a:tblGrid>
              <a:tr h="129897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4CTU (Anchor 4CTU)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FF (Anchor FF)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9897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9897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6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text &amp; graphics with motion, 1080p &amp; 720p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mixed content, 1440p &amp;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camera captured,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6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text &amp; graphics with motion, 1080p &amp; 720p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mixed content, 1440p &amp;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105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118%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113%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9897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897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9897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6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text &amp; graphics with motion, 1080p &amp; 720p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mixed content, 1440p &amp;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camera captured,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6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text &amp; graphics with motion, 1080p &amp; 720p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mixed content, 1440p &amp;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9897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897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9897">
                <a:tc>
                  <a:txBody>
                    <a:bodyPr/>
                    <a:lstStyle/>
                    <a:p>
                      <a:endParaRPr lang="en-US" sz="105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G/Y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B/U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R/V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6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text &amp; graphics with motion, 1080p &amp; 720p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mixed content, 1440p &amp;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RGB, camera captured,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60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text &amp; graphics with motion, 1080p &amp; 720p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mixed content, 1440p &amp;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808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106%</a:t>
                      </a:r>
                      <a:endParaRPr lang="en-US" sz="105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108%</a:t>
                      </a:r>
                      <a:endParaRPr lang="en-US" sz="105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4496" marR="4449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Performance Lossless </a:t>
            </a:r>
            <a:r>
              <a:rPr lang="en-US" altLang="zh-CN" sz="1300" dirty="0" smtClean="0"/>
              <a:t>(</a:t>
            </a:r>
            <a:r>
              <a:rPr lang="en-CA" sz="1300" dirty="0" smtClean="0"/>
              <a:t>the FF case of tested was mistakenly configured using 2 left CTUs instead of 1, we will update the correct result as soon as it become available)</a:t>
            </a:r>
            <a:endParaRPr lang="en-US" sz="130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553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62000" y="1219200"/>
          <a:ext cx="6934201" cy="5239283"/>
        </p:xfrm>
        <a:graphic>
          <a:graphicData uri="http://schemas.openxmlformats.org/drawingml/2006/table">
            <a:tbl>
              <a:tblPr/>
              <a:tblGrid>
                <a:gridCol w="2029481"/>
                <a:gridCol w="613090"/>
                <a:gridCol w="613090"/>
                <a:gridCol w="613090"/>
                <a:gridCol w="613090"/>
                <a:gridCol w="613090"/>
                <a:gridCol w="613090"/>
                <a:gridCol w="613090"/>
                <a:gridCol w="613090"/>
              </a:tblGrid>
              <a:tr h="112273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4CTU (Anchor 4CTU)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FF (Anchor FF)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227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All Intra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All Intra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727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(Total)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(Average)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</a:t>
                      </a:r>
                      <a:b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(Min)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(Max)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(Total)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(Average)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</a:t>
                      </a:r>
                      <a:b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(Min)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(Max)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930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text &amp; graphics with motion, 1080p &amp;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-1.9%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mixed content, 1440p &amp;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camera captured,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30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text &amp; graphics with motion, 1080p &amp;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mixed content, 1440p &amp;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104%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227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27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Random Access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Random Access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909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(Total)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(Average)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</a:t>
                      </a:r>
                      <a:b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(Min)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(Max)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(Total)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(Average)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</a:t>
                      </a:r>
                      <a:b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(Min)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(Max)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35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930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text &amp; graphics with motion, 1080p &amp;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-1.9%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mixed content, 1440p &amp;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camera captured,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30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text &amp; graphics with motion, 1080p &amp;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mixed content, 1440p &amp;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2273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2273"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27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Low Delay B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Low Delay B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(Total)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(Average)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</a:t>
                      </a:r>
                      <a:b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(Min)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(Max)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(Total)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(Average)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</a:t>
                      </a:r>
                      <a:b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(Min)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Bit-rate change (Max)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71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930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text &amp; graphics with motion, 1080p &amp;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-1.9%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mixed content, 1440p &amp;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Animation,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RGB, camera captured,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30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text &amp; graphics with motion, 1080p &amp;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mixed content, 1440p &amp;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Animation, 720p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YUV, camera captured, 1080p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454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103%</a:t>
                      </a:r>
                      <a:endParaRPr lang="en-US" sz="9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0%</a:t>
                      </a:r>
                      <a:endParaRPr lang="en-US" sz="9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40116" marR="401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Recommendation</a:t>
            </a:r>
          </a:p>
          <a:p>
            <a:pPr lvl="1"/>
            <a:r>
              <a:rPr lang="en-US" dirty="0" smtClean="0"/>
              <a:t>Further study </a:t>
            </a:r>
            <a:r>
              <a:rPr lang="en-CA" altLang="zh-CN" dirty="0" smtClean="0"/>
              <a:t>2-D Intra String Copy in CE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Non-CE6: 2-D Index Map Coding of Palette Mode in HEVC SCC 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Summary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Proposed Method&amp;quot;&quot;/&gt;&lt;property id=&quot;20307&quot; value=&quot;264&quot;/&gt;&lt;/object&gt;&lt;object type=&quot;3&quot; unique_id=&quot;10007&quot;&gt;&lt;property id=&quot;20148&quot; value=&quot;5&quot;/&gt;&lt;property id=&quot;20300&quot; value=&quot;Slide 4 - &amp;quot;Performance (All Averaged w.r.t. SCM-2.0, Gains/Loss)&amp;quot;&quot;/&gt;&lt;property id=&quot;20307&quot; value=&quot;265&quot;/&gt;&lt;/object&gt;&lt;object type=&quot;3&quot; unique_id=&quot;10008&quot;&gt;&lt;property id=&quot;20148&quot; value=&quot;5&quot;/&gt;&lt;property id=&quot;20300&quot; value=&quot;Slide 5 - &amp;quot;&amp;#x0D;&amp;#x0A;&amp;#x0D;&amp;#x0A;&amp;#x0D;&amp;#x0A;&amp;#x0D;&amp;#x0A;&amp;#x0D;&amp;#x0A;&amp;#x0D;&amp;#x0A; Performance (Anchor: SCM 2.0 w/ IBC-1X4)&amp;quot;&quot;/&gt;&lt;property id=&quot;20307&quot; value=&quot;260&quot;/&gt;&lt;/object&gt;&lt;object type=&quot;3&quot; unique_id=&quot;10011&quot;&gt;&lt;property id=&quot;20148&quot; value=&quot;5&quot;/&gt;&lt;property id=&quot;20300&quot; value=&quot;Slide 10 - &amp;quot;Conclusion &amp;quot;&quot;/&gt;&lt;property id=&quot;20307&quot; value=&quot;263&quot;/&gt;&lt;/object&gt;&lt;object type=&quot;3&quot; unique_id=&quot;10152&quot;&gt;&lt;property id=&quot;20148&quot; value=&quot;5&quot;/&gt;&lt;property id=&quot;20300&quot; value=&quot;Slide 6 - &amp;quot;&amp;#x0D;&amp;#x0A;&amp;#x0D;&amp;#x0A;&amp;#x0D;&amp;#x0A;&amp;#x0D;&amp;#x0A;&amp;#x0D;&amp;#x0A;&amp;#x0D;&amp;#x0A; Performance (Anchor: SCM 2.0 w/ IBC-1X4)&amp;quot;&quot;/&gt;&lt;property id=&quot;20307&quot; value=&quot;269&quot;/&gt;&lt;/object&gt;&lt;object type=&quot;3&quot; unique_id=&quot;10153&quot;&gt;&lt;property id=&quot;20148&quot; value=&quot;5&quot;/&gt;&lt;property id=&quot;20300&quot; value=&quot;Slide 7 - &amp;quot;&amp;#x0D;&amp;#x0A;&amp;#x0D;&amp;#x0A;&amp;#x0D;&amp;#x0A;&amp;#x0D;&amp;#x0A;&amp;#x0D;&amp;#x0A;&amp;#x0D;&amp;#x0A; Performance (Anchor: SCM 2.0 w/ IBC-1X4)&amp;quot;&quot;/&gt;&lt;property id=&quot;20307&quot; value=&quot;266&quot;/&gt;&lt;/object&gt;&lt;object type=&quot;3&quot; unique_id=&quot;10154&quot;&gt;&lt;property id=&quot;20148&quot; value=&quot;5&quot;/&gt;&lt;property id=&quot;20300&quot; value=&quot;Slide 8 - &amp;quot;&amp;#x0D;&amp;#x0A;&amp;#x0D;&amp;#x0A;&amp;#x0D;&amp;#x0A;&amp;#x0D;&amp;#x0A;&amp;#x0D;&amp;#x0A;&amp;#x0D;&amp;#x0A; Performance (Anchor: SCM 2.0 w/ IBC-1X4)&amp;quot;&quot;/&gt;&lt;property id=&quot;20307&quot; value=&quot;267&quot;/&gt;&lt;/object&gt;&lt;object type=&quot;3&quot; unique_id=&quot;10155&quot;&gt;&lt;property id=&quot;20148&quot; value=&quot;5&quot;/&gt;&lt;property id=&quot;20300&quot; value=&quot;Slide 9 - &amp;quot;&amp;#x0D;&amp;#x0A;&amp;#x0D;&amp;#x0A;&amp;#x0D;&amp;#x0A;&amp;#x0D;&amp;#x0A;&amp;#x0D;&amp;#x0A;&amp;#x0D;&amp;#x0A; Performance (Anchor: SCM 2.0 w/ IBC-1X4)&amp;quot;&quot;/&gt;&lt;property id=&quot;20307&quot; value=&quot;268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1347</TotalTime>
  <Words>1764</Words>
  <Application>Microsoft Office PowerPoint</Application>
  <PresentationFormat>On-screen Show (4:3)</PresentationFormat>
  <Paragraphs>521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Origin</vt:lpstr>
      <vt:lpstr>Non-CE3: 2-D Intra String Copy in HEVC SCC </vt:lpstr>
      <vt:lpstr>Summary</vt:lpstr>
      <vt:lpstr>Proposed Method</vt:lpstr>
      <vt:lpstr>Differences  to CE3 Test B.3</vt:lpstr>
      <vt:lpstr>       Performance Lossy (the FF case of tested was mistakenly configured using 2 left CTUs instead of 1, we will update the correct result as soon as it become available)</vt:lpstr>
      <vt:lpstr>       Performance Lossless (the FF case of tested was mistakenly configured using 2 left CTUs instead of 1, we will update the correct result as soon as it become available)</vt:lpstr>
      <vt:lpstr>Conclusion 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Non-CE6: Simplification on Escape Coding of Palette Mode in HEVC SCC</dc:title>
  <dc:creator>MaZhan</dc:creator>
  <cp:lastModifiedBy>Rick</cp:lastModifiedBy>
  <cp:revision>48</cp:revision>
  <dcterms:created xsi:type="dcterms:W3CDTF">2014-10-09T20:27:27Z</dcterms:created>
  <dcterms:modified xsi:type="dcterms:W3CDTF">2015-02-10T21:55:43Z</dcterms:modified>
</cp:coreProperties>
</file>