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2" r:id="rId3"/>
  </p:sldMasterIdLst>
  <p:notesMasterIdLst>
    <p:notesMasterId r:id="rId11"/>
  </p:notesMasterIdLst>
  <p:handoutMasterIdLst>
    <p:handoutMasterId r:id="rId12"/>
  </p:handoutMasterIdLst>
  <p:sldIdLst>
    <p:sldId id="259" r:id="rId4"/>
    <p:sldId id="271" r:id="rId5"/>
    <p:sldId id="272" r:id="rId6"/>
    <p:sldId id="273" r:id="rId7"/>
    <p:sldId id="274" r:id="rId8"/>
    <p:sldId id="269" r:id="rId9"/>
    <p:sldId id="270" r:id="rId10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1123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CB2CF2E-09F3-4577-B5E4-6D1FBD36A7FC}" type="datetimeFigureOut">
              <a:rPr lang="de-DE" altLang="en-US"/>
              <a:pPr/>
              <a:t>10.02.2015</a:t>
            </a:fld>
            <a:endParaRPr lang="de-DE" alt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2CCAB7-877D-4ADD-A054-92131DB327F0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9269727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C43E743-145C-4D33-A017-2D254B464737}" type="datetimeFigureOut">
              <a:rPr lang="de-DE" altLang="en-US"/>
              <a:pPr/>
              <a:t>10.02.2015</a:t>
            </a:fld>
            <a:endParaRPr lang="de-DE" alt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altLang="en-US" smtClean="0"/>
              <a:t>Mastertextformat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E1A5B06-63E0-47FF-8111-C59322B8C491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8952662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>
            <a:spLocks noChangeArrowheads="1"/>
          </p:cNvSpPr>
          <p:nvPr userDrawn="1"/>
        </p:nvSpPr>
        <p:spPr bwMode="auto">
          <a:xfrm>
            <a:off x="914400" y="5334000"/>
            <a:ext cx="5227638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2500">
                <a:solidFill>
                  <a:srgbClr val="00509B"/>
                </a:solidFill>
                <a:latin typeface="Arial" panose="020B0604020202020204" pitchFamily="34" charset="0"/>
              </a:rPr>
              <a:t>Institut für Informationsverarbeitung</a:t>
            </a:r>
          </a:p>
          <a:p>
            <a:pPr eaLnBrk="1" hangingPunct="1"/>
            <a:endParaRPr lang="de-DE" altLang="en-US" sz="2500">
              <a:solidFill>
                <a:srgbClr val="00509B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1524000"/>
            <a:ext cx="6477000" cy="14700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0509B"/>
                </a:solidFill>
              </a:defRPr>
            </a:lvl1pPr>
          </a:lstStyle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14400" y="3352800"/>
            <a:ext cx="6400800" cy="685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500" baseline="0">
                <a:solidFill>
                  <a:srgbClr val="00509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0"/>
          </p:nvPr>
        </p:nvSpPr>
        <p:spPr>
          <a:xfrm>
            <a:off x="914400" y="4419600"/>
            <a:ext cx="6400800" cy="533400"/>
          </a:xfrm>
          <a:prstGeom prst="rect">
            <a:avLst/>
          </a:prstGeom>
        </p:spPr>
        <p:txBody>
          <a:bodyPr vert="horz"/>
          <a:lstStyle>
            <a:lvl1pPr>
              <a:buNone/>
              <a:defRPr sz="2500" baseline="0">
                <a:solidFill>
                  <a:srgbClr val="00509B"/>
                </a:solidFill>
              </a:defRPr>
            </a:lvl1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87611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14401"/>
            <a:ext cx="8229600" cy="495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>
                <a:solidFill>
                  <a:schemeClr val="tx1"/>
                </a:solidFill>
                <a:latin typeface="Arial"/>
                <a:cs typeface="Arial"/>
              </a:defRPr>
            </a:lvl2pPr>
            <a:lvl3pPr>
              <a:defRPr>
                <a:solidFill>
                  <a:schemeClr val="tx1"/>
                </a:solidFill>
                <a:latin typeface="Arial"/>
                <a:cs typeface="Arial"/>
              </a:defRPr>
            </a:lvl3pPr>
            <a:lvl4pPr>
              <a:defRPr>
                <a:solidFill>
                  <a:schemeClr val="tx1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457200"/>
          </a:xfrm>
          <a:prstGeom prst="rect">
            <a:avLst/>
          </a:prstGeom>
        </p:spPr>
        <p:txBody>
          <a:bodyPr vert="horz"/>
          <a:lstStyle>
            <a:lvl1pPr>
              <a:defRPr sz="24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>
          <a:xfrm>
            <a:off x="8305800" y="63817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529CB9B-409D-4D8B-8A1F-8BD62E527C3B}" type="slidenum">
              <a:rPr lang="de-DE" altLang="en-US"/>
              <a:pPr/>
              <a:t>‹#›</a:t>
            </a:fld>
            <a:endParaRPr lang="de-DE" altLang="en-US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1331913" y="6324600"/>
            <a:ext cx="2376487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 err="1" smtClean="0">
                <a:solidFill>
                  <a:srgbClr val="FFFFF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de-DE" dirty="0" smtClean="0"/>
              <a:t>Thorsten </a:t>
            </a:r>
            <a:r>
              <a:rPr lang="de-DE" dirty="0"/>
              <a:t>Laude</a:t>
            </a:r>
          </a:p>
          <a:p>
            <a:pPr>
              <a:defRPr/>
            </a:pPr>
            <a:r>
              <a:rPr lang="de-DE" dirty="0"/>
              <a:t>laude@tnt.uni-hannover.de</a:t>
            </a:r>
          </a:p>
        </p:txBody>
      </p:sp>
    </p:spTree>
    <p:extLst>
      <p:ext uri="{BB962C8B-B14F-4D97-AF65-F5344CB8AC3E}">
        <p14:creationId xmlns:p14="http://schemas.microsoft.com/office/powerpoint/2010/main" val="569911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533400" y="838200"/>
            <a:ext cx="8153400" cy="5426075"/>
          </a:xfrm>
          <a:prstGeom prst="rect">
            <a:avLst/>
          </a:prstGeom>
        </p:spPr>
        <p:txBody>
          <a:bodyPr vert="horz"/>
          <a:lstStyle/>
          <a:p>
            <a:pPr lvl="0"/>
            <a:endParaRPr lang="de-DE" noProof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381000"/>
          </a:xfrm>
          <a:prstGeom prst="rect">
            <a:avLst/>
          </a:prstGeom>
        </p:spPr>
        <p:txBody>
          <a:bodyPr vert="horz"/>
          <a:lstStyle>
            <a:lvl1pPr>
              <a:defRPr sz="24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2131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725" y="38100"/>
            <a:ext cx="20732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cxnSp>
        <p:nvCxnSpPr>
          <p:cNvPr id="1027" name="Gerade Verbindung 10"/>
          <p:cNvCxnSpPr>
            <a:cxnSpLocks noChangeShapeType="1"/>
          </p:cNvCxnSpPr>
          <p:nvPr userDrawn="1"/>
        </p:nvCxnSpPr>
        <p:spPr bwMode="auto">
          <a:xfrm rot="5400000">
            <a:off x="-2742406" y="3429794"/>
            <a:ext cx="6858000" cy="1588"/>
          </a:xfrm>
          <a:prstGeom prst="line">
            <a:avLst/>
          </a:prstGeom>
          <a:noFill/>
          <a:ln w="28575">
            <a:solidFill>
              <a:srgbClr val="00509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28" name="Bild 11" descr="TNT_darkv4.pd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6534150" y="3638550"/>
            <a:ext cx="32258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hteck 7"/>
          <p:cNvSpPr>
            <a:spLocks noChangeArrowheads="1"/>
          </p:cNvSpPr>
          <p:nvPr userDrawn="1"/>
        </p:nvSpPr>
        <p:spPr bwMode="auto">
          <a:xfrm>
            <a:off x="0" y="6275388"/>
            <a:ext cx="9144000" cy="609600"/>
          </a:xfrm>
          <a:prstGeom prst="rect">
            <a:avLst/>
          </a:prstGeom>
          <a:solidFill>
            <a:srgbClr val="030F4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4767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44767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44767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44767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44767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5" name="Rechteck 6"/>
          <p:cNvSpPr>
            <a:spLocks noChangeArrowheads="1"/>
          </p:cNvSpPr>
          <p:nvPr userDrawn="1"/>
        </p:nvSpPr>
        <p:spPr bwMode="auto">
          <a:xfrm>
            <a:off x="0" y="0"/>
            <a:ext cx="9144000" cy="381000"/>
          </a:xfrm>
          <a:prstGeom prst="rect">
            <a:avLst/>
          </a:prstGeom>
          <a:solidFill>
            <a:srgbClr val="030F4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4767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44767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44767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44767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44767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076" name="Bild 8" descr="TNT_lightv4.pd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3246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ctr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2400" b="1" kern="1200">
          <a:solidFill>
            <a:schemeClr val="bg1"/>
          </a:solidFill>
          <a:latin typeface="Arial"/>
          <a:ea typeface="MS PGothic" panose="020B0600070205080204" pitchFamily="34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hteck 6"/>
          <p:cNvSpPr>
            <a:spLocks noChangeArrowheads="1"/>
          </p:cNvSpPr>
          <p:nvPr userDrawn="1"/>
        </p:nvSpPr>
        <p:spPr bwMode="auto">
          <a:xfrm>
            <a:off x="0" y="0"/>
            <a:ext cx="9144000" cy="381000"/>
          </a:xfrm>
          <a:prstGeom prst="rect">
            <a:avLst/>
          </a:prstGeom>
          <a:solidFill>
            <a:srgbClr val="030F4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4767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44767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44767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44767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447675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Visio-Zeichnung1.vsdx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el 1"/>
          <p:cNvSpPr>
            <a:spLocks noGrp="1"/>
          </p:cNvSpPr>
          <p:nvPr>
            <p:ph type="ctrTitle"/>
          </p:nvPr>
        </p:nvSpPr>
        <p:spPr bwMode="auto">
          <a:xfrm>
            <a:off x="914400" y="1371600"/>
            <a:ext cx="6477000" cy="14700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en-US" sz="4000" dirty="0" smtClean="0"/>
              <a:t>JCTVC-T0138: </a:t>
            </a:r>
            <a:r>
              <a:rPr lang="de-DE" altLang="en-US" sz="4000" dirty="0" err="1" smtClean="0"/>
              <a:t>Copy</a:t>
            </a:r>
            <a:r>
              <a:rPr lang="de-DE" altLang="en-US" sz="4000" dirty="0" smtClean="0"/>
              <a:t> Mode </a:t>
            </a:r>
            <a:r>
              <a:rPr lang="de-DE" altLang="en-US" sz="4000" dirty="0" err="1" smtClean="0"/>
              <a:t>for</a:t>
            </a:r>
            <a:r>
              <a:rPr lang="de-DE" altLang="en-US" sz="4000" dirty="0" smtClean="0"/>
              <a:t> </a:t>
            </a:r>
            <a:r>
              <a:rPr lang="de-DE" altLang="en-US" sz="4000" dirty="0" err="1" smtClean="0"/>
              <a:t>Static</a:t>
            </a:r>
            <a:r>
              <a:rPr lang="de-DE" altLang="en-US" sz="4000" dirty="0" smtClean="0"/>
              <a:t> Screen Content </a:t>
            </a:r>
            <a:r>
              <a:rPr lang="de-DE" altLang="en-US" sz="4000" dirty="0" err="1" smtClean="0"/>
              <a:t>Coding</a:t>
            </a:r>
            <a:endParaRPr lang="en-US" altLang="en-US" sz="4000" dirty="0" smtClean="0"/>
          </a:p>
        </p:txBody>
      </p:sp>
      <p:sp>
        <p:nvSpPr>
          <p:cNvPr id="8194" name="Untertitel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en-US" dirty="0" smtClean="0">
                <a:latin typeface="+mj-lt"/>
              </a:rPr>
              <a:t>Thorsten Laude</a:t>
            </a:r>
            <a:endParaRPr lang="en-US" altLang="en-US" dirty="0" smtClean="0">
              <a:latin typeface="+mj-lt"/>
            </a:endParaRPr>
          </a:p>
        </p:txBody>
      </p:sp>
      <p:sp>
        <p:nvSpPr>
          <p:cNvPr id="8195" name="Inhaltsplatzhalter 3"/>
          <p:cNvSpPr>
            <a:spLocks noGrp="1"/>
          </p:cNvSpPr>
          <p:nvPr>
            <p:ph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de-DE" dirty="0" smtClean="0">
                <a:latin typeface="+mn-lt"/>
              </a:rPr>
              <a:t>Screen </a:t>
            </a:r>
            <a:r>
              <a:rPr lang="de-DE" dirty="0" err="1" smtClean="0">
                <a:latin typeface="+mn-lt"/>
              </a:rPr>
              <a:t>content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with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static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background</a:t>
            </a:r>
            <a:endParaRPr lang="de-DE" dirty="0" smtClean="0">
              <a:latin typeface="+mn-lt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 smtClean="0">
                <a:latin typeface="+mn-lt"/>
              </a:rPr>
              <a:t>Skip </a:t>
            </a:r>
            <a:r>
              <a:rPr lang="de-DE" dirty="0" err="1" smtClean="0">
                <a:latin typeface="+mn-lt"/>
              </a:rPr>
              <a:t>mode</a:t>
            </a:r>
            <a:r>
              <a:rPr lang="de-DE" dirty="0" smtClean="0">
                <a:latin typeface="+mn-lt"/>
              </a:rPr>
              <a:t>: Signal </a:t>
            </a:r>
            <a:r>
              <a:rPr lang="de-DE" dirty="0" err="1" smtClean="0">
                <a:latin typeface="+mn-lt"/>
              </a:rPr>
              <a:t>skip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flag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and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merge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index</a:t>
            </a:r>
            <a:endParaRPr lang="de-DE" dirty="0" smtClean="0">
              <a:latin typeface="+mn-lt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 err="1" smtClean="0">
                <a:latin typeface="+mn-lt"/>
              </a:rPr>
              <a:t>Proposal</a:t>
            </a:r>
            <a:r>
              <a:rPr lang="de-DE" dirty="0" smtClean="0">
                <a:latin typeface="+mn-lt"/>
              </a:rPr>
              <a:t>: </a:t>
            </a:r>
            <a:r>
              <a:rPr lang="de-DE" dirty="0" err="1" smtClean="0">
                <a:latin typeface="+mn-lt"/>
              </a:rPr>
              <a:t>Direct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copy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of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corresponding</a:t>
            </a:r>
            <a:r>
              <a:rPr lang="de-DE" dirty="0" smtClean="0">
                <a:latin typeface="+mn-lt"/>
              </a:rPr>
              <a:t> block </a:t>
            </a:r>
            <a:r>
              <a:rPr lang="de-DE" dirty="0" err="1" smtClean="0">
                <a:latin typeface="+mn-lt"/>
              </a:rPr>
              <a:t>from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closest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reference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frame</a:t>
            </a:r>
            <a:endParaRPr lang="de-DE" dirty="0" smtClean="0">
              <a:latin typeface="+mn-lt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 smtClean="0">
                <a:latin typeface="+mn-lt"/>
              </a:rPr>
              <a:t>CTU </a:t>
            </a:r>
            <a:r>
              <a:rPr lang="de-DE" dirty="0" err="1" smtClean="0">
                <a:latin typeface="+mn-lt"/>
              </a:rPr>
              <a:t>level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signaling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with</a:t>
            </a:r>
            <a:r>
              <a:rPr lang="de-DE" dirty="0" smtClean="0">
                <a:latin typeface="+mn-lt"/>
              </a:rPr>
              <a:t> a </a:t>
            </a:r>
            <a:r>
              <a:rPr lang="de-DE" dirty="0" err="1" smtClean="0">
                <a:latin typeface="+mn-lt"/>
              </a:rPr>
              <a:t>binary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flag</a:t>
            </a:r>
            <a:endParaRPr lang="de-DE" dirty="0" smtClean="0">
              <a:latin typeface="+mn-lt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 smtClean="0">
                <a:latin typeface="+mn-lt"/>
              </a:rPr>
              <a:t>Slice </a:t>
            </a:r>
            <a:r>
              <a:rPr lang="de-DE" dirty="0" err="1" smtClean="0">
                <a:latin typeface="+mn-lt"/>
              </a:rPr>
              <a:t>level</a:t>
            </a:r>
            <a:r>
              <a:rPr lang="de-DE" dirty="0" smtClean="0">
                <a:latin typeface="+mn-lt"/>
              </a:rPr>
              <a:t> on/off </a:t>
            </a:r>
            <a:r>
              <a:rPr lang="de-DE" dirty="0" err="1" smtClean="0">
                <a:latin typeface="+mn-lt"/>
              </a:rPr>
              <a:t>switch</a:t>
            </a:r>
            <a:endParaRPr lang="en-US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Copy</a:t>
            </a:r>
            <a:r>
              <a:rPr lang="de-DE" dirty="0" smtClean="0"/>
              <a:t> Mode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Static</a:t>
            </a:r>
            <a:r>
              <a:rPr lang="de-DE" dirty="0" smtClean="0"/>
              <a:t> Screen Content </a:t>
            </a:r>
            <a:r>
              <a:rPr lang="de-DE" dirty="0" err="1" smtClean="0"/>
              <a:t>Coding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9CB9B-409D-4D8B-8A1F-8BD62E527C3B}" type="slidenum">
              <a:rPr lang="de-DE" altLang="en-US" smtClean="0">
                <a:latin typeface="+mn-lt"/>
              </a:rPr>
              <a:pPr/>
              <a:t>2</a:t>
            </a:fld>
            <a:endParaRPr lang="de-DE" altLang="en-US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Thorsten Laude</a:t>
            </a:r>
          </a:p>
          <a:p>
            <a:pPr>
              <a:defRPr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laude@tnt.uni-hannover.de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116632" y="3556738"/>
            <a:ext cx="1125857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+mn-lt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3850498"/>
              </p:ext>
            </p:extLst>
          </p:nvPr>
        </p:nvGraphicFramePr>
        <p:xfrm>
          <a:off x="408703" y="3718545"/>
          <a:ext cx="8207909" cy="2348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4" name="Visio" r:id="rId4" imgW="8067610" imgH="2305080" progId="Visio.Drawing.15">
                  <p:embed/>
                </p:oleObj>
              </mc:Choice>
              <mc:Fallback>
                <p:oleObj name="Visio" r:id="rId4" imgW="8067610" imgH="230508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703" y="3718545"/>
                        <a:ext cx="8207909" cy="23488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31494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>
                <a:latin typeface="+mn-lt"/>
              </a:rPr>
              <a:t>Coding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results</a:t>
            </a:r>
            <a:r>
              <a:rPr lang="de-DE" dirty="0" smtClean="0">
                <a:latin typeface="+mn-lt"/>
              </a:rPr>
              <a:t> (SCC CTC, Anchor: SHM-3.0) </a:t>
            </a:r>
            <a:endParaRPr lang="en-US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+mj-lt"/>
              </a:rPr>
              <a:t>Copy</a:t>
            </a:r>
            <a:r>
              <a:rPr lang="de-DE" dirty="0" smtClean="0">
                <a:latin typeface="+mj-lt"/>
              </a:rPr>
              <a:t> Mode </a:t>
            </a:r>
            <a:r>
              <a:rPr lang="de-DE" dirty="0" err="1" smtClean="0">
                <a:latin typeface="+mj-lt"/>
              </a:rPr>
              <a:t>for</a:t>
            </a:r>
            <a:r>
              <a:rPr lang="de-DE" dirty="0" smtClean="0">
                <a:latin typeface="+mj-lt"/>
              </a:rPr>
              <a:t> </a:t>
            </a:r>
            <a:r>
              <a:rPr lang="de-DE" dirty="0" err="1" smtClean="0">
                <a:latin typeface="+mj-lt"/>
              </a:rPr>
              <a:t>Static</a:t>
            </a:r>
            <a:r>
              <a:rPr lang="de-DE" dirty="0" smtClean="0">
                <a:latin typeface="+mj-lt"/>
              </a:rPr>
              <a:t> Screen Content </a:t>
            </a:r>
            <a:r>
              <a:rPr lang="de-DE" dirty="0" err="1" smtClean="0">
                <a:latin typeface="+mj-lt"/>
              </a:rPr>
              <a:t>Coding</a:t>
            </a:r>
            <a:endParaRPr lang="en-US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9CB9B-409D-4D8B-8A1F-8BD62E527C3B}" type="slidenum">
              <a:rPr lang="de-DE" altLang="en-US" smtClean="0">
                <a:latin typeface="+mn-lt"/>
              </a:rPr>
              <a:pPr/>
              <a:t>3</a:t>
            </a:fld>
            <a:endParaRPr lang="de-DE" altLang="en-US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Thorsten Laude</a:t>
            </a:r>
          </a:p>
          <a:p>
            <a:pPr>
              <a:defRPr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laude@tnt.uni-hannover.de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314928"/>
              </p:ext>
            </p:extLst>
          </p:nvPr>
        </p:nvGraphicFramePr>
        <p:xfrm>
          <a:off x="1331641" y="2103120"/>
          <a:ext cx="6480719" cy="2651760"/>
        </p:xfrm>
        <a:graphic>
          <a:graphicData uri="http://schemas.openxmlformats.org/drawingml/2006/table">
            <a:tbl>
              <a:tblPr/>
              <a:tblGrid>
                <a:gridCol w="3961754"/>
                <a:gridCol w="839655"/>
                <a:gridCol w="839655"/>
                <a:gridCol w="839655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 delay B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text &amp; graphics with motion, 1080p &amp; 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mixed content, 1440p &amp;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Animation, 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camera captured,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motion, 1080p &amp; 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content, 1440p &amp;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Animation, 720p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camera captured, 1080p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Enc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 Time[%]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44586" y="5157192"/>
            <a:ext cx="2654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Runtimes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not </a:t>
            </a:r>
            <a:r>
              <a:rPr lang="de-DE" dirty="0" err="1" smtClean="0"/>
              <a:t>accurate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81666" y="5602757"/>
            <a:ext cx="4780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Cross-check: JCT-VC T0150. </a:t>
            </a:r>
            <a:r>
              <a:rPr lang="de-DE" dirty="0" err="1" smtClean="0"/>
              <a:t>Thanks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en-US" dirty="0" smtClean="0"/>
              <a:t>NCTU/ITRI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363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de-DE" dirty="0" err="1" smtClean="0">
                <a:latin typeface="+mn-lt"/>
              </a:rPr>
              <a:t>Modified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encoder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with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constant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compression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quality</a:t>
            </a:r>
            <a:endParaRPr lang="de-DE" dirty="0" smtClean="0">
              <a:latin typeface="+mn-lt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 smtClean="0">
                <a:latin typeface="+mn-lt"/>
              </a:rPr>
              <a:t>Same </a:t>
            </a:r>
            <a:r>
              <a:rPr lang="de-DE" dirty="0" err="1" smtClean="0">
                <a:latin typeface="+mn-lt"/>
              </a:rPr>
              <a:t>delta</a:t>
            </a:r>
            <a:r>
              <a:rPr lang="de-DE" dirty="0" smtClean="0">
                <a:latin typeface="+mn-lt"/>
              </a:rPr>
              <a:t> QP </a:t>
            </a:r>
            <a:r>
              <a:rPr lang="de-DE" dirty="0" err="1" smtClean="0">
                <a:latin typeface="+mn-lt"/>
              </a:rPr>
              <a:t>for</a:t>
            </a:r>
            <a:r>
              <a:rPr lang="de-DE" dirty="0" smtClean="0">
                <a:latin typeface="+mn-lt"/>
              </a:rPr>
              <a:t> all </a:t>
            </a:r>
            <a:r>
              <a:rPr lang="de-DE" dirty="0" err="1" smtClean="0">
                <a:latin typeface="+mn-lt"/>
              </a:rPr>
              <a:t>frames</a:t>
            </a:r>
            <a:endParaRPr lang="de-DE" dirty="0" smtClean="0">
              <a:latin typeface="+mn-lt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 err="1" smtClean="0">
                <a:latin typeface="+mn-lt"/>
              </a:rPr>
              <a:t>No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flickering</a:t>
            </a:r>
            <a:r>
              <a:rPr lang="de-DE" dirty="0" smtClean="0">
                <a:latin typeface="+mn-lt"/>
              </a:rPr>
              <a:t>/</a:t>
            </a:r>
            <a:r>
              <a:rPr lang="de-DE" dirty="0" err="1" smtClean="0">
                <a:latin typeface="+mn-lt"/>
              </a:rPr>
              <a:t>pumping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over</a:t>
            </a:r>
            <a:r>
              <a:rPr lang="de-DE" dirty="0" smtClean="0">
                <a:latin typeface="+mn-lt"/>
              </a:rPr>
              <a:t> time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 smtClean="0">
                <a:latin typeface="+mn-lt"/>
              </a:rPr>
              <a:t>High </a:t>
            </a:r>
            <a:r>
              <a:rPr lang="de-DE" dirty="0" err="1" smtClean="0">
                <a:latin typeface="+mn-lt"/>
              </a:rPr>
              <a:t>fidelity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reference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frame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for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copy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mode</a:t>
            </a:r>
            <a:endParaRPr lang="de-DE" dirty="0" smtClean="0">
              <a:latin typeface="+mn-lt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de-DE" dirty="0">
              <a:latin typeface="+mn-lt"/>
            </a:endParaRPr>
          </a:p>
          <a:p>
            <a:pPr marL="0" indent="0" algn="l"/>
            <a:r>
              <a:rPr lang="de-DE" dirty="0" smtClean="0">
                <a:latin typeface="+mn-lt"/>
              </a:rPr>
              <a:t>Encoding </a:t>
            </a:r>
            <a:r>
              <a:rPr lang="de-DE" dirty="0" err="1" smtClean="0">
                <a:latin typeface="+mn-lt"/>
              </a:rPr>
              <a:t>with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the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modified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encoder</a:t>
            </a:r>
            <a:endParaRPr lang="de-DE" dirty="0" smtClean="0">
              <a:latin typeface="+mn-lt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 err="1">
                <a:latin typeface="+mn-lt"/>
              </a:rPr>
              <a:t>Static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content</a:t>
            </a:r>
            <a:r>
              <a:rPr lang="de-DE" dirty="0">
                <a:latin typeface="+mn-lt"/>
              </a:rPr>
              <a:t>: </a:t>
            </a:r>
            <a:r>
              <a:rPr lang="de-DE" dirty="0" err="1">
                <a:latin typeface="+mn-lt"/>
              </a:rPr>
              <a:t>copy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mode</a:t>
            </a:r>
            <a:r>
              <a:rPr lang="de-DE" dirty="0">
                <a:latin typeface="+mn-lt"/>
              </a:rPr>
              <a:t> (</a:t>
            </a:r>
            <a:r>
              <a:rPr lang="de-DE" dirty="0" err="1">
                <a:latin typeface="+mn-lt"/>
              </a:rPr>
              <a:t>no</a:t>
            </a:r>
            <a:r>
              <a:rPr lang="de-DE" dirty="0">
                <a:latin typeface="+mn-lt"/>
              </a:rPr>
              <a:t> residual)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 err="1">
                <a:latin typeface="+mn-lt"/>
              </a:rPr>
              <a:t>Moving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content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without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changes</a:t>
            </a:r>
            <a:r>
              <a:rPr lang="de-DE" dirty="0">
                <a:latin typeface="+mn-lt"/>
              </a:rPr>
              <a:t>: </a:t>
            </a:r>
            <a:r>
              <a:rPr lang="de-DE" dirty="0" err="1">
                <a:latin typeface="+mn-lt"/>
              </a:rPr>
              <a:t>skip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mode</a:t>
            </a:r>
            <a:r>
              <a:rPr lang="de-DE" dirty="0">
                <a:latin typeface="+mn-lt"/>
              </a:rPr>
              <a:t> (</a:t>
            </a:r>
            <a:r>
              <a:rPr lang="de-DE" dirty="0" err="1">
                <a:latin typeface="+mn-lt"/>
              </a:rPr>
              <a:t>no</a:t>
            </a:r>
            <a:r>
              <a:rPr lang="de-DE" dirty="0">
                <a:latin typeface="+mn-lt"/>
              </a:rPr>
              <a:t> residual)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de-DE" dirty="0">
                <a:latin typeface="+mn-lt"/>
              </a:rPr>
              <a:t>New/</a:t>
            </a:r>
            <a:r>
              <a:rPr lang="de-DE" dirty="0" err="1">
                <a:latin typeface="+mn-lt"/>
              </a:rPr>
              <a:t>changing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content</a:t>
            </a:r>
            <a:r>
              <a:rPr lang="de-DE" dirty="0">
                <a:latin typeface="+mn-lt"/>
              </a:rPr>
              <a:t>: different </a:t>
            </a:r>
            <a:r>
              <a:rPr lang="de-DE" dirty="0" err="1">
                <a:latin typeface="+mn-lt"/>
              </a:rPr>
              <a:t>mode</a:t>
            </a:r>
            <a:r>
              <a:rPr lang="de-DE" dirty="0">
                <a:latin typeface="+mn-lt"/>
              </a:rPr>
              <a:t> (</a:t>
            </a:r>
            <a:r>
              <a:rPr lang="de-DE" dirty="0" err="1">
                <a:latin typeface="+mn-lt"/>
              </a:rPr>
              <a:t>with</a:t>
            </a:r>
            <a:r>
              <a:rPr lang="de-DE" dirty="0">
                <a:latin typeface="+mn-lt"/>
              </a:rPr>
              <a:t> residual)</a:t>
            </a:r>
          </a:p>
          <a:p>
            <a:pPr marL="0" indent="0" algn="l"/>
            <a:endParaRPr lang="de-DE" dirty="0" smtClean="0">
              <a:latin typeface="+mn-lt"/>
            </a:endParaRPr>
          </a:p>
          <a:p>
            <a:pPr marL="0" indent="0" algn="l"/>
            <a:r>
              <a:rPr lang="de-DE" dirty="0" smtClean="0">
                <a:latin typeface="+mn-lt"/>
                <a:sym typeface="Wingdings" panose="05000000000000000000" pitchFamily="2" charset="2"/>
              </a:rPr>
              <a:t> Early </a:t>
            </a:r>
            <a:r>
              <a:rPr lang="de-DE" dirty="0" err="1" smtClean="0">
                <a:latin typeface="+mn-lt"/>
                <a:sym typeface="Wingdings" panose="05000000000000000000" pitchFamily="2" charset="2"/>
              </a:rPr>
              <a:t>skip</a:t>
            </a:r>
            <a:r>
              <a:rPr lang="de-DE" dirty="0" smtClean="0">
                <a:latin typeface="+mn-lt"/>
                <a:sym typeface="Wingdings" panose="05000000000000000000" pitchFamily="2" charset="2"/>
              </a:rPr>
              <a:t> </a:t>
            </a:r>
            <a:r>
              <a:rPr lang="de-DE" dirty="0" err="1" smtClean="0">
                <a:latin typeface="+mn-lt"/>
                <a:sym typeface="Wingdings" panose="05000000000000000000" pitchFamily="2" charset="2"/>
              </a:rPr>
              <a:t>for</a:t>
            </a:r>
            <a:r>
              <a:rPr lang="de-DE" dirty="0" smtClean="0">
                <a:latin typeface="+mn-lt"/>
                <a:sym typeface="Wingdings" panose="05000000000000000000" pitchFamily="2" charset="2"/>
              </a:rPr>
              <a:t> </a:t>
            </a:r>
            <a:r>
              <a:rPr lang="de-DE" dirty="0" err="1" smtClean="0">
                <a:latin typeface="+mn-lt"/>
                <a:sym typeface="Wingdings" panose="05000000000000000000" pitchFamily="2" charset="2"/>
              </a:rPr>
              <a:t>static</a:t>
            </a:r>
            <a:r>
              <a:rPr lang="de-DE" dirty="0" smtClean="0">
                <a:latin typeface="+mn-lt"/>
                <a:sym typeface="Wingdings" panose="05000000000000000000" pitchFamily="2" charset="2"/>
              </a:rPr>
              <a:t> CTUs</a:t>
            </a:r>
            <a:endParaRPr lang="en-CA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Copy</a:t>
            </a:r>
            <a:r>
              <a:rPr lang="de-DE" dirty="0"/>
              <a:t> Mode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Static</a:t>
            </a:r>
            <a:r>
              <a:rPr lang="de-DE" dirty="0"/>
              <a:t> Screen Content </a:t>
            </a:r>
            <a:r>
              <a:rPr lang="de-DE" dirty="0" err="1"/>
              <a:t>Coding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9CB9B-409D-4D8B-8A1F-8BD62E527C3B}" type="slidenum">
              <a:rPr lang="de-DE" altLang="en-US" smtClean="0"/>
              <a:pPr/>
              <a:t>4</a:t>
            </a:fld>
            <a:endParaRPr lang="de-DE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Thorsten Laude</a:t>
            </a:r>
          </a:p>
          <a:p>
            <a:pPr>
              <a:defRPr/>
            </a:pPr>
            <a:r>
              <a:rPr lang="de-DE" smtClean="0"/>
              <a:t>laude@tnt.uni-hannover.de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1136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Coding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 (</a:t>
            </a:r>
            <a:r>
              <a:rPr lang="de-DE" dirty="0" err="1" smtClean="0"/>
              <a:t>delta</a:t>
            </a:r>
            <a:r>
              <a:rPr lang="de-DE" dirty="0" smtClean="0"/>
              <a:t> QP = 0)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Copy</a:t>
            </a:r>
            <a:r>
              <a:rPr lang="de-DE" dirty="0"/>
              <a:t> Mode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Static</a:t>
            </a:r>
            <a:r>
              <a:rPr lang="de-DE" dirty="0"/>
              <a:t> Screen Content </a:t>
            </a:r>
            <a:r>
              <a:rPr lang="de-DE" dirty="0" err="1"/>
              <a:t>Coding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9CB9B-409D-4D8B-8A1F-8BD62E527C3B}" type="slidenum">
              <a:rPr lang="de-DE" altLang="en-US" smtClean="0"/>
              <a:pPr/>
              <a:t>5</a:t>
            </a:fld>
            <a:endParaRPr lang="de-DE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Thorsten Laude</a:t>
            </a:r>
          </a:p>
          <a:p>
            <a:pPr>
              <a:defRPr/>
            </a:pPr>
            <a:r>
              <a:rPr lang="de-DE" smtClean="0"/>
              <a:t>laude@tnt.uni-hannover.de</a:t>
            </a:r>
            <a:endParaRPr lang="de-DE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277560"/>
              </p:ext>
            </p:extLst>
          </p:nvPr>
        </p:nvGraphicFramePr>
        <p:xfrm>
          <a:off x="1057300" y="2091690"/>
          <a:ext cx="7029401" cy="2674620"/>
        </p:xfrm>
        <a:graphic>
          <a:graphicData uri="http://schemas.openxmlformats.org/drawingml/2006/table">
            <a:tbl>
              <a:tblPr/>
              <a:tblGrid>
                <a:gridCol w="3992489"/>
                <a:gridCol w="1012304"/>
                <a:gridCol w="1012304"/>
                <a:gridCol w="1012304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CA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CA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CA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text &amp; graphics with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CA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CA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656059" y="5157192"/>
            <a:ext cx="3831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Runtimes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(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extend</a:t>
            </a:r>
            <a:r>
              <a:rPr lang="de-DE" dirty="0" smtClean="0"/>
              <a:t>) </a:t>
            </a:r>
            <a:r>
              <a:rPr lang="de-DE" dirty="0" err="1" smtClean="0"/>
              <a:t>reliable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10520" y="5602757"/>
            <a:ext cx="4722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Cross-check: JCT-VC </a:t>
            </a:r>
            <a:r>
              <a:rPr lang="de-DE" dirty="0"/>
              <a:t>T0150. </a:t>
            </a:r>
            <a:r>
              <a:rPr lang="de-DE" dirty="0" err="1"/>
              <a:t>Thanks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en-US" dirty="0"/>
              <a:t>NCTU/ITRI</a:t>
            </a:r>
          </a:p>
        </p:txBody>
      </p:sp>
    </p:spTree>
    <p:extLst>
      <p:ext uri="{BB962C8B-B14F-4D97-AF65-F5344CB8AC3E}">
        <p14:creationId xmlns:p14="http://schemas.microsoft.com/office/powerpoint/2010/main" val="161926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Bildplatzhalter 1"/>
          <p:cNvSpPr>
            <a:spLocks noGrp="1"/>
          </p:cNvSpPr>
          <p:nvPr>
            <p:ph type="pic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3314" name="Titel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Inhaltsplatzhalter 1"/>
          <p:cNvSpPr>
            <a:spLocks noGrp="1"/>
          </p:cNvSpPr>
          <p:nvPr>
            <p:ph idx="1"/>
          </p:nvPr>
        </p:nvSpPr>
        <p:spPr bwMode="auto">
          <a:xfrm>
            <a:off x="457200" y="914400"/>
            <a:ext cx="8229600" cy="495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14338" name="Titel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83A6946-034F-41C4-ABEA-1D98F7D80951}" type="slidenum">
              <a:rPr lang="de-DE" altLang="en-US" sz="1200">
                <a:solidFill>
                  <a:schemeClr val="bg1"/>
                </a:solidFill>
                <a:latin typeface="Arial" panose="020B0604020202020204" pitchFamily="34" charset="0"/>
              </a:rPr>
              <a:pPr eaLnBrk="1" hangingPunct="1"/>
              <a:t>7</a:t>
            </a:fld>
            <a:endParaRPr lang="de-DE" altLang="en-US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Dipl.-Ing. Thorsten Laude</a:t>
            </a:r>
          </a:p>
          <a:p>
            <a:pPr>
              <a:defRPr/>
            </a:pPr>
            <a:r>
              <a:rPr lang="de-DE" dirty="0"/>
              <a:t>laude@tnt.uni-hannover.de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NT Titelfoli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NT Textfoli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NT Fotofolie (ausfüllend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</TotalTime>
  <Words>476</Words>
  <Application>Microsoft Office PowerPoint</Application>
  <PresentationFormat>On-screen Show (4:3)</PresentationFormat>
  <Paragraphs>123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MS PGothic</vt:lpstr>
      <vt:lpstr>MS PGothic</vt:lpstr>
      <vt:lpstr>Arial</vt:lpstr>
      <vt:lpstr>Calibri</vt:lpstr>
      <vt:lpstr>Times New Roman</vt:lpstr>
      <vt:lpstr>Wingdings</vt:lpstr>
      <vt:lpstr>TNT Titelfolie</vt:lpstr>
      <vt:lpstr>TNT Textfolie</vt:lpstr>
      <vt:lpstr>TNT Fotofolie (ausfüllend)</vt:lpstr>
      <vt:lpstr>Visio</vt:lpstr>
      <vt:lpstr>JCTVC-T0138: Copy Mode for Static Screen Content Coding</vt:lpstr>
      <vt:lpstr>Copy Mode for Static Screen Content Coding</vt:lpstr>
      <vt:lpstr>Copy Mode for Static Screen Content Coding</vt:lpstr>
      <vt:lpstr>Copy Mode for Static Screen Content Coding</vt:lpstr>
      <vt:lpstr>Copy Mode for Static Screen Content Coding</vt:lpstr>
      <vt:lpstr>PowerPoint Presentation</vt:lpstr>
      <vt:lpstr>PowerPoint Presentation</vt:lpstr>
    </vt:vector>
  </TitlesOfParts>
  <Company>LUH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Florian Baumann</dc:creator>
  <cp:lastModifiedBy>Thorsten Laude</cp:lastModifiedBy>
  <cp:revision>52</cp:revision>
  <dcterms:created xsi:type="dcterms:W3CDTF">2012-04-12T09:33:35Z</dcterms:created>
  <dcterms:modified xsi:type="dcterms:W3CDTF">2015-02-11T09:30:55Z</dcterms:modified>
</cp:coreProperties>
</file>