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vsdx" ContentType="application/vnd.ms-visio.drawing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  <p:sldMasterId id="2147483650" r:id="rId2"/>
    <p:sldMasterId id="2147483652" r:id="rId3"/>
  </p:sldMasterIdLst>
  <p:notesMasterIdLst>
    <p:notesMasterId r:id="rId11"/>
  </p:notesMasterIdLst>
  <p:handoutMasterIdLst>
    <p:handoutMasterId r:id="rId12"/>
  </p:handoutMasterIdLst>
  <p:sldIdLst>
    <p:sldId id="259" r:id="rId4"/>
    <p:sldId id="271" r:id="rId5"/>
    <p:sldId id="272" r:id="rId6"/>
    <p:sldId id="273" r:id="rId7"/>
    <p:sldId id="274" r:id="rId8"/>
    <p:sldId id="269" r:id="rId9"/>
    <p:sldId id="270" r:id="rId10"/>
  </p:sldIdLst>
  <p:sldSz cx="9144000" cy="6858000" type="screen4x3"/>
  <p:notesSz cx="6858000" cy="9144000"/>
  <p:defaultTextStyle>
    <a:defPPr>
      <a:defRPr lang="de-DE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MS PGothic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09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Objects="1">
      <p:cViewPr varScale="1">
        <p:scale>
          <a:sx n="89" d="100"/>
          <a:sy n="89" d="100"/>
        </p:scale>
        <p:origin x="1123" y="8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4.xml"/><Relationship Id="rId12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2.xml"/><Relationship Id="rId15" Type="http://schemas.openxmlformats.org/officeDocument/2006/relationships/theme" Target="theme/theme1.xml"/><Relationship Id="rId10" Type="http://schemas.openxmlformats.org/officeDocument/2006/relationships/slide" Target="slides/slide7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9CB2CF2E-09F3-4577-B5E4-6D1FBD36A7FC}" type="datetimeFigureOut">
              <a:rPr lang="de-DE" altLang="en-US"/>
              <a:pPr/>
              <a:t>10.02.2015</a:t>
            </a:fld>
            <a:endParaRPr lang="de-DE" alt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C62CCAB7-877D-4ADD-A054-92131DB327F0}" type="slidenum">
              <a:rPr lang="de-DE" altLang="en-US"/>
              <a:pPr/>
              <a:t>‹#›</a:t>
            </a:fld>
            <a:endParaRPr lang="de-DE" altLang="en-US"/>
          </a:p>
        </p:txBody>
      </p:sp>
    </p:spTree>
    <p:extLst>
      <p:ext uri="{BB962C8B-B14F-4D97-AF65-F5344CB8AC3E}">
        <p14:creationId xmlns:p14="http://schemas.microsoft.com/office/powerpoint/2010/main" val="92697272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2C43E743-145C-4D33-A017-2D254B464737}" type="datetimeFigureOut">
              <a:rPr lang="de-DE" altLang="en-US"/>
              <a:pPr/>
              <a:t>10.02.2015</a:t>
            </a:fld>
            <a:endParaRPr lang="de-DE" altLang="en-US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de-DE" altLang="en-US" smtClean="0"/>
              <a:t>Mastertextformat bearbeiten</a:t>
            </a:r>
          </a:p>
          <a:p>
            <a:pPr lvl="1"/>
            <a:r>
              <a:rPr lang="de-DE" altLang="en-US" smtClean="0"/>
              <a:t>Zweite Ebene</a:t>
            </a:r>
          </a:p>
          <a:p>
            <a:pPr lvl="2"/>
            <a:r>
              <a:rPr lang="de-DE" altLang="en-US" smtClean="0"/>
              <a:t>Dritte Ebene</a:t>
            </a:r>
          </a:p>
          <a:p>
            <a:pPr lvl="3"/>
            <a:r>
              <a:rPr lang="de-DE" altLang="en-US" smtClean="0"/>
              <a:t>Vierte Ebene</a:t>
            </a:r>
          </a:p>
          <a:p>
            <a:pPr lvl="4"/>
            <a:r>
              <a:rPr lang="de-DE" altLang="en-US" smtClean="0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7E1A5B06-63E0-47FF-8111-C59322B8C491}" type="slidenum">
              <a:rPr lang="de-DE" altLang="en-US"/>
              <a:pPr/>
              <a:t>‹#›</a:t>
            </a:fld>
            <a:endParaRPr lang="de-DE" altLang="en-US"/>
          </a:p>
        </p:txBody>
      </p:sp>
    </p:spTree>
    <p:extLst>
      <p:ext uri="{BB962C8B-B14F-4D97-AF65-F5344CB8AC3E}">
        <p14:creationId xmlns:p14="http://schemas.microsoft.com/office/powerpoint/2010/main" val="89526626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MS PGothic" panose="020B0600070205080204" pitchFamily="34" charset="-128"/>
        <a:cs typeface="ＭＳ Ｐゴシック" charset="0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MS PGothic" panose="020B0600070205080204" pitchFamily="34" charset="-128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MS PGothic" panose="020B0600070205080204" pitchFamily="34" charset="-128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MS PGothic" panose="020B0600070205080204" pitchFamily="34" charset="-128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MS PGothic" panose="020B0600070205080204" pitchFamily="34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feld 4"/>
          <p:cNvSpPr txBox="1">
            <a:spLocks noChangeArrowheads="1"/>
          </p:cNvSpPr>
          <p:nvPr userDrawn="1"/>
        </p:nvSpPr>
        <p:spPr bwMode="auto">
          <a:xfrm>
            <a:off x="914400" y="5334000"/>
            <a:ext cx="5227638" cy="477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9pPr>
          </a:lstStyle>
          <a:p>
            <a:pPr eaLnBrk="1" hangingPunct="1"/>
            <a:r>
              <a:rPr lang="en-GB" altLang="en-US" sz="2500">
                <a:solidFill>
                  <a:srgbClr val="00509B"/>
                </a:solidFill>
                <a:latin typeface="Arial" panose="020B0604020202020204" pitchFamily="34" charset="0"/>
              </a:rPr>
              <a:t>Institut für Informationsverarbeitung</a:t>
            </a:r>
          </a:p>
          <a:p>
            <a:pPr eaLnBrk="1" hangingPunct="1"/>
            <a:endParaRPr lang="de-DE" altLang="en-US" sz="2500">
              <a:solidFill>
                <a:srgbClr val="00509B"/>
              </a:solidFill>
            </a:endParaRPr>
          </a:p>
        </p:txBody>
      </p:sp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914400" y="1524000"/>
            <a:ext cx="6477000" cy="1470025"/>
          </a:xfrm>
          <a:prstGeom prst="rect">
            <a:avLst/>
          </a:prstGeom>
        </p:spPr>
        <p:txBody>
          <a:bodyPr/>
          <a:lstStyle>
            <a:lvl1pPr algn="l">
              <a:defRPr>
                <a:solidFill>
                  <a:srgbClr val="00509B"/>
                </a:solidFill>
              </a:defRPr>
            </a:lvl1pPr>
          </a:lstStyle>
          <a:p>
            <a:r>
              <a:rPr lang="de-DE" smtClean="0"/>
              <a:t>Mastertitelformat bearbeiten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914400" y="3352800"/>
            <a:ext cx="6400800" cy="685800"/>
          </a:xfrm>
          <a:prstGeom prst="rect">
            <a:avLst/>
          </a:prstGeom>
        </p:spPr>
        <p:txBody>
          <a:bodyPr/>
          <a:lstStyle>
            <a:lvl1pPr marL="0" indent="0" algn="l">
              <a:buNone/>
              <a:defRPr sz="2500" baseline="0">
                <a:solidFill>
                  <a:srgbClr val="00509B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 dirty="0"/>
          </a:p>
        </p:txBody>
      </p:sp>
      <p:sp>
        <p:nvSpPr>
          <p:cNvPr id="9" name="Inhaltsplatzhalter 8"/>
          <p:cNvSpPr>
            <a:spLocks noGrp="1"/>
          </p:cNvSpPr>
          <p:nvPr>
            <p:ph sz="quarter" idx="10"/>
          </p:nvPr>
        </p:nvSpPr>
        <p:spPr>
          <a:xfrm>
            <a:off x="914400" y="4419600"/>
            <a:ext cx="6400800" cy="533400"/>
          </a:xfrm>
          <a:prstGeom prst="rect">
            <a:avLst/>
          </a:prstGeom>
        </p:spPr>
        <p:txBody>
          <a:bodyPr vert="horz"/>
          <a:lstStyle>
            <a:lvl1pPr>
              <a:buNone/>
              <a:defRPr sz="2500" baseline="0">
                <a:solidFill>
                  <a:srgbClr val="00509B"/>
                </a:solidFill>
              </a:defRPr>
            </a:lvl1pPr>
          </a:lstStyle>
          <a:p>
            <a:pPr lvl="0"/>
            <a:r>
              <a:rPr lang="de-DE" smtClean="0"/>
              <a:t>Mastertextformat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29876118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914401"/>
            <a:ext cx="8229600" cy="495300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1"/>
                </a:solidFill>
                <a:latin typeface="Arial"/>
                <a:cs typeface="Arial"/>
              </a:defRPr>
            </a:lvl1pPr>
            <a:lvl2pPr>
              <a:defRPr>
                <a:solidFill>
                  <a:schemeClr val="tx1"/>
                </a:solidFill>
                <a:latin typeface="Arial"/>
                <a:cs typeface="Arial"/>
              </a:defRPr>
            </a:lvl2pPr>
            <a:lvl3pPr>
              <a:defRPr>
                <a:solidFill>
                  <a:schemeClr val="tx1"/>
                </a:solidFill>
                <a:latin typeface="Arial"/>
                <a:cs typeface="Arial"/>
              </a:defRPr>
            </a:lvl3pPr>
            <a:lvl4pPr>
              <a:defRPr>
                <a:solidFill>
                  <a:schemeClr val="tx1"/>
                </a:solidFill>
                <a:latin typeface="Arial"/>
                <a:cs typeface="Arial"/>
              </a:defRPr>
            </a:lvl4pPr>
            <a:lvl5pPr>
              <a:defRPr>
                <a:solidFill>
                  <a:schemeClr val="tx1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de-DE" dirty="0" smtClean="0"/>
              <a:t>Mastertextformat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  <p:sp>
        <p:nvSpPr>
          <p:cNvPr id="5" name="Titel 4"/>
          <p:cNvSpPr>
            <a:spLocks noGrp="1"/>
          </p:cNvSpPr>
          <p:nvPr>
            <p:ph type="title"/>
          </p:nvPr>
        </p:nvSpPr>
        <p:spPr>
          <a:xfrm>
            <a:off x="457200" y="-76200"/>
            <a:ext cx="8229600" cy="457200"/>
          </a:xfrm>
          <a:prstGeom prst="rect">
            <a:avLst/>
          </a:prstGeom>
        </p:spPr>
        <p:txBody>
          <a:bodyPr vert="horz"/>
          <a:lstStyle>
            <a:lvl1pPr>
              <a:defRPr sz="2400" b="1">
                <a:solidFill>
                  <a:srgbClr val="FFFFFF"/>
                </a:solidFill>
                <a:latin typeface="Arial"/>
                <a:cs typeface="Arial"/>
              </a:defRPr>
            </a:lvl1pPr>
          </a:lstStyle>
          <a:p>
            <a:r>
              <a:rPr lang="de-DE" dirty="0" smtClean="0"/>
              <a:t>Mastertitelformat bearbeiten</a:t>
            </a:r>
            <a:endParaRPr lang="de-DE" dirty="0"/>
          </a:p>
        </p:txBody>
      </p:sp>
      <p:sp>
        <p:nvSpPr>
          <p:cNvPr id="4" name="Foliennummernplatzhalter 5"/>
          <p:cNvSpPr>
            <a:spLocks noGrp="1"/>
          </p:cNvSpPr>
          <p:nvPr>
            <p:ph type="sldNum" sz="quarter" idx="10"/>
          </p:nvPr>
        </p:nvSpPr>
        <p:spPr>
          <a:xfrm>
            <a:off x="8305800" y="6381750"/>
            <a:ext cx="7620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529CB9B-409D-4D8B-8A1F-8BD62E527C3B}" type="slidenum">
              <a:rPr lang="de-DE" altLang="en-US"/>
              <a:pPr/>
              <a:t>‹#›</a:t>
            </a:fld>
            <a:endParaRPr lang="de-DE" altLang="en-US"/>
          </a:p>
        </p:txBody>
      </p:sp>
      <p:sp>
        <p:nvSpPr>
          <p:cNvPr id="6" name="Fußzeilenplatzhalter 1"/>
          <p:cNvSpPr>
            <a:spLocks noGrp="1"/>
          </p:cNvSpPr>
          <p:nvPr>
            <p:ph type="ftr" sz="quarter" idx="11"/>
          </p:nvPr>
        </p:nvSpPr>
        <p:spPr>
          <a:xfrm>
            <a:off x="1331913" y="6324600"/>
            <a:ext cx="2376487" cy="457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dirty="0" err="1" smtClean="0">
                <a:solidFill>
                  <a:srgbClr val="FFFFFF"/>
                </a:solidFill>
                <a:latin typeface="Arial"/>
                <a:ea typeface="+mn-ea"/>
                <a:cs typeface="Arial"/>
              </a:defRPr>
            </a:lvl1pPr>
          </a:lstStyle>
          <a:p>
            <a:pPr>
              <a:defRPr/>
            </a:pPr>
            <a:r>
              <a:rPr lang="de-DE" dirty="0" smtClean="0"/>
              <a:t>Thorsten </a:t>
            </a:r>
            <a:r>
              <a:rPr lang="de-DE" dirty="0"/>
              <a:t>Laude</a:t>
            </a:r>
          </a:p>
          <a:p>
            <a:pPr>
              <a:defRPr/>
            </a:pPr>
            <a:r>
              <a:rPr lang="de-DE" dirty="0"/>
              <a:t>laude@tnt.uni-hannover.de</a:t>
            </a:r>
          </a:p>
        </p:txBody>
      </p:sp>
    </p:spTree>
    <p:extLst>
      <p:ext uri="{BB962C8B-B14F-4D97-AF65-F5344CB8AC3E}">
        <p14:creationId xmlns:p14="http://schemas.microsoft.com/office/powerpoint/2010/main" val="5699111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 und Inhalt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Bildplatzhalter 4"/>
          <p:cNvSpPr>
            <a:spLocks noGrp="1"/>
          </p:cNvSpPr>
          <p:nvPr>
            <p:ph type="pic" sz="quarter" idx="13"/>
          </p:nvPr>
        </p:nvSpPr>
        <p:spPr>
          <a:xfrm>
            <a:off x="533400" y="838200"/>
            <a:ext cx="8153400" cy="5426075"/>
          </a:xfrm>
          <a:prstGeom prst="rect">
            <a:avLst/>
          </a:prstGeom>
        </p:spPr>
        <p:txBody>
          <a:bodyPr vert="horz"/>
          <a:lstStyle/>
          <a:p>
            <a:pPr lvl="0"/>
            <a:endParaRPr lang="de-DE" noProof="0" dirty="0"/>
          </a:p>
        </p:txBody>
      </p:sp>
      <p:sp>
        <p:nvSpPr>
          <p:cNvPr id="4" name="Titel 3"/>
          <p:cNvSpPr>
            <a:spLocks noGrp="1"/>
          </p:cNvSpPr>
          <p:nvPr>
            <p:ph type="title"/>
          </p:nvPr>
        </p:nvSpPr>
        <p:spPr>
          <a:xfrm>
            <a:off x="457200" y="-76200"/>
            <a:ext cx="8229600" cy="381000"/>
          </a:xfrm>
          <a:prstGeom prst="rect">
            <a:avLst/>
          </a:prstGeom>
        </p:spPr>
        <p:txBody>
          <a:bodyPr vert="horz"/>
          <a:lstStyle>
            <a:lvl1pPr>
              <a:defRPr sz="2400" b="1">
                <a:solidFill>
                  <a:srgbClr val="FFFFFF"/>
                </a:solidFill>
                <a:latin typeface="Arial"/>
                <a:cs typeface="Arial"/>
              </a:defRPr>
            </a:lvl1pPr>
          </a:lstStyle>
          <a:p>
            <a:r>
              <a:rPr lang="de-DE" dirty="0" smtClean="0"/>
              <a:t>Mastertitelformat bearbeiten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112131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7"/>
          <p:cNvPicPr>
            <a:picLocks noChangeAspect="1" noChangeArrowheads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70725" y="38100"/>
            <a:ext cx="2073275" cy="647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pic>
      <p:cxnSp>
        <p:nvCxnSpPr>
          <p:cNvPr id="1027" name="Gerade Verbindung 10"/>
          <p:cNvCxnSpPr>
            <a:cxnSpLocks noChangeShapeType="1"/>
          </p:cNvCxnSpPr>
          <p:nvPr userDrawn="1"/>
        </p:nvCxnSpPr>
        <p:spPr bwMode="auto">
          <a:xfrm rot="5400000">
            <a:off x="-2742406" y="3429794"/>
            <a:ext cx="6858000" cy="1588"/>
          </a:xfrm>
          <a:prstGeom prst="line">
            <a:avLst/>
          </a:prstGeom>
          <a:noFill/>
          <a:ln w="28575">
            <a:solidFill>
              <a:srgbClr val="00509B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pic>
        <p:nvPicPr>
          <p:cNvPr id="1028" name="Bild 11" descr="TNT_darkv4.pdf"/>
          <p:cNvPicPr>
            <a:picLocks noChangeAspect="1"/>
          </p:cNvPicPr>
          <p:nvPr userDrawn="1"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 rot="-5400000">
            <a:off x="6534150" y="3638550"/>
            <a:ext cx="3225800" cy="1384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p:hf hd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MS PGothic" panose="020B0600070205080204" pitchFamily="34" charset="-128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MS PGothic" panose="020B0600070205080204" pitchFamily="34" charset="-128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hteck 7"/>
          <p:cNvSpPr>
            <a:spLocks noChangeArrowheads="1"/>
          </p:cNvSpPr>
          <p:nvPr userDrawn="1"/>
        </p:nvSpPr>
        <p:spPr bwMode="auto">
          <a:xfrm>
            <a:off x="0" y="6275388"/>
            <a:ext cx="9144000" cy="609600"/>
          </a:xfrm>
          <a:prstGeom prst="rect">
            <a:avLst/>
          </a:prstGeom>
          <a:solidFill>
            <a:srgbClr val="030F4A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1pPr>
            <a:lvl2pPr marL="742950" indent="-28575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2pPr>
            <a:lvl3pPr marL="1143000" indent="-22860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3pPr>
            <a:lvl4pPr marL="1600200" indent="-22860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4pPr>
            <a:lvl5pPr marL="2057400" indent="-22860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5pPr>
            <a:lvl6pPr marL="25146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6pPr>
            <a:lvl7pPr marL="29718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7pPr>
            <a:lvl8pPr marL="34290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8pPr>
            <a:lvl9pPr marL="38862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Times New Roman" panose="02020603050405020304" pitchFamily="18" charset="0"/>
              <a:buNone/>
            </a:pPr>
            <a:endParaRPr lang="en-US" altLang="en-US">
              <a:solidFill>
                <a:schemeClr val="bg1"/>
              </a:solidFill>
              <a:latin typeface="Times New Roman" panose="02020603050405020304" pitchFamily="18" charset="0"/>
            </a:endParaRPr>
          </a:p>
        </p:txBody>
      </p:sp>
      <p:sp>
        <p:nvSpPr>
          <p:cNvPr id="3075" name="Rechteck 6"/>
          <p:cNvSpPr>
            <a:spLocks noChangeArrowheads="1"/>
          </p:cNvSpPr>
          <p:nvPr userDrawn="1"/>
        </p:nvSpPr>
        <p:spPr bwMode="auto">
          <a:xfrm>
            <a:off x="0" y="0"/>
            <a:ext cx="9144000" cy="381000"/>
          </a:xfrm>
          <a:prstGeom prst="rect">
            <a:avLst/>
          </a:prstGeom>
          <a:solidFill>
            <a:srgbClr val="030F4A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1pPr>
            <a:lvl2pPr marL="742950" indent="-28575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2pPr>
            <a:lvl3pPr marL="1143000" indent="-22860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3pPr>
            <a:lvl4pPr marL="1600200" indent="-22860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4pPr>
            <a:lvl5pPr marL="2057400" indent="-22860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5pPr>
            <a:lvl6pPr marL="25146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6pPr>
            <a:lvl7pPr marL="29718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7pPr>
            <a:lvl8pPr marL="34290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8pPr>
            <a:lvl9pPr marL="38862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Times New Roman" panose="02020603050405020304" pitchFamily="18" charset="0"/>
              <a:buNone/>
            </a:pPr>
            <a:endParaRPr lang="en-US" altLang="en-US">
              <a:solidFill>
                <a:schemeClr val="bg1"/>
              </a:solidFill>
              <a:latin typeface="Times New Roman" panose="02020603050405020304" pitchFamily="18" charset="0"/>
            </a:endParaRPr>
          </a:p>
        </p:txBody>
      </p:sp>
      <p:pic>
        <p:nvPicPr>
          <p:cNvPr id="3076" name="Bild 8" descr="TNT_lightv4.pdf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6324600"/>
            <a:ext cx="1066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</p:sldLayoutIdLst>
  <p:hf hd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MS PGothic" panose="020B0600070205080204" pitchFamily="34" charset="-128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ctr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defRPr sz="2400" b="1" kern="1200">
          <a:solidFill>
            <a:schemeClr val="bg1"/>
          </a:solidFill>
          <a:latin typeface="Arial"/>
          <a:ea typeface="MS PGothic" panose="020B0600070205080204" pitchFamily="34" charset="-128"/>
          <a:cs typeface="Arial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hteck 6"/>
          <p:cNvSpPr>
            <a:spLocks noChangeArrowheads="1"/>
          </p:cNvSpPr>
          <p:nvPr userDrawn="1"/>
        </p:nvSpPr>
        <p:spPr bwMode="auto">
          <a:xfrm>
            <a:off x="0" y="0"/>
            <a:ext cx="9144000" cy="381000"/>
          </a:xfrm>
          <a:prstGeom prst="rect">
            <a:avLst/>
          </a:prstGeom>
          <a:solidFill>
            <a:srgbClr val="030F4A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>
            <a:lvl1pPr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1pPr>
            <a:lvl2pPr marL="742950" indent="-28575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2pPr>
            <a:lvl3pPr marL="1143000" indent="-22860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3pPr>
            <a:lvl4pPr marL="1600200" indent="-22860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4pPr>
            <a:lvl5pPr marL="2057400" indent="-228600" defTabSz="447675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5pPr>
            <a:lvl6pPr marL="25146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6pPr>
            <a:lvl7pPr marL="29718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7pPr>
            <a:lvl8pPr marL="34290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8pPr>
            <a:lvl9pPr marL="3886200" indent="-228600" defTabSz="447675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Times New Roman" panose="02020603050405020304" pitchFamily="18" charset="0"/>
              <a:buNone/>
            </a:pPr>
            <a:endParaRPr lang="en-US" altLang="en-US">
              <a:solidFill>
                <a:schemeClr val="bg1"/>
              </a:solidFill>
              <a:latin typeface="Times New Roman" panose="02020603050405020304" pitchFamily="18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</p:sldLayoutIdLst>
  <p:hf hd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MS PGothic" panose="020B0600070205080204" pitchFamily="34" charset="-128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MS PGothic" panose="020B0600070205080204" pitchFamily="34" charset="-128"/>
          <a:cs typeface="ＭＳ Ｐゴシック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MS PGothic" panose="020B0600070205080204" pitchFamily="34" charset="-128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MS PGothic" panose="020B0600070205080204" pitchFamily="34" charset="-128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4.emf"/><Relationship Id="rId4" Type="http://schemas.openxmlformats.org/officeDocument/2006/relationships/package" Target="../embeddings/Microsoft_Visio-Zeichnung1.vsdx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Titel 1"/>
          <p:cNvSpPr>
            <a:spLocks noGrp="1"/>
          </p:cNvSpPr>
          <p:nvPr>
            <p:ph type="ctrTitle"/>
          </p:nvPr>
        </p:nvSpPr>
        <p:spPr bwMode="auto">
          <a:xfrm>
            <a:off x="914400" y="1371600"/>
            <a:ext cx="6477000" cy="147002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de-DE" altLang="en-US" sz="4000" dirty="0" smtClean="0"/>
              <a:t>JCTVC-T0138: </a:t>
            </a:r>
            <a:r>
              <a:rPr lang="de-DE" altLang="en-US" sz="4000" dirty="0" err="1" smtClean="0"/>
              <a:t>Copy</a:t>
            </a:r>
            <a:r>
              <a:rPr lang="de-DE" altLang="en-US" sz="4000" dirty="0" smtClean="0"/>
              <a:t> Mode </a:t>
            </a:r>
            <a:r>
              <a:rPr lang="de-DE" altLang="en-US" sz="4000" dirty="0" err="1" smtClean="0"/>
              <a:t>for</a:t>
            </a:r>
            <a:r>
              <a:rPr lang="de-DE" altLang="en-US" sz="4000" dirty="0" smtClean="0"/>
              <a:t> </a:t>
            </a:r>
            <a:r>
              <a:rPr lang="de-DE" altLang="en-US" sz="4000" dirty="0" err="1" smtClean="0"/>
              <a:t>Static</a:t>
            </a:r>
            <a:r>
              <a:rPr lang="de-DE" altLang="en-US" sz="4000" dirty="0" smtClean="0"/>
              <a:t> Screen Content </a:t>
            </a:r>
            <a:r>
              <a:rPr lang="de-DE" altLang="en-US" sz="4000" dirty="0" err="1" smtClean="0"/>
              <a:t>Coding</a:t>
            </a:r>
            <a:endParaRPr lang="en-US" altLang="en-US" sz="4000" dirty="0" smtClean="0"/>
          </a:p>
        </p:txBody>
      </p:sp>
      <p:sp>
        <p:nvSpPr>
          <p:cNvPr id="8194" name="Untertitel 2"/>
          <p:cNvSpPr>
            <a:spLocks noGrp="1"/>
          </p:cNvSpPr>
          <p:nvPr>
            <p:ph type="subTitle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r>
              <a:rPr lang="de-DE" altLang="en-US" dirty="0" smtClean="0">
                <a:latin typeface="+mj-lt"/>
              </a:rPr>
              <a:t>Thorsten Laude</a:t>
            </a:r>
            <a:endParaRPr lang="en-US" altLang="en-US" dirty="0" smtClean="0">
              <a:latin typeface="+mj-lt"/>
            </a:endParaRPr>
          </a:p>
        </p:txBody>
      </p:sp>
      <p:sp>
        <p:nvSpPr>
          <p:cNvPr id="8195" name="Inhaltsplatzhalter 3"/>
          <p:cNvSpPr>
            <a:spLocks noGrp="1"/>
          </p:cNvSpPr>
          <p:nvPr>
            <p:ph sz="quarter" idx="10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altLang="en-US" smtClean="0"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>
              <a:buFont typeface="Arial" panose="020B0604020202020204" pitchFamily="34" charset="0"/>
              <a:buChar char="•"/>
            </a:pPr>
            <a:r>
              <a:rPr lang="de-DE" dirty="0" smtClean="0">
                <a:latin typeface="+mn-lt"/>
              </a:rPr>
              <a:t>Screen </a:t>
            </a:r>
            <a:r>
              <a:rPr lang="de-DE" dirty="0" err="1" smtClean="0">
                <a:latin typeface="+mn-lt"/>
              </a:rPr>
              <a:t>content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with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static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background</a:t>
            </a:r>
            <a:endParaRPr lang="de-DE" dirty="0" smtClean="0">
              <a:latin typeface="+mn-lt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 smtClean="0">
                <a:latin typeface="+mn-lt"/>
              </a:rPr>
              <a:t>Skip </a:t>
            </a:r>
            <a:r>
              <a:rPr lang="de-DE" dirty="0" err="1" smtClean="0">
                <a:latin typeface="+mn-lt"/>
              </a:rPr>
              <a:t>mode</a:t>
            </a:r>
            <a:r>
              <a:rPr lang="de-DE" dirty="0" smtClean="0">
                <a:latin typeface="+mn-lt"/>
              </a:rPr>
              <a:t>: Signal </a:t>
            </a:r>
            <a:r>
              <a:rPr lang="de-DE" dirty="0" err="1" smtClean="0">
                <a:latin typeface="+mn-lt"/>
              </a:rPr>
              <a:t>skip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flag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and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merge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index</a:t>
            </a:r>
            <a:endParaRPr lang="de-DE" dirty="0" smtClean="0">
              <a:latin typeface="+mn-lt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 err="1" smtClean="0">
                <a:latin typeface="+mn-lt"/>
              </a:rPr>
              <a:t>Proposal</a:t>
            </a:r>
            <a:r>
              <a:rPr lang="de-DE" dirty="0" smtClean="0">
                <a:latin typeface="+mn-lt"/>
              </a:rPr>
              <a:t>: </a:t>
            </a:r>
            <a:r>
              <a:rPr lang="de-DE" dirty="0" err="1" smtClean="0">
                <a:latin typeface="+mn-lt"/>
              </a:rPr>
              <a:t>Direct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copy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of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corresponding</a:t>
            </a:r>
            <a:r>
              <a:rPr lang="de-DE" dirty="0" smtClean="0">
                <a:latin typeface="+mn-lt"/>
              </a:rPr>
              <a:t> block </a:t>
            </a:r>
            <a:r>
              <a:rPr lang="de-DE" dirty="0" err="1" smtClean="0">
                <a:latin typeface="+mn-lt"/>
              </a:rPr>
              <a:t>from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closest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reference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frame</a:t>
            </a:r>
            <a:endParaRPr lang="de-DE" dirty="0" smtClean="0">
              <a:latin typeface="+mn-lt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 smtClean="0">
                <a:latin typeface="+mn-lt"/>
              </a:rPr>
              <a:t>CTU </a:t>
            </a:r>
            <a:r>
              <a:rPr lang="de-DE" dirty="0" err="1" smtClean="0">
                <a:latin typeface="+mn-lt"/>
              </a:rPr>
              <a:t>level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signaling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with</a:t>
            </a:r>
            <a:r>
              <a:rPr lang="de-DE" dirty="0" smtClean="0">
                <a:latin typeface="+mn-lt"/>
              </a:rPr>
              <a:t> a </a:t>
            </a:r>
            <a:r>
              <a:rPr lang="de-DE" dirty="0" err="1" smtClean="0">
                <a:latin typeface="+mn-lt"/>
              </a:rPr>
              <a:t>binary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flag</a:t>
            </a:r>
            <a:endParaRPr lang="de-DE" dirty="0" smtClean="0">
              <a:latin typeface="+mn-lt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 smtClean="0">
                <a:latin typeface="+mn-lt"/>
              </a:rPr>
              <a:t>Slice </a:t>
            </a:r>
            <a:r>
              <a:rPr lang="de-DE" dirty="0" err="1" smtClean="0">
                <a:latin typeface="+mn-lt"/>
              </a:rPr>
              <a:t>level</a:t>
            </a:r>
            <a:r>
              <a:rPr lang="de-DE" dirty="0" smtClean="0">
                <a:latin typeface="+mn-lt"/>
              </a:rPr>
              <a:t> on/off </a:t>
            </a:r>
            <a:r>
              <a:rPr lang="de-DE" dirty="0" err="1" smtClean="0">
                <a:latin typeface="+mn-lt"/>
              </a:rPr>
              <a:t>switch</a:t>
            </a:r>
            <a:endParaRPr lang="en-US" dirty="0">
              <a:latin typeface="+mn-lt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/>
              <a:t>Copy</a:t>
            </a:r>
            <a:r>
              <a:rPr lang="de-DE" dirty="0" smtClean="0"/>
              <a:t> Mode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Static</a:t>
            </a:r>
            <a:r>
              <a:rPr lang="de-DE" dirty="0" smtClean="0"/>
              <a:t> Screen Content </a:t>
            </a:r>
            <a:r>
              <a:rPr lang="de-DE" dirty="0" err="1" smtClean="0"/>
              <a:t>Coding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29CB9B-409D-4D8B-8A1F-8BD62E527C3B}" type="slidenum">
              <a:rPr lang="de-DE" altLang="en-US" smtClean="0">
                <a:latin typeface="+mn-lt"/>
              </a:rPr>
              <a:pPr/>
              <a:t>2</a:t>
            </a:fld>
            <a:endParaRPr lang="de-DE" altLang="en-US">
              <a:latin typeface="+mn-lt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de-DE" dirty="0" smtClean="0">
                <a:latin typeface="Arial" panose="020B0604020202020204" pitchFamily="34" charset="0"/>
                <a:cs typeface="Arial" panose="020B0604020202020204" pitchFamily="34" charset="0"/>
              </a:rPr>
              <a:t>Thorsten Laude</a:t>
            </a:r>
          </a:p>
          <a:p>
            <a:pPr>
              <a:defRPr/>
            </a:pPr>
            <a:r>
              <a:rPr lang="de-DE" dirty="0" smtClean="0">
                <a:latin typeface="Arial" panose="020B0604020202020204" pitchFamily="34" charset="0"/>
                <a:cs typeface="Arial" panose="020B0604020202020204" pitchFamily="34" charset="0"/>
              </a:rPr>
              <a:t>laude@tnt.uni-hannover.de</a:t>
            </a:r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Rectangle 2"/>
          <p:cNvSpPr>
            <a:spLocks noChangeArrowheads="1"/>
          </p:cNvSpPr>
          <p:nvPr/>
        </p:nvSpPr>
        <p:spPr bwMode="auto">
          <a:xfrm>
            <a:off x="-1116632" y="3556738"/>
            <a:ext cx="1125857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>
              <a:latin typeface="+mn-lt"/>
            </a:endParaRPr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803850498"/>
              </p:ext>
            </p:extLst>
          </p:nvPr>
        </p:nvGraphicFramePr>
        <p:xfrm>
          <a:off x="408703" y="3718545"/>
          <a:ext cx="8207909" cy="234888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5384" name="Visio" r:id="rId4" imgW="8067610" imgH="2305080" progId="Visio.Drawing.15">
                  <p:embed/>
                </p:oleObj>
              </mc:Choice>
              <mc:Fallback>
                <p:oleObj name="Visio" r:id="rId4" imgW="8067610" imgH="2305080" progId="Visio.Drawing.15">
                  <p:embed/>
                  <p:pic>
                    <p:nvPicPr>
                      <p:cNvPr id="0" name="Objec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08703" y="3718545"/>
                        <a:ext cx="8207909" cy="2348880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5314942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 smtClean="0">
                <a:latin typeface="+mn-lt"/>
              </a:rPr>
              <a:t>Coding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results</a:t>
            </a:r>
            <a:r>
              <a:rPr lang="de-DE" dirty="0" smtClean="0">
                <a:latin typeface="+mn-lt"/>
              </a:rPr>
              <a:t> (SCC CTC, Anchor: SHM-3.0) </a:t>
            </a:r>
            <a:endParaRPr lang="en-US" dirty="0">
              <a:latin typeface="+mn-lt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 smtClean="0">
                <a:latin typeface="+mj-lt"/>
              </a:rPr>
              <a:t>Copy</a:t>
            </a:r>
            <a:r>
              <a:rPr lang="de-DE" dirty="0" smtClean="0">
                <a:latin typeface="+mj-lt"/>
              </a:rPr>
              <a:t> Mode </a:t>
            </a:r>
            <a:r>
              <a:rPr lang="de-DE" dirty="0" err="1" smtClean="0">
                <a:latin typeface="+mj-lt"/>
              </a:rPr>
              <a:t>for</a:t>
            </a:r>
            <a:r>
              <a:rPr lang="de-DE" dirty="0" smtClean="0">
                <a:latin typeface="+mj-lt"/>
              </a:rPr>
              <a:t> </a:t>
            </a:r>
            <a:r>
              <a:rPr lang="de-DE" dirty="0" err="1" smtClean="0">
                <a:latin typeface="+mj-lt"/>
              </a:rPr>
              <a:t>Static</a:t>
            </a:r>
            <a:r>
              <a:rPr lang="de-DE" dirty="0" smtClean="0">
                <a:latin typeface="+mj-lt"/>
              </a:rPr>
              <a:t> Screen Content </a:t>
            </a:r>
            <a:r>
              <a:rPr lang="de-DE" dirty="0" err="1" smtClean="0">
                <a:latin typeface="+mj-lt"/>
              </a:rPr>
              <a:t>Coding</a:t>
            </a:r>
            <a:endParaRPr lang="en-US" dirty="0">
              <a:latin typeface="+mj-lt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29CB9B-409D-4D8B-8A1F-8BD62E527C3B}" type="slidenum">
              <a:rPr lang="de-DE" altLang="en-US" smtClean="0">
                <a:latin typeface="+mn-lt"/>
              </a:rPr>
              <a:pPr/>
              <a:t>3</a:t>
            </a:fld>
            <a:endParaRPr lang="de-DE" altLang="en-US">
              <a:latin typeface="+mn-lt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de-DE" dirty="0" smtClean="0">
                <a:latin typeface="Arial" panose="020B0604020202020204" pitchFamily="34" charset="0"/>
                <a:cs typeface="Arial" panose="020B0604020202020204" pitchFamily="34" charset="0"/>
              </a:rPr>
              <a:t>Thorsten Laude</a:t>
            </a:r>
          </a:p>
          <a:p>
            <a:pPr>
              <a:defRPr/>
            </a:pPr>
            <a:r>
              <a:rPr lang="de-DE" dirty="0" smtClean="0">
                <a:latin typeface="Arial" panose="020B0604020202020204" pitchFamily="34" charset="0"/>
                <a:cs typeface="Arial" panose="020B0604020202020204" pitchFamily="34" charset="0"/>
              </a:rPr>
              <a:t>laude@tnt.uni-hannover.de</a:t>
            </a:r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50314928"/>
              </p:ext>
            </p:extLst>
          </p:nvPr>
        </p:nvGraphicFramePr>
        <p:xfrm>
          <a:off x="1331641" y="2103120"/>
          <a:ext cx="6480719" cy="2651760"/>
        </p:xfrm>
        <a:graphic>
          <a:graphicData uri="http://schemas.openxmlformats.org/drawingml/2006/table">
            <a:tbl>
              <a:tblPr/>
              <a:tblGrid>
                <a:gridCol w="3961754"/>
                <a:gridCol w="839655"/>
                <a:gridCol w="839655"/>
                <a:gridCol w="839655"/>
              </a:tblGrid>
              <a:tr h="152400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Low delay B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G/Y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B/U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R/V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RGB, text &amp; graphics with motion, 1080p &amp; 720p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-0.1%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RGB, mixed content, 1440p &amp; 1080p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-0.4%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-0.3%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-0.3%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RGB, Animation, 720p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RGB, camera captured, 1080p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YUV, text &amp; graphics with motion, 1080p &amp; 720p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0.1%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0.1%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-0.1%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YUV, mixed content, 1440p &amp; 1080p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-0.5%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-0.5%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-0.6%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YUV, Animation, 720p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YUV, camera captured, 1080p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Enc</a:t>
                      </a:r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Time[%]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143%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Dec Time[%]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108%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3244586" y="5157192"/>
            <a:ext cx="26548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Runtimes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not </a:t>
            </a:r>
            <a:r>
              <a:rPr lang="de-DE" dirty="0" err="1" smtClean="0"/>
              <a:t>accurate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2181666" y="5602757"/>
            <a:ext cx="47806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Cross-check: JCT-VC T0150. </a:t>
            </a:r>
            <a:r>
              <a:rPr lang="de-DE" dirty="0" err="1" smtClean="0"/>
              <a:t>Thanks</a:t>
            </a:r>
            <a:r>
              <a:rPr lang="de-DE" dirty="0" smtClean="0"/>
              <a:t> 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en-US" dirty="0" smtClean="0"/>
              <a:t>NCTU/ITRI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3636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/>
            <a:r>
              <a:rPr lang="de-DE" dirty="0" err="1" smtClean="0">
                <a:latin typeface="+mn-lt"/>
              </a:rPr>
              <a:t>Modified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encoder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with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constant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compression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quality</a:t>
            </a:r>
            <a:endParaRPr lang="de-DE" dirty="0" smtClean="0">
              <a:latin typeface="+mn-lt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 smtClean="0">
                <a:latin typeface="+mn-lt"/>
              </a:rPr>
              <a:t>Same </a:t>
            </a:r>
            <a:r>
              <a:rPr lang="de-DE" dirty="0" err="1" smtClean="0">
                <a:latin typeface="+mn-lt"/>
              </a:rPr>
              <a:t>delta</a:t>
            </a:r>
            <a:r>
              <a:rPr lang="de-DE" dirty="0" smtClean="0">
                <a:latin typeface="+mn-lt"/>
              </a:rPr>
              <a:t> QP </a:t>
            </a:r>
            <a:r>
              <a:rPr lang="de-DE" dirty="0" err="1" smtClean="0">
                <a:latin typeface="+mn-lt"/>
              </a:rPr>
              <a:t>for</a:t>
            </a:r>
            <a:r>
              <a:rPr lang="de-DE" dirty="0" smtClean="0">
                <a:latin typeface="+mn-lt"/>
              </a:rPr>
              <a:t> all </a:t>
            </a:r>
            <a:r>
              <a:rPr lang="de-DE" dirty="0" err="1" smtClean="0">
                <a:latin typeface="+mn-lt"/>
              </a:rPr>
              <a:t>frames</a:t>
            </a:r>
            <a:endParaRPr lang="de-DE" dirty="0" smtClean="0">
              <a:latin typeface="+mn-lt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 err="1" smtClean="0">
                <a:latin typeface="+mn-lt"/>
              </a:rPr>
              <a:t>No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flickering</a:t>
            </a:r>
            <a:r>
              <a:rPr lang="de-DE" dirty="0" smtClean="0">
                <a:latin typeface="+mn-lt"/>
              </a:rPr>
              <a:t>/</a:t>
            </a:r>
            <a:r>
              <a:rPr lang="de-DE" dirty="0" err="1" smtClean="0">
                <a:latin typeface="+mn-lt"/>
              </a:rPr>
              <a:t>pumping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over</a:t>
            </a:r>
            <a:r>
              <a:rPr lang="de-DE" dirty="0" smtClean="0">
                <a:latin typeface="+mn-lt"/>
              </a:rPr>
              <a:t> time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 smtClean="0">
                <a:latin typeface="+mn-lt"/>
              </a:rPr>
              <a:t>High </a:t>
            </a:r>
            <a:r>
              <a:rPr lang="de-DE" dirty="0" err="1" smtClean="0">
                <a:latin typeface="+mn-lt"/>
              </a:rPr>
              <a:t>fidelity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reference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frame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for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copy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mode</a:t>
            </a:r>
            <a:endParaRPr lang="de-DE" dirty="0" smtClean="0">
              <a:latin typeface="+mn-lt"/>
            </a:endParaRPr>
          </a:p>
          <a:p>
            <a:pPr algn="l">
              <a:buFont typeface="Arial" panose="020B0604020202020204" pitchFamily="34" charset="0"/>
              <a:buChar char="•"/>
            </a:pPr>
            <a:endParaRPr lang="de-DE" dirty="0">
              <a:latin typeface="+mn-lt"/>
            </a:endParaRPr>
          </a:p>
          <a:p>
            <a:pPr marL="0" indent="0" algn="l"/>
            <a:r>
              <a:rPr lang="de-DE" dirty="0" smtClean="0">
                <a:latin typeface="+mn-lt"/>
              </a:rPr>
              <a:t>Encoding </a:t>
            </a:r>
            <a:r>
              <a:rPr lang="de-DE" dirty="0" err="1" smtClean="0">
                <a:latin typeface="+mn-lt"/>
              </a:rPr>
              <a:t>with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the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modified</a:t>
            </a:r>
            <a:r>
              <a:rPr lang="de-DE" dirty="0" smtClean="0">
                <a:latin typeface="+mn-lt"/>
              </a:rPr>
              <a:t> </a:t>
            </a:r>
            <a:r>
              <a:rPr lang="de-DE" dirty="0" err="1" smtClean="0">
                <a:latin typeface="+mn-lt"/>
              </a:rPr>
              <a:t>encoder</a:t>
            </a:r>
            <a:endParaRPr lang="de-DE" dirty="0" smtClean="0">
              <a:latin typeface="+mn-lt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 err="1">
                <a:latin typeface="+mn-lt"/>
              </a:rPr>
              <a:t>Static</a:t>
            </a:r>
            <a:r>
              <a:rPr lang="de-DE" dirty="0">
                <a:latin typeface="+mn-lt"/>
              </a:rPr>
              <a:t> </a:t>
            </a:r>
            <a:r>
              <a:rPr lang="de-DE" dirty="0" err="1">
                <a:latin typeface="+mn-lt"/>
              </a:rPr>
              <a:t>content</a:t>
            </a:r>
            <a:r>
              <a:rPr lang="de-DE" dirty="0">
                <a:latin typeface="+mn-lt"/>
              </a:rPr>
              <a:t>: </a:t>
            </a:r>
            <a:r>
              <a:rPr lang="de-DE" dirty="0" err="1">
                <a:latin typeface="+mn-lt"/>
              </a:rPr>
              <a:t>copy</a:t>
            </a:r>
            <a:r>
              <a:rPr lang="de-DE" dirty="0">
                <a:latin typeface="+mn-lt"/>
              </a:rPr>
              <a:t> </a:t>
            </a:r>
            <a:r>
              <a:rPr lang="de-DE" dirty="0" err="1">
                <a:latin typeface="+mn-lt"/>
              </a:rPr>
              <a:t>mode</a:t>
            </a:r>
            <a:r>
              <a:rPr lang="de-DE" dirty="0">
                <a:latin typeface="+mn-lt"/>
              </a:rPr>
              <a:t> (</a:t>
            </a:r>
            <a:r>
              <a:rPr lang="de-DE" dirty="0" err="1">
                <a:latin typeface="+mn-lt"/>
              </a:rPr>
              <a:t>no</a:t>
            </a:r>
            <a:r>
              <a:rPr lang="de-DE" dirty="0">
                <a:latin typeface="+mn-lt"/>
              </a:rPr>
              <a:t> residual)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 err="1">
                <a:latin typeface="+mn-lt"/>
              </a:rPr>
              <a:t>Moving</a:t>
            </a:r>
            <a:r>
              <a:rPr lang="de-DE" dirty="0">
                <a:latin typeface="+mn-lt"/>
              </a:rPr>
              <a:t> </a:t>
            </a:r>
            <a:r>
              <a:rPr lang="de-DE" dirty="0" err="1">
                <a:latin typeface="+mn-lt"/>
              </a:rPr>
              <a:t>content</a:t>
            </a:r>
            <a:r>
              <a:rPr lang="de-DE" dirty="0">
                <a:latin typeface="+mn-lt"/>
              </a:rPr>
              <a:t> </a:t>
            </a:r>
            <a:r>
              <a:rPr lang="de-DE" dirty="0" err="1">
                <a:latin typeface="+mn-lt"/>
              </a:rPr>
              <a:t>without</a:t>
            </a:r>
            <a:r>
              <a:rPr lang="de-DE" dirty="0">
                <a:latin typeface="+mn-lt"/>
              </a:rPr>
              <a:t> </a:t>
            </a:r>
            <a:r>
              <a:rPr lang="de-DE" dirty="0" err="1">
                <a:latin typeface="+mn-lt"/>
              </a:rPr>
              <a:t>changes</a:t>
            </a:r>
            <a:r>
              <a:rPr lang="de-DE" dirty="0">
                <a:latin typeface="+mn-lt"/>
              </a:rPr>
              <a:t>: </a:t>
            </a:r>
            <a:r>
              <a:rPr lang="de-DE" dirty="0" err="1">
                <a:latin typeface="+mn-lt"/>
              </a:rPr>
              <a:t>skip</a:t>
            </a:r>
            <a:r>
              <a:rPr lang="de-DE" dirty="0">
                <a:latin typeface="+mn-lt"/>
              </a:rPr>
              <a:t> </a:t>
            </a:r>
            <a:r>
              <a:rPr lang="de-DE" dirty="0" err="1">
                <a:latin typeface="+mn-lt"/>
              </a:rPr>
              <a:t>mode</a:t>
            </a:r>
            <a:r>
              <a:rPr lang="de-DE" dirty="0">
                <a:latin typeface="+mn-lt"/>
              </a:rPr>
              <a:t> (</a:t>
            </a:r>
            <a:r>
              <a:rPr lang="de-DE" dirty="0" err="1">
                <a:latin typeface="+mn-lt"/>
              </a:rPr>
              <a:t>no</a:t>
            </a:r>
            <a:r>
              <a:rPr lang="de-DE" dirty="0">
                <a:latin typeface="+mn-lt"/>
              </a:rPr>
              <a:t> residual)</a:t>
            </a:r>
          </a:p>
          <a:p>
            <a:pPr algn="l">
              <a:buFont typeface="Arial" panose="020B0604020202020204" pitchFamily="34" charset="0"/>
              <a:buChar char="•"/>
            </a:pPr>
            <a:r>
              <a:rPr lang="de-DE" dirty="0">
                <a:latin typeface="+mn-lt"/>
              </a:rPr>
              <a:t>New/</a:t>
            </a:r>
            <a:r>
              <a:rPr lang="de-DE" dirty="0" err="1">
                <a:latin typeface="+mn-lt"/>
              </a:rPr>
              <a:t>changing</a:t>
            </a:r>
            <a:r>
              <a:rPr lang="de-DE" dirty="0">
                <a:latin typeface="+mn-lt"/>
              </a:rPr>
              <a:t> </a:t>
            </a:r>
            <a:r>
              <a:rPr lang="de-DE" dirty="0" err="1">
                <a:latin typeface="+mn-lt"/>
              </a:rPr>
              <a:t>content</a:t>
            </a:r>
            <a:r>
              <a:rPr lang="de-DE" dirty="0">
                <a:latin typeface="+mn-lt"/>
              </a:rPr>
              <a:t>: different </a:t>
            </a:r>
            <a:r>
              <a:rPr lang="de-DE" dirty="0" err="1">
                <a:latin typeface="+mn-lt"/>
              </a:rPr>
              <a:t>mode</a:t>
            </a:r>
            <a:r>
              <a:rPr lang="de-DE" dirty="0">
                <a:latin typeface="+mn-lt"/>
              </a:rPr>
              <a:t> (</a:t>
            </a:r>
            <a:r>
              <a:rPr lang="de-DE" dirty="0" err="1">
                <a:latin typeface="+mn-lt"/>
              </a:rPr>
              <a:t>with</a:t>
            </a:r>
            <a:r>
              <a:rPr lang="de-DE" dirty="0">
                <a:latin typeface="+mn-lt"/>
              </a:rPr>
              <a:t> residual)</a:t>
            </a:r>
          </a:p>
          <a:p>
            <a:pPr marL="0" indent="0" algn="l"/>
            <a:endParaRPr lang="de-DE" dirty="0" smtClean="0">
              <a:latin typeface="+mn-lt"/>
            </a:endParaRPr>
          </a:p>
          <a:p>
            <a:pPr marL="0" indent="0" algn="l"/>
            <a:r>
              <a:rPr lang="de-DE" dirty="0" smtClean="0">
                <a:latin typeface="+mn-lt"/>
                <a:sym typeface="Wingdings" panose="05000000000000000000" pitchFamily="2" charset="2"/>
              </a:rPr>
              <a:t> Early </a:t>
            </a:r>
            <a:r>
              <a:rPr lang="de-DE" dirty="0" err="1" smtClean="0">
                <a:latin typeface="+mn-lt"/>
                <a:sym typeface="Wingdings" panose="05000000000000000000" pitchFamily="2" charset="2"/>
              </a:rPr>
              <a:t>skip</a:t>
            </a:r>
            <a:r>
              <a:rPr lang="de-DE" dirty="0" smtClean="0">
                <a:latin typeface="+mn-lt"/>
                <a:sym typeface="Wingdings" panose="05000000000000000000" pitchFamily="2" charset="2"/>
              </a:rPr>
              <a:t> </a:t>
            </a:r>
            <a:r>
              <a:rPr lang="de-DE" dirty="0" err="1" smtClean="0">
                <a:latin typeface="+mn-lt"/>
                <a:sym typeface="Wingdings" panose="05000000000000000000" pitchFamily="2" charset="2"/>
              </a:rPr>
              <a:t>for</a:t>
            </a:r>
            <a:r>
              <a:rPr lang="de-DE" dirty="0" smtClean="0">
                <a:latin typeface="+mn-lt"/>
                <a:sym typeface="Wingdings" panose="05000000000000000000" pitchFamily="2" charset="2"/>
              </a:rPr>
              <a:t> </a:t>
            </a:r>
            <a:r>
              <a:rPr lang="de-DE" dirty="0" err="1" smtClean="0">
                <a:latin typeface="+mn-lt"/>
                <a:sym typeface="Wingdings" panose="05000000000000000000" pitchFamily="2" charset="2"/>
              </a:rPr>
              <a:t>static</a:t>
            </a:r>
            <a:r>
              <a:rPr lang="de-DE" dirty="0" smtClean="0">
                <a:latin typeface="+mn-lt"/>
                <a:sym typeface="Wingdings" panose="05000000000000000000" pitchFamily="2" charset="2"/>
              </a:rPr>
              <a:t> CTUs</a:t>
            </a:r>
            <a:endParaRPr lang="en-CA" dirty="0">
              <a:latin typeface="+mn-lt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/>
              <a:t>Copy</a:t>
            </a:r>
            <a:r>
              <a:rPr lang="de-DE" dirty="0"/>
              <a:t> Mode </a:t>
            </a:r>
            <a:r>
              <a:rPr lang="de-DE" dirty="0" err="1"/>
              <a:t>for</a:t>
            </a:r>
            <a:r>
              <a:rPr lang="de-DE" dirty="0"/>
              <a:t> </a:t>
            </a:r>
            <a:r>
              <a:rPr lang="de-DE" dirty="0" err="1"/>
              <a:t>Static</a:t>
            </a:r>
            <a:r>
              <a:rPr lang="de-DE" dirty="0"/>
              <a:t> Screen Content </a:t>
            </a:r>
            <a:r>
              <a:rPr lang="de-DE" dirty="0" err="1"/>
              <a:t>Coding</a:t>
            </a:r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29CB9B-409D-4D8B-8A1F-8BD62E527C3B}" type="slidenum">
              <a:rPr lang="de-DE" altLang="en-US" smtClean="0"/>
              <a:pPr/>
              <a:t>4</a:t>
            </a:fld>
            <a:endParaRPr lang="de-DE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de-DE" smtClean="0"/>
              <a:t>Thorsten Laude</a:t>
            </a:r>
          </a:p>
          <a:p>
            <a:pPr>
              <a:defRPr/>
            </a:pPr>
            <a:r>
              <a:rPr lang="de-DE" smtClean="0"/>
              <a:t>laude@tnt.uni-hannover.de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7911360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 smtClean="0"/>
              <a:t>Coding</a:t>
            </a:r>
            <a:r>
              <a:rPr lang="de-DE" dirty="0" smtClean="0"/>
              <a:t> </a:t>
            </a:r>
            <a:r>
              <a:rPr lang="de-DE" dirty="0" err="1" smtClean="0"/>
              <a:t>results</a:t>
            </a:r>
            <a:r>
              <a:rPr lang="de-DE" dirty="0" smtClean="0"/>
              <a:t> (</a:t>
            </a:r>
            <a:r>
              <a:rPr lang="de-DE" dirty="0" err="1" smtClean="0"/>
              <a:t>delta</a:t>
            </a:r>
            <a:r>
              <a:rPr lang="de-DE" dirty="0" smtClean="0"/>
              <a:t> QP = 0)</a:t>
            </a:r>
            <a:endParaRPr lang="en-CA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err="1"/>
              <a:t>Copy</a:t>
            </a:r>
            <a:r>
              <a:rPr lang="de-DE" dirty="0"/>
              <a:t> Mode </a:t>
            </a:r>
            <a:r>
              <a:rPr lang="de-DE" dirty="0" err="1"/>
              <a:t>for</a:t>
            </a:r>
            <a:r>
              <a:rPr lang="de-DE" dirty="0"/>
              <a:t> </a:t>
            </a:r>
            <a:r>
              <a:rPr lang="de-DE" dirty="0" err="1"/>
              <a:t>Static</a:t>
            </a:r>
            <a:r>
              <a:rPr lang="de-DE" dirty="0"/>
              <a:t> Screen Content </a:t>
            </a:r>
            <a:r>
              <a:rPr lang="de-DE" dirty="0" err="1"/>
              <a:t>Coding</a:t>
            </a:r>
            <a:endParaRPr lang="en-C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29CB9B-409D-4D8B-8A1F-8BD62E527C3B}" type="slidenum">
              <a:rPr lang="de-DE" altLang="en-US" smtClean="0"/>
              <a:pPr/>
              <a:t>5</a:t>
            </a:fld>
            <a:endParaRPr lang="de-DE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de-DE" smtClean="0"/>
              <a:t>Thorsten Laude</a:t>
            </a:r>
          </a:p>
          <a:p>
            <a:pPr>
              <a:defRPr/>
            </a:pPr>
            <a:r>
              <a:rPr lang="de-DE" smtClean="0"/>
              <a:t>laude@tnt.uni-hannover.de</a:t>
            </a:r>
            <a:endParaRPr lang="de-DE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2277560"/>
              </p:ext>
            </p:extLst>
          </p:nvPr>
        </p:nvGraphicFramePr>
        <p:xfrm>
          <a:off x="1057300" y="2091690"/>
          <a:ext cx="7029401" cy="2674620"/>
        </p:xfrm>
        <a:graphic>
          <a:graphicData uri="http://schemas.openxmlformats.org/drawingml/2006/table">
            <a:tbl>
              <a:tblPr/>
              <a:tblGrid>
                <a:gridCol w="3992489"/>
                <a:gridCol w="1012304"/>
                <a:gridCol w="1012304"/>
                <a:gridCol w="1012304"/>
              </a:tblGrid>
              <a:tr h="152400">
                <a:tc>
                  <a:txBody>
                    <a:bodyPr/>
                    <a:lstStyle/>
                    <a:p>
                      <a:pPr algn="l" fontAlgn="b"/>
                      <a:endParaRPr lang="en-CA" sz="1400" b="0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CA" sz="14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Low delay B 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endParaRPr lang="en-CA" sz="14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G/Y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B/U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R/V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RGB, text &amp; graphics with motion, 1080p &amp;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-0.7%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-0.7%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-0.7%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RGB, mixed content, 1440p &amp;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-0.6%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-1.5%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-1.4%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RGB, Animation,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RGB, camera captured,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YUV, text &amp; graphics with motion, 1080p &amp;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-0.6%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-0.8%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-0.7%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YUV, mixed content, 1440p &amp;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-1.1%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-2.0%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-2.4%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YUV, Animation, 720p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YUV, camera captured, 1080p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0.0%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Enc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68%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</a:tr>
              <a:tr h="152400">
                <a:tc>
                  <a:txBody>
                    <a:bodyPr/>
                    <a:lstStyle/>
                    <a:p>
                      <a:pPr algn="l" fontAlgn="b"/>
                      <a:r>
                        <a:rPr lang="en-CA" sz="1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Dec Time[%]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CA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83%</a:t>
                      </a:r>
                    </a:p>
                  </a:txBody>
                  <a:tcPr marL="9525" marR="9525" marT="9525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TextBox 6"/>
          <p:cNvSpPr txBox="1"/>
          <p:nvPr/>
        </p:nvSpPr>
        <p:spPr>
          <a:xfrm>
            <a:off x="2656059" y="5157192"/>
            <a:ext cx="383188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Runtimes</a:t>
            </a:r>
            <a:r>
              <a:rPr lang="de-DE" dirty="0" smtClean="0"/>
              <a:t> </a:t>
            </a:r>
            <a:r>
              <a:rPr lang="de-DE" dirty="0" err="1" smtClean="0"/>
              <a:t>are</a:t>
            </a:r>
            <a:r>
              <a:rPr lang="de-DE" dirty="0" smtClean="0"/>
              <a:t> (</a:t>
            </a:r>
            <a:r>
              <a:rPr lang="de-DE" dirty="0" err="1" smtClean="0"/>
              <a:t>to</a:t>
            </a:r>
            <a:r>
              <a:rPr lang="de-DE" dirty="0" smtClean="0"/>
              <a:t> </a:t>
            </a:r>
            <a:r>
              <a:rPr lang="de-DE" dirty="0" err="1" smtClean="0"/>
              <a:t>some</a:t>
            </a:r>
            <a:r>
              <a:rPr lang="de-DE" dirty="0" smtClean="0"/>
              <a:t> </a:t>
            </a:r>
            <a:r>
              <a:rPr lang="de-DE" dirty="0" err="1" smtClean="0"/>
              <a:t>extend</a:t>
            </a:r>
            <a:r>
              <a:rPr lang="de-DE" dirty="0" smtClean="0"/>
              <a:t>) </a:t>
            </a:r>
            <a:r>
              <a:rPr lang="de-DE" dirty="0" err="1" smtClean="0"/>
              <a:t>reliable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210520" y="5602757"/>
            <a:ext cx="47229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Cross-check: JCT-VC </a:t>
            </a:r>
            <a:r>
              <a:rPr lang="de-DE" dirty="0"/>
              <a:t>T0150. </a:t>
            </a:r>
            <a:r>
              <a:rPr lang="de-DE" dirty="0" err="1"/>
              <a:t>Thanks</a:t>
            </a:r>
            <a:r>
              <a:rPr lang="de-DE" dirty="0"/>
              <a:t> </a:t>
            </a:r>
            <a:r>
              <a:rPr lang="de-DE" dirty="0" err="1"/>
              <a:t>to</a:t>
            </a:r>
            <a:r>
              <a:rPr lang="de-DE" dirty="0"/>
              <a:t> </a:t>
            </a:r>
            <a:r>
              <a:rPr lang="en-US" dirty="0"/>
              <a:t>NCTU/ITRI</a:t>
            </a:r>
          </a:p>
        </p:txBody>
      </p:sp>
    </p:spTree>
    <p:extLst>
      <p:ext uri="{BB962C8B-B14F-4D97-AF65-F5344CB8AC3E}">
        <p14:creationId xmlns:p14="http://schemas.microsoft.com/office/powerpoint/2010/main" val="1619265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Bildplatzhalter 1"/>
          <p:cNvSpPr>
            <a:spLocks noGrp="1"/>
          </p:cNvSpPr>
          <p:nvPr>
            <p:ph type="pic" sz="quarter" idx="13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sp>
      <p:sp>
        <p:nvSpPr>
          <p:cNvPr id="13314" name="Titel 2"/>
          <p:cNvSpPr>
            <a:spLocks noGrp="1"/>
          </p:cNvSpPr>
          <p:nvPr>
            <p:ph type="title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altLang="en-US" smtClean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Inhaltsplatzhalter 1"/>
          <p:cNvSpPr>
            <a:spLocks noGrp="1"/>
          </p:cNvSpPr>
          <p:nvPr>
            <p:ph idx="1"/>
          </p:nvPr>
        </p:nvSpPr>
        <p:spPr bwMode="auto">
          <a:xfrm>
            <a:off x="457200" y="914400"/>
            <a:ext cx="8229600" cy="4953000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altLang="en-US" smtClean="0">
              <a:latin typeface="Arial" panose="020B0604020202020204" pitchFamily="34" charset="0"/>
            </a:endParaRPr>
          </a:p>
        </p:txBody>
      </p:sp>
      <p:sp>
        <p:nvSpPr>
          <p:cNvPr id="14338" name="Titel 2"/>
          <p:cNvSpPr>
            <a:spLocks noGrp="1"/>
          </p:cNvSpPr>
          <p:nvPr>
            <p:ph type="title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US" altLang="en-US" smtClean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panose="020F0502020204030204" pitchFamily="34" charset="0"/>
                <a:ea typeface="MS PGothic" panose="020B0600070205080204" pitchFamily="34" charset="-128"/>
              </a:defRPr>
            </a:lvl9pPr>
          </a:lstStyle>
          <a:p>
            <a:pPr eaLnBrk="1" hangingPunct="1"/>
            <a:fld id="{483A6946-034F-41C4-ABEA-1D98F7D80951}" type="slidenum">
              <a:rPr lang="de-DE" altLang="en-US" sz="1200">
                <a:solidFill>
                  <a:schemeClr val="bg1"/>
                </a:solidFill>
                <a:latin typeface="Arial" panose="020B0604020202020204" pitchFamily="34" charset="0"/>
              </a:rPr>
              <a:pPr eaLnBrk="1" hangingPunct="1"/>
              <a:t>7</a:t>
            </a:fld>
            <a:endParaRPr lang="de-DE" altLang="en-US" sz="1200">
              <a:solidFill>
                <a:schemeClr val="bg1"/>
              </a:solidFill>
              <a:latin typeface="Arial" panose="020B0604020202020204" pitchFamily="34" charset="0"/>
            </a:endParaRP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de-DE" dirty="0"/>
              <a:t>Dipl.-Ing. Thorsten Laude</a:t>
            </a:r>
          </a:p>
          <a:p>
            <a:pPr>
              <a:defRPr/>
            </a:pPr>
            <a:r>
              <a:rPr lang="de-DE" dirty="0"/>
              <a:t>laude@tnt.uni-hannover.de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NT Titelfoli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NT Textfoli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NT Fotofolie (ausfüllend)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5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1040</TotalTime>
  <Words>476</Words>
  <Application>Microsoft Office PowerPoint</Application>
  <PresentationFormat>On-screen Show (4:3)</PresentationFormat>
  <Paragraphs>123</Paragraphs>
  <Slides>7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6</vt:i4>
      </vt:variant>
      <vt:variant>
        <vt:lpstr>Theme</vt:lpstr>
      </vt:variant>
      <vt:variant>
        <vt:i4>3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7" baseType="lpstr">
      <vt:lpstr>MS PGothic</vt:lpstr>
      <vt:lpstr>MS PGothic</vt:lpstr>
      <vt:lpstr>Arial</vt:lpstr>
      <vt:lpstr>Calibri</vt:lpstr>
      <vt:lpstr>Times New Roman</vt:lpstr>
      <vt:lpstr>Wingdings</vt:lpstr>
      <vt:lpstr>TNT Titelfolie</vt:lpstr>
      <vt:lpstr>TNT Textfolie</vt:lpstr>
      <vt:lpstr>TNT Fotofolie (ausfüllend)</vt:lpstr>
      <vt:lpstr>Visio</vt:lpstr>
      <vt:lpstr>JCTVC-T0138: Copy Mode for Static Screen Content Coding</vt:lpstr>
      <vt:lpstr>Copy Mode for Static Screen Content Coding</vt:lpstr>
      <vt:lpstr>Copy Mode for Static Screen Content Coding</vt:lpstr>
      <vt:lpstr>Copy Mode for Static Screen Content Coding</vt:lpstr>
      <vt:lpstr>Copy Mode for Static Screen Content Coding</vt:lpstr>
      <vt:lpstr>PowerPoint Presentation</vt:lpstr>
      <vt:lpstr>PowerPoint Presentation</vt:lpstr>
    </vt:vector>
  </TitlesOfParts>
  <Company>LUH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Florian Baumann</dc:creator>
  <cp:lastModifiedBy>Thorsten Laude</cp:lastModifiedBy>
  <cp:revision>52</cp:revision>
  <dcterms:created xsi:type="dcterms:W3CDTF">2012-04-12T09:33:35Z</dcterms:created>
  <dcterms:modified xsi:type="dcterms:W3CDTF">2015-02-11T09:30:55Z</dcterms:modified>
</cp:coreProperties>
</file>