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256" r:id="rId2"/>
    <p:sldId id="534" r:id="rId3"/>
    <p:sldId id="535" r:id="rId4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CC"/>
    <a:srgbClr val="CCECFF"/>
    <a:srgbClr val="CCFFFF"/>
    <a:srgbClr val="CCFFCC"/>
    <a:srgbClr val="FFCCFF"/>
    <a:srgbClr val="66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1272" y="-912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571B3AE0-C7D6-43EC-8417-13E06AC1F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73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85ADE18B-5ED5-44F0-BA32-C17FA7CED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77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8FE64A-0273-4A3F-AC93-492D68C8CF61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/>
        </p:nvPicPr>
        <p:blipFill>
          <a:blip r:embed="rId9" cstate="print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4038600" y="4929188"/>
            <a:ext cx="510540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BEED4A6-5F4C-4B3F-983F-06B9F885A715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5" r:id="rId5"/>
    <p:sldLayoutId id="214748366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pPr>
              <a:defRPr/>
            </a:pPr>
            <a:r>
              <a:rPr lang="en-CA" sz="2400" dirty="0" smtClean="0"/>
              <a:t>JCTVC-T0134</a:t>
            </a:r>
            <a:br>
              <a:rPr lang="en-CA" sz="2400" dirty="0" smtClean="0"/>
            </a:br>
            <a:r>
              <a:rPr lang="en-CA" sz="2400" dirty="0" smtClean="0"/>
              <a:t>Palette SPS syntax cleanup</a:t>
            </a:r>
            <a:endParaRPr sz="2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742950"/>
            <a:ext cx="8152608" cy="4267200"/>
          </a:xfrm>
        </p:spPr>
        <p:txBody>
          <a:bodyPr/>
          <a:lstStyle/>
          <a:p>
            <a:r>
              <a:rPr lang="en-US" sz="2400" dirty="0" smtClean="0"/>
              <a:t>In SCC draft 2:</a:t>
            </a:r>
          </a:p>
          <a:p>
            <a:pPr lvl="1"/>
            <a:r>
              <a:rPr lang="en-US" dirty="0" smtClean="0"/>
              <a:t>ALWAYS: Predictor Palette Size &gt;= Palette Size</a:t>
            </a:r>
          </a:p>
          <a:p>
            <a:endParaRPr lang="en-US" sz="2400" dirty="0" smtClean="0"/>
          </a:p>
          <a:p>
            <a:r>
              <a:rPr lang="en-US" sz="2400" dirty="0" smtClean="0"/>
              <a:t>However, current SPS syntax:</a:t>
            </a:r>
          </a:p>
          <a:p>
            <a:pPr lvl="1"/>
            <a:endParaRPr lang="en-US" dirty="0"/>
          </a:p>
        </p:txBody>
      </p:sp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ea typeface="Calibri" pitchFamily="34" charset="0"/>
              </a:rPr>
              <a:t>Problem</a:t>
            </a:r>
            <a:endParaRPr lang="en-US" altLang="ko-KR" dirty="0" smtClean="0">
              <a:ea typeface="굴림" pitchFamily="34" charset="-127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736619"/>
              </p:ext>
            </p:extLst>
          </p:nvPr>
        </p:nvGraphicFramePr>
        <p:xfrm>
          <a:off x="914400" y="2571750"/>
          <a:ext cx="4011295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2971800"/>
                <a:gridCol w="1039495"/>
              </a:tblGrid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dirty="0" err="1">
                          <a:effectLst/>
                          <a:latin typeface="Times New Roman"/>
                          <a:ea typeface="Malgun Gothic"/>
                        </a:rPr>
                        <a:t>sps_scc_extensions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( ) {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	…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if( </a:t>
                      </a:r>
                      <a:r>
                        <a:rPr lang="en-GB" sz="1400" dirty="0" err="1">
                          <a:effectLst/>
                          <a:latin typeface="Times New Roman"/>
                          <a:ea typeface="Malgun Gothic"/>
                        </a:rPr>
                        <a:t>palette_mode_enabled_flag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 ) {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400" b="1" dirty="0" err="1">
                          <a:effectLst/>
                          <a:latin typeface="Times New Roman"/>
                          <a:ea typeface="Malgun Gothic"/>
                        </a:rPr>
                        <a:t>palette_max_size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400" b="1" dirty="0" err="1" smtClean="0">
                          <a:effectLst/>
                          <a:latin typeface="Times New Roman"/>
                          <a:ea typeface="Malgun Gothic"/>
                        </a:rPr>
                        <a:t>palette_max_predictor_size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	…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 bwMode="auto">
          <a:xfrm flipH="1">
            <a:off x="3581400" y="2876550"/>
            <a:ext cx="2133600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334000" y="219075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palette_max_predictor_size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may be smaller than 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palette_max_size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3034784"/>
            <a:ext cx="132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Bits wasted!</a:t>
            </a:r>
            <a:endParaRPr lang="en-US" sz="1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1" y="35814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If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smaller </a:t>
            </a:r>
            <a:r>
              <a:rPr lang="en-US" sz="1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palette_max_predictor_size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is signaled then the size restriction is not obeyed i.e. predictor palette can be as large as </a:t>
            </a:r>
            <a:r>
              <a:rPr lang="en-US" sz="1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palette_max_size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n-US" sz="1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50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Cleanup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273709"/>
              </p:ext>
            </p:extLst>
          </p:nvPr>
        </p:nvGraphicFramePr>
        <p:xfrm>
          <a:off x="4724400" y="742950"/>
          <a:ext cx="4316095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3197614"/>
                <a:gridCol w="1118481"/>
              </a:tblGrid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dirty="0" err="1">
                          <a:effectLst/>
                          <a:latin typeface="Times New Roman"/>
                          <a:ea typeface="Malgun Gothic"/>
                        </a:rPr>
                        <a:t>sps_scc_extensions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( ) {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	…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if( </a:t>
                      </a:r>
                      <a:r>
                        <a:rPr lang="en-GB" sz="1400" dirty="0" err="1">
                          <a:effectLst/>
                          <a:latin typeface="Times New Roman"/>
                          <a:ea typeface="Malgun Gothic"/>
                        </a:rPr>
                        <a:t>palette_mode_enabled_flag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 ) {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400" b="1" dirty="0" err="1">
                          <a:effectLst/>
                          <a:latin typeface="Times New Roman"/>
                          <a:ea typeface="Malgun Gothic"/>
                        </a:rPr>
                        <a:t>palette_max_size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4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delta_</a:t>
                      </a:r>
                      <a:r>
                        <a:rPr lang="en-GB" sz="1400" b="1" dirty="0" err="1" smtClean="0">
                          <a:effectLst/>
                          <a:latin typeface="Times New Roman"/>
                          <a:ea typeface="Malgun Gothic"/>
                        </a:rPr>
                        <a:t>palette_max_predictor_size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Times New Roman"/>
                        </a:rPr>
                        <a:t>	…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}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666750"/>
            <a:ext cx="3297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Cleanup option 1 (preferred):</a:t>
            </a:r>
            <a:endParaRPr lang="en-US" sz="20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1450" y="1041296"/>
            <a:ext cx="4419600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859790" algn="l"/>
              </a:tabLst>
            </a:pPr>
            <a:r>
              <a:rPr lang="en-CA" sz="1100" b="1" dirty="0" err="1">
                <a:highlight>
                  <a:srgbClr val="FFFF00"/>
                </a:highlight>
                <a:latin typeface="Times New Roman"/>
                <a:ea typeface="Times New Roman"/>
              </a:rPr>
              <a:t>delta_</a:t>
            </a:r>
            <a:r>
              <a:rPr lang="en-CA" sz="1100" b="1" dirty="0" err="1">
                <a:latin typeface="Times New Roman"/>
                <a:ea typeface="Times New Roman"/>
              </a:rPr>
              <a:t>palette_max_predictor_size</a:t>
            </a:r>
            <a:r>
              <a:rPr lang="en-CA" sz="1100" dirty="0">
                <a:latin typeface="Times New Roman"/>
                <a:ea typeface="Times New Roman"/>
              </a:rPr>
              <a:t> specifies the 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difference between the</a:t>
            </a:r>
            <a:r>
              <a:rPr lang="en-CA" sz="1100" dirty="0">
                <a:latin typeface="Times New Roman"/>
                <a:ea typeface="Times New Roman"/>
              </a:rPr>
              <a:t> maximum predictor palette size 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and the maximum allowed palette size “</a:t>
            </a:r>
            <a:r>
              <a:rPr lang="en-CA" sz="1100" dirty="0" err="1">
                <a:highlight>
                  <a:srgbClr val="FFFF00"/>
                </a:highlight>
                <a:latin typeface="Times New Roman"/>
                <a:ea typeface="Times New Roman"/>
              </a:rPr>
              <a:t>palette_max_size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”</a:t>
            </a:r>
            <a:r>
              <a:rPr lang="en-CA" sz="1100" dirty="0">
                <a:latin typeface="Times New Roman"/>
                <a:ea typeface="Times New Roman"/>
              </a:rPr>
              <a:t>. When not present, the value of </a:t>
            </a:r>
            <a:r>
              <a:rPr lang="en-CA" sz="1100" dirty="0" err="1">
                <a:highlight>
                  <a:srgbClr val="FFFF00"/>
                </a:highlight>
                <a:latin typeface="Times New Roman"/>
                <a:ea typeface="Times New Roman"/>
              </a:rPr>
              <a:t>delta_</a:t>
            </a:r>
            <a:r>
              <a:rPr lang="en-CA" sz="1100" dirty="0" err="1">
                <a:latin typeface="Times New Roman"/>
                <a:ea typeface="Times New Roman"/>
              </a:rPr>
              <a:t>palette_max_predictor_size</a:t>
            </a:r>
            <a:r>
              <a:rPr lang="en-CA" sz="1100" dirty="0">
                <a:latin typeface="Times New Roman"/>
                <a:ea typeface="Times New Roman"/>
              </a:rPr>
              <a:t> is inferred to be 0.</a:t>
            </a:r>
            <a:endParaRPr lang="en-US" sz="1100" dirty="0">
              <a:latin typeface="Times New Roman"/>
              <a:ea typeface="Times New Roman"/>
            </a:endParaRPr>
          </a:p>
          <a:p>
            <a:pPr marL="0" marR="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859790" algn="l"/>
              </a:tabLst>
            </a:pP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The variable </a:t>
            </a:r>
            <a:r>
              <a:rPr lang="en-CA" sz="1100" dirty="0" err="1">
                <a:highlight>
                  <a:srgbClr val="FFFF00"/>
                </a:highlight>
                <a:latin typeface="Times New Roman"/>
                <a:ea typeface="Times New Roman"/>
              </a:rPr>
              <a:t>PaletteMaxPredictorSize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 is derived as follows:</a:t>
            </a:r>
            <a:endParaRPr lang="en-US" sz="1100" dirty="0">
              <a:latin typeface="Times New Roman"/>
              <a:ea typeface="Times New Roman"/>
            </a:endParaRPr>
          </a:p>
          <a:p>
            <a:pPr marL="0" marR="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859790" algn="l"/>
              </a:tabLst>
            </a:pPr>
            <a:r>
              <a:rPr lang="en-CA" sz="1100" dirty="0" err="1">
                <a:highlight>
                  <a:srgbClr val="FFFF00"/>
                </a:highlight>
                <a:latin typeface="Times New Roman"/>
                <a:ea typeface="Times New Roman"/>
              </a:rPr>
              <a:t>PaletteMaxPredictorSize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 = </a:t>
            </a:r>
            <a:r>
              <a:rPr lang="en-CA" sz="1100" dirty="0" err="1">
                <a:highlight>
                  <a:srgbClr val="FFFF00"/>
                </a:highlight>
                <a:latin typeface="Times New Roman"/>
                <a:ea typeface="Times New Roman"/>
              </a:rPr>
              <a:t>palette_max_size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 + </a:t>
            </a:r>
            <a:r>
              <a:rPr lang="en-CA" sz="1100" dirty="0" err="1" smtClean="0">
                <a:highlight>
                  <a:srgbClr val="FFFF00"/>
                </a:highlight>
                <a:latin typeface="Times New Roman"/>
                <a:ea typeface="Times New Roman"/>
              </a:rPr>
              <a:t>delta_palette_max_predictor_size</a:t>
            </a:r>
            <a:endParaRPr lang="en-US" sz="1100" dirty="0">
              <a:latin typeface="Times New Roman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1" y="2571750"/>
            <a:ext cx="899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Advantage: </a:t>
            </a:r>
          </a:p>
          <a:p>
            <a:pPr marL="342900" indent="-342900">
              <a:buAutoNum type="arabicPeriod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Adopted p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rofile values of (32,64) for max. palette &amp; max. predictor size will save 32 bits.</a:t>
            </a:r>
          </a:p>
          <a:p>
            <a:pPr marL="342900" indent="-342900">
              <a:buAutoNum type="arabicPeriod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Illegal values cannot be signaled by encoder.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076" y="3779039"/>
            <a:ext cx="2070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Cleanup option 2:</a:t>
            </a:r>
            <a:endParaRPr lang="en-US" sz="20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4176823"/>
            <a:ext cx="8763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100" b="1" dirty="0" err="1">
                <a:latin typeface="Times New Roman"/>
                <a:ea typeface="Times New Roman"/>
              </a:rPr>
              <a:t>palette_max_predictor_size</a:t>
            </a:r>
            <a:r>
              <a:rPr lang="en-CA" sz="1100" b="1" dirty="0">
                <a:latin typeface="Times New Roman"/>
                <a:ea typeface="Times New Roman"/>
              </a:rPr>
              <a:t> </a:t>
            </a:r>
            <a:r>
              <a:rPr lang="en-CA" sz="1100" dirty="0">
                <a:latin typeface="Times New Roman"/>
                <a:ea typeface="Times New Roman"/>
              </a:rPr>
              <a:t>specifies the maximum predictor palette size. When not present, the value of </a:t>
            </a:r>
            <a:r>
              <a:rPr lang="en-CA" sz="1100" dirty="0" err="1">
                <a:latin typeface="Times New Roman"/>
                <a:ea typeface="Times New Roman"/>
              </a:rPr>
              <a:t>palette_max_predictor_size</a:t>
            </a:r>
            <a:r>
              <a:rPr lang="en-CA" sz="1100" dirty="0">
                <a:latin typeface="Times New Roman"/>
                <a:ea typeface="Times New Roman"/>
              </a:rPr>
              <a:t> is inferred to be 0. 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The value of syntax </a:t>
            </a:r>
            <a:r>
              <a:rPr lang="en-CA" sz="1100" dirty="0" smtClean="0">
                <a:highlight>
                  <a:srgbClr val="FFFF00"/>
                </a:highlight>
                <a:latin typeface="Times New Roman"/>
                <a:ea typeface="Times New Roman"/>
              </a:rPr>
              <a:t>element </a:t>
            </a:r>
            <a:r>
              <a:rPr lang="en-CA" sz="1100" dirty="0" err="1" smtClean="0">
                <a:highlight>
                  <a:srgbClr val="FFFF00"/>
                </a:highlight>
                <a:latin typeface="Times New Roman"/>
                <a:ea typeface="Times New Roman"/>
              </a:rPr>
              <a:t>palette_max_predictor_size</a:t>
            </a:r>
            <a:r>
              <a:rPr lang="en-CA" sz="1100" dirty="0" smtClean="0">
                <a:highlight>
                  <a:srgbClr val="FFFF00"/>
                </a:highlight>
                <a:latin typeface="Times New Roman"/>
                <a:ea typeface="Times New Roman"/>
              </a:rPr>
              <a:t> 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shall be greater than or equal to value of syntax element </a:t>
            </a:r>
            <a:r>
              <a:rPr lang="en-CA" sz="1100" dirty="0" err="1">
                <a:highlight>
                  <a:srgbClr val="FFFF00"/>
                </a:highlight>
                <a:latin typeface="Times New Roman"/>
                <a:ea typeface="Times New Roman"/>
              </a:rPr>
              <a:t>palette_max_size</a:t>
            </a:r>
            <a:r>
              <a:rPr lang="en-CA" sz="1100" dirty="0">
                <a:highlight>
                  <a:srgbClr val="FFFF00"/>
                </a:highlight>
                <a:latin typeface="Times New Roman"/>
                <a:ea typeface="Times New Roman"/>
              </a:rPr>
              <a:t>.</a:t>
            </a:r>
            <a:endParaRPr lang="en-US" sz="11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505221"/>
      </p:ext>
    </p:extLst>
  </p:cSld>
  <p:clrMapOvr>
    <a:masterClrMapping/>
  </p:clrMapOvr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21149</TotalTime>
  <Words>201</Words>
  <Application>Microsoft Office PowerPoint</Application>
  <PresentationFormat>On-screen Show (16:9)</PresentationFormat>
  <Paragraphs>49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CST July Monthly Dept Meeting 073008</vt:lpstr>
      <vt:lpstr>JCTVC-T0134 Palette SPS syntax cleanup</vt:lpstr>
      <vt:lpstr>Problem</vt:lpstr>
      <vt:lpstr>Proposed Cleanup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Kiran Misra - option2</cp:lastModifiedBy>
  <cp:revision>709</cp:revision>
  <cp:lastPrinted>2012-05-17T23:57:45Z</cp:lastPrinted>
  <dcterms:created xsi:type="dcterms:W3CDTF">2008-07-29T15:54:01Z</dcterms:created>
  <dcterms:modified xsi:type="dcterms:W3CDTF">2015-02-06T01:32:30Z</dcterms:modified>
</cp:coreProperties>
</file>