
<file path=[Content_Types].xml><?xml version="1.0" encoding="utf-8"?>
<Types xmlns="http://schemas.openxmlformats.org/package/2006/content-types">
  <Default Extension="vsd" ContentType="application/vnd.visio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, Yuwen" initials="HY" lastIdx="1" clrIdx="0"/>
  <p:cmAuthor id="1" name="YY01" initials="YY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48" autoAdjust="0"/>
  </p:normalViewPr>
  <p:slideViewPr>
    <p:cSldViewPr>
      <p:cViewPr varScale="1">
        <p:scale>
          <a:sx n="91" d="100"/>
          <a:sy n="91" d="100"/>
        </p:scale>
        <p:origin x="1469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31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85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39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49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82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1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24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61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43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23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DAF0B-DEAC-4DB9-9BF6-A6313ECC4A55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545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Visio_2003-2010_Drawing1.vsd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Microsoft_Visio_2003-2010_Drawing2.vsd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24574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JCTVC-T0119</a:t>
            </a:r>
            <a:br>
              <a:rPr lang="en-US" dirty="0" smtClean="0"/>
            </a:br>
            <a:r>
              <a:rPr lang="en-CA" dirty="0" smtClean="0"/>
              <a:t>Non-CE1: Improved palette run-length coding with palette flipping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447800"/>
          </a:xfrm>
        </p:spPr>
        <p:txBody>
          <a:bodyPr>
            <a:normAutofit fontScale="85000" lnSpcReduction="10000"/>
          </a:bodyPr>
          <a:lstStyle/>
          <a:p>
            <a:r>
              <a:rPr lang="en-CA" dirty="0">
                <a:solidFill>
                  <a:schemeClr val="tx1"/>
                </a:solidFill>
              </a:rPr>
              <a:t>Xiaoyu Xiu, Yan Ye, Yuwen </a:t>
            </a:r>
            <a:r>
              <a:rPr lang="en-CA" dirty="0" smtClean="0">
                <a:solidFill>
                  <a:schemeClr val="tx1"/>
                </a:solidFill>
              </a:rPr>
              <a:t>He (</a:t>
            </a:r>
            <a:r>
              <a:rPr lang="en-CA" dirty="0" err="1" smtClean="0">
                <a:solidFill>
                  <a:schemeClr val="tx1"/>
                </a:solidFill>
              </a:rPr>
              <a:t>InterDigital</a:t>
            </a:r>
            <a:r>
              <a:rPr lang="en-CA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dirty="0">
                <a:solidFill>
                  <a:schemeClr val="tx1"/>
                </a:solidFill>
              </a:rPr>
              <a:t>Wei Pu, Rajan Joshi, Marta Karczewicz</a:t>
            </a:r>
            <a:r>
              <a:rPr lang="en-US" dirty="0" smtClean="0">
                <a:solidFill>
                  <a:schemeClr val="tx1"/>
                </a:solidFill>
              </a:rPr>
              <a:t>, Feng Zou, Vadim Seregin (Qualcomm)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76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Proposal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5715000" cy="5791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Modified run-length coding in CE1 Test B.1</a:t>
            </a:r>
          </a:p>
          <a:p>
            <a:pPr lvl="1"/>
            <a:r>
              <a:rPr lang="en-US" sz="2400" dirty="0" smtClean="0"/>
              <a:t>One “run-to-the-end” flag  is signaled to indicate the last run of one palette CU.</a:t>
            </a:r>
          </a:p>
          <a:p>
            <a:pPr lvl="1"/>
            <a:r>
              <a:rPr lang="en-US" sz="2400" dirty="0" smtClean="0"/>
              <a:t>It can only be applied to code the last run.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proposed palette flipping</a:t>
            </a:r>
          </a:p>
          <a:p>
            <a:pPr lvl="1"/>
            <a:r>
              <a:rPr lang="en-US" sz="2400" dirty="0"/>
              <a:t>One CU-level flag </a:t>
            </a:r>
            <a:r>
              <a:rPr lang="en-US" sz="2400" i="1" dirty="0" err="1"/>
              <a:t>palette_flipping_flag</a:t>
            </a:r>
            <a:r>
              <a:rPr lang="en-US" sz="2400" dirty="0"/>
              <a:t> is </a:t>
            </a:r>
            <a:r>
              <a:rPr lang="en-US" sz="2400" dirty="0" smtClean="0"/>
              <a:t>proposed to indicate whether or </a:t>
            </a:r>
            <a:r>
              <a:rPr lang="en-US" sz="2400" dirty="0" smtClean="0"/>
              <a:t>not to </a:t>
            </a:r>
            <a:r>
              <a:rPr lang="en-US" sz="2400" dirty="0" smtClean="0"/>
              <a:t>flip </a:t>
            </a:r>
            <a:r>
              <a:rPr lang="en-US" sz="2400" dirty="0" smtClean="0"/>
              <a:t>CU vertically.</a:t>
            </a:r>
            <a:endParaRPr lang="en-US" sz="2400" dirty="0" smtClean="0"/>
          </a:p>
          <a:p>
            <a:pPr lvl="1"/>
            <a:r>
              <a:rPr lang="en-US" sz="2400" dirty="0" smtClean="0"/>
              <a:t>This allows “run-to-the-end</a:t>
            </a:r>
            <a:r>
              <a:rPr lang="en-US" sz="2400" dirty="0" smtClean="0"/>
              <a:t>” flag </a:t>
            </a:r>
            <a:r>
              <a:rPr lang="en-US" sz="2400" dirty="0" smtClean="0"/>
              <a:t>to also be applied the </a:t>
            </a:r>
            <a:r>
              <a:rPr lang="en-US" sz="2400" dirty="0" smtClean="0"/>
              <a:t>first </a:t>
            </a:r>
            <a:r>
              <a:rPr lang="en-US" sz="2400" dirty="0" smtClean="0"/>
              <a:t>run.</a:t>
            </a:r>
            <a:endParaRPr lang="en-US" sz="2400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096000" y="1219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375527"/>
              </p:ext>
            </p:extLst>
          </p:nvPr>
        </p:nvGraphicFramePr>
        <p:xfrm>
          <a:off x="5943600" y="1066800"/>
          <a:ext cx="2971800" cy="2474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Visio" r:id="rId3" imgW="3105178" imgH="2571480" progId="Visio.Drawing.11">
                  <p:embed/>
                </p:oleObj>
              </mc:Choice>
              <mc:Fallback>
                <p:oleObj name="Visio" r:id="rId3" imgW="3105178" imgH="257148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066800"/>
                        <a:ext cx="2971800" cy="24747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096000" y="3733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653903"/>
              </p:ext>
            </p:extLst>
          </p:nvPr>
        </p:nvGraphicFramePr>
        <p:xfrm>
          <a:off x="5943600" y="3876675"/>
          <a:ext cx="2971800" cy="2464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Visio" r:id="rId5" imgW="3105178" imgH="2571480" progId="Visio.Drawing.11">
                  <p:embed/>
                </p:oleObj>
              </mc:Choice>
              <mc:Fallback>
                <p:oleObj name="Visio" r:id="rId5" imgW="3105178" imgH="257148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3876675"/>
                        <a:ext cx="2971800" cy="24644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943600" y="3495675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(a) Original palette index map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3600" y="6238875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(b) Flipped palette index 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Encoder method in SCM-3.0</a:t>
            </a:r>
          </a:p>
          <a:p>
            <a:pPr lvl="1"/>
            <a:r>
              <a:rPr lang="en-CA" dirty="0" smtClean="0"/>
              <a:t>Derives the possible largest runs for both index mode and copy-above mode, and compares the average bit costs.</a:t>
            </a:r>
          </a:p>
          <a:p>
            <a:pPr lvl="1"/>
            <a:r>
              <a:rPr lang="en-CA" dirty="0" smtClean="0"/>
              <a:t>Sub-optimal </a:t>
            </a:r>
            <a:r>
              <a:rPr lang="en-CA" dirty="0" smtClean="0"/>
              <a:t>when one index mode is followed by one copy-above mode, as the index run </a:t>
            </a:r>
            <a:r>
              <a:rPr lang="en-CA" dirty="0" smtClean="0"/>
              <a:t>does not consider future copy-above run.</a:t>
            </a:r>
            <a:endParaRPr lang="en-CA" dirty="0" smtClean="0"/>
          </a:p>
          <a:p>
            <a:r>
              <a:rPr lang="en-CA" dirty="0" smtClean="0"/>
              <a:t>The proposed encoder improvement</a:t>
            </a:r>
          </a:p>
          <a:p>
            <a:pPr lvl="1"/>
            <a:r>
              <a:rPr lang="en-CA" dirty="0" smtClean="0"/>
              <a:t>When </a:t>
            </a:r>
            <a:r>
              <a:rPr lang="en-CA" dirty="0" smtClean="0"/>
              <a:t>index </a:t>
            </a:r>
            <a:r>
              <a:rPr lang="en-CA" dirty="0" smtClean="0"/>
              <a:t>mode is followed by </a:t>
            </a:r>
            <a:r>
              <a:rPr lang="en-CA" dirty="0" smtClean="0"/>
              <a:t>copy-above </a:t>
            </a:r>
            <a:r>
              <a:rPr lang="en-CA" dirty="0" smtClean="0"/>
              <a:t>mode, it is proposed to </a:t>
            </a:r>
            <a:r>
              <a:rPr lang="en-CA" dirty="0" smtClean="0"/>
              <a:t>determine the optimal combination of index </a:t>
            </a:r>
            <a:r>
              <a:rPr lang="en-CA" dirty="0" smtClean="0"/>
              <a:t>run and </a:t>
            </a:r>
            <a:r>
              <a:rPr lang="en-CA" dirty="0" smtClean="0"/>
              <a:t>copy-above </a:t>
            </a:r>
            <a:r>
              <a:rPr lang="en-CA" dirty="0" smtClean="0"/>
              <a:t>run.</a:t>
            </a:r>
          </a:p>
        </p:txBody>
      </p:sp>
    </p:spTree>
    <p:extLst>
      <p:ext uri="{BB962C8B-B14F-4D97-AF65-F5344CB8AC3E}">
        <p14:creationId xmlns:p14="http://schemas.microsoft.com/office/powerpoint/2010/main" val="228590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 performance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208899"/>
              </p:ext>
            </p:extLst>
          </p:nvPr>
        </p:nvGraphicFramePr>
        <p:xfrm>
          <a:off x="228600" y="3200400"/>
          <a:ext cx="4572000" cy="2918616"/>
        </p:xfrm>
        <a:graphic>
          <a:graphicData uri="http://schemas.openxmlformats.org/drawingml/2006/table">
            <a:tbl>
              <a:tblPr/>
              <a:tblGrid>
                <a:gridCol w="2547393"/>
                <a:gridCol w="674869"/>
                <a:gridCol w="674869"/>
                <a:gridCol w="674869"/>
              </a:tblGrid>
              <a:tr h="24321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21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21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370411"/>
              </p:ext>
            </p:extLst>
          </p:nvPr>
        </p:nvGraphicFramePr>
        <p:xfrm>
          <a:off x="4800600" y="3200400"/>
          <a:ext cx="2019300" cy="2918616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24321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1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21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192324"/>
              </p:ext>
            </p:extLst>
          </p:nvPr>
        </p:nvGraphicFramePr>
        <p:xfrm>
          <a:off x="6819900" y="3200400"/>
          <a:ext cx="2019300" cy="2918616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24321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1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21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1905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CA" sz="2400" dirty="0" smtClean="0"/>
              <a:t>Gain for </a:t>
            </a:r>
            <a:r>
              <a:rPr lang="en-CA" sz="2400" i="1" dirty="0" smtClean="0"/>
              <a:t>text </a:t>
            </a:r>
            <a:r>
              <a:rPr lang="en-CA" sz="2400" i="1" dirty="0"/>
              <a:t>&amp; graphics with </a:t>
            </a:r>
            <a:r>
              <a:rPr lang="en-CA" sz="2400" i="1" dirty="0" smtClean="0"/>
              <a:t>motion</a:t>
            </a:r>
          </a:p>
          <a:p>
            <a:pPr lvl="1">
              <a:defRPr/>
            </a:pPr>
            <a:r>
              <a:rPr lang="en-CA" sz="2000" dirty="0" smtClean="0"/>
              <a:t>AI: {0.7</a:t>
            </a:r>
            <a:r>
              <a:rPr lang="en-CA" sz="2000" dirty="0" smtClean="0"/>
              <a:t>%, 0.7%, 0.8%}, </a:t>
            </a:r>
            <a:endParaRPr lang="en-CA" sz="2000" dirty="0" smtClean="0"/>
          </a:p>
          <a:p>
            <a:pPr lvl="1">
              <a:defRPr/>
            </a:pPr>
            <a:r>
              <a:rPr lang="en-CA" sz="2000" dirty="0" smtClean="0"/>
              <a:t>RA: {0.4</a:t>
            </a:r>
            <a:r>
              <a:rPr lang="en-CA" sz="2000" dirty="0" smtClean="0"/>
              <a:t>%, 0.5%, 0.6%} </a:t>
            </a:r>
            <a:endParaRPr lang="en-CA" sz="2000" dirty="0" smtClean="0"/>
          </a:p>
          <a:p>
            <a:pPr lvl="1">
              <a:defRPr/>
            </a:pPr>
            <a:r>
              <a:rPr lang="en-CA" sz="2000" dirty="0" smtClean="0"/>
              <a:t>LD: {0.3</a:t>
            </a:r>
            <a:r>
              <a:rPr lang="en-CA" sz="2000" dirty="0" smtClean="0"/>
              <a:t>%, 0.5%, 0.4</a:t>
            </a:r>
            <a:r>
              <a:rPr lang="en-CA" sz="2000" dirty="0" smtClean="0"/>
              <a:t>%}</a:t>
            </a:r>
          </a:p>
        </p:txBody>
      </p:sp>
    </p:spTree>
    <p:extLst>
      <p:ext uri="{BB962C8B-B14F-4D97-AF65-F5344CB8AC3E}">
        <p14:creationId xmlns:p14="http://schemas.microsoft.com/office/powerpoint/2010/main" val="9123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coding performance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106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CA" sz="2400" i="1" dirty="0"/>
              <a:t>text &amp; graphics with </a:t>
            </a:r>
            <a:r>
              <a:rPr lang="en-CA" sz="2400" i="1" dirty="0" smtClean="0"/>
              <a:t>motion</a:t>
            </a:r>
          </a:p>
          <a:p>
            <a:pPr lvl="1">
              <a:defRPr/>
            </a:pPr>
            <a:r>
              <a:rPr lang="en-CA" sz="2000" dirty="0" smtClean="0"/>
              <a:t>0.3</a:t>
            </a:r>
            <a:r>
              <a:rPr lang="en-CA" sz="2000" dirty="0"/>
              <a:t>%, 0.2% and </a:t>
            </a:r>
            <a:r>
              <a:rPr lang="en-CA" sz="2000" dirty="0" smtClean="0"/>
              <a:t>0.1</a:t>
            </a:r>
            <a:r>
              <a:rPr lang="en-CA" sz="2000" dirty="0"/>
              <a:t>% for AI, RA and </a:t>
            </a:r>
            <a:r>
              <a:rPr lang="en-CA" sz="2000" dirty="0" smtClean="0"/>
              <a:t>LB, respectively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317114"/>
              </p:ext>
            </p:extLst>
          </p:nvPr>
        </p:nvGraphicFramePr>
        <p:xfrm>
          <a:off x="126534" y="2533650"/>
          <a:ext cx="4864102" cy="2971800"/>
        </p:xfrm>
        <a:graphic>
          <a:graphicData uri="http://schemas.openxmlformats.org/drawingml/2006/table">
            <a:tbl>
              <a:tblPr/>
              <a:tblGrid>
                <a:gridCol w="2354770"/>
                <a:gridCol w="630364"/>
                <a:gridCol w="630364"/>
                <a:gridCol w="630364"/>
                <a:gridCol w="618240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799162"/>
              </p:ext>
            </p:extLst>
          </p:nvPr>
        </p:nvGraphicFramePr>
        <p:xfrm>
          <a:off x="5003335" y="2667769"/>
          <a:ext cx="2057400" cy="2830830"/>
        </p:xfrm>
        <a:graphic>
          <a:graphicData uri="http://schemas.openxmlformats.org/drawingml/2006/table">
            <a:tbl>
              <a:tblPr/>
              <a:tblGrid>
                <a:gridCol w="516835"/>
                <a:gridCol w="516835"/>
                <a:gridCol w="516835"/>
                <a:gridCol w="506895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294226"/>
              </p:ext>
            </p:extLst>
          </p:nvPr>
        </p:nvGraphicFramePr>
        <p:xfrm>
          <a:off x="7068949" y="2667000"/>
          <a:ext cx="1974385" cy="2830830"/>
        </p:xfrm>
        <a:graphic>
          <a:graphicData uri="http://schemas.openxmlformats.org/drawingml/2006/table">
            <a:tbl>
              <a:tblPr/>
              <a:tblGrid>
                <a:gridCol w="495981"/>
                <a:gridCol w="495981"/>
                <a:gridCol w="495981"/>
                <a:gridCol w="486442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Low Delay 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600200" y="5791200"/>
            <a:ext cx="6276351" cy="628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Thanks to </a:t>
            </a:r>
            <a:r>
              <a:rPr lang="en-US" dirty="0" err="1" smtClean="0">
                <a:solidFill>
                  <a:srgbClr val="FF0000"/>
                </a:solidFill>
              </a:rPr>
              <a:t>MediaTek</a:t>
            </a:r>
            <a:r>
              <a:rPr lang="en-US" dirty="0" smtClean="0">
                <a:solidFill>
                  <a:srgbClr val="FF0000"/>
                </a:solidFill>
              </a:rPr>
              <a:t> for the cross-check!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proposed methods</a:t>
            </a:r>
          </a:p>
          <a:p>
            <a:pPr lvl="1"/>
            <a:r>
              <a:rPr lang="en-US" dirty="0"/>
              <a:t>One CU-level flag </a:t>
            </a:r>
            <a:r>
              <a:rPr lang="en-US" dirty="0" smtClean="0"/>
              <a:t>is </a:t>
            </a:r>
            <a:r>
              <a:rPr lang="en-US" dirty="0"/>
              <a:t>proposed to indicate whether or not flip </a:t>
            </a:r>
            <a:r>
              <a:rPr lang="en-US" dirty="0" smtClean="0"/>
              <a:t>the CU vertically</a:t>
            </a:r>
            <a:endParaRPr lang="en-US" dirty="0"/>
          </a:p>
          <a:p>
            <a:pPr lvl="1"/>
            <a:r>
              <a:rPr lang="en-CA" dirty="0" smtClean="0"/>
              <a:t>Encoder improvement by </a:t>
            </a:r>
            <a:r>
              <a:rPr lang="en-CA" dirty="0" smtClean="0"/>
              <a:t>determining optimal combination of index </a:t>
            </a:r>
            <a:r>
              <a:rPr lang="en-CA" dirty="0" smtClean="0"/>
              <a:t>run followed by </a:t>
            </a:r>
            <a:r>
              <a:rPr lang="en-CA" dirty="0" smtClean="0"/>
              <a:t>copy-above </a:t>
            </a:r>
            <a:r>
              <a:rPr lang="en-CA" dirty="0" smtClean="0"/>
              <a:t>run.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CA" sz="3200" dirty="0"/>
              <a:t>Coding performance</a:t>
            </a:r>
          </a:p>
          <a:p>
            <a:pPr lvl="1">
              <a:defRPr/>
            </a:pPr>
            <a:r>
              <a:rPr lang="en-CA" dirty="0" smtClean="0"/>
              <a:t>Average BD-rate </a:t>
            </a:r>
            <a:r>
              <a:rPr lang="en-CA" dirty="0"/>
              <a:t>savings for AI, RA and </a:t>
            </a:r>
            <a:r>
              <a:rPr lang="en-CA" dirty="0" smtClean="0"/>
              <a:t>LB are 0.7%, -0.4% and 0.3%, respectively, for </a:t>
            </a:r>
            <a:r>
              <a:rPr lang="en-CA" dirty="0" err="1" smtClean="0"/>
              <a:t>lossy</a:t>
            </a:r>
            <a:r>
              <a:rPr lang="en-CA" dirty="0" smtClean="0"/>
              <a:t> coding</a:t>
            </a:r>
            <a:r>
              <a:rPr lang="en-CA" i="1" dirty="0" smtClean="0"/>
              <a:t>.</a:t>
            </a:r>
            <a:endParaRPr lang="en-CA" i="1" dirty="0"/>
          </a:p>
          <a:p>
            <a:pPr lvl="1"/>
            <a:r>
              <a:rPr lang="en-CA" dirty="0" smtClean="0"/>
              <a:t>Average bit-rate savings for AI, RA and </a:t>
            </a:r>
            <a:r>
              <a:rPr lang="en-CA" dirty="0"/>
              <a:t>LB are 0.3%, 0.2% and 0.1%, </a:t>
            </a:r>
            <a:r>
              <a:rPr lang="en-CA" dirty="0" smtClean="0"/>
              <a:t>respectively, for lossless coding.</a:t>
            </a:r>
          </a:p>
          <a:p>
            <a:pPr lvl="1"/>
            <a:r>
              <a:rPr lang="en-CA" dirty="0" smtClean="0"/>
              <a:t>Little complexity impact.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92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978</Words>
  <Application>Microsoft Office PowerPoint</Application>
  <PresentationFormat>On-screen Show (4:3)</PresentationFormat>
  <Paragraphs>265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Office Theme</vt:lpstr>
      <vt:lpstr>Visio</vt:lpstr>
      <vt:lpstr>JCTVC-T0119 Non-CE1: Improved palette run-length coding with palette flipping</vt:lpstr>
      <vt:lpstr>Proposal (1)</vt:lpstr>
      <vt:lpstr>Proposal (2)</vt:lpstr>
      <vt:lpstr>Lossy coding performance</vt:lpstr>
      <vt:lpstr>Lossless coding performance</vt:lpstr>
      <vt:lpstr>Closing remarks</vt:lpstr>
    </vt:vector>
  </TitlesOfParts>
  <Company>InterDigital Communications,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JCTVC-S0258 Non-CE6: Unification of coding of escape indices and other palette indices</dc:title>
  <dc:creator>Xiu, Xiaoyu</dc:creator>
  <cp:lastModifiedBy>Ye, Yan</cp:lastModifiedBy>
  <cp:revision>31</cp:revision>
  <dcterms:created xsi:type="dcterms:W3CDTF">2014-10-17T17:02:39Z</dcterms:created>
  <dcterms:modified xsi:type="dcterms:W3CDTF">2015-02-05T07:12:46Z</dcterms:modified>
</cp:coreProperties>
</file>