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11"/>
  </p:notesMasterIdLst>
  <p:handoutMasterIdLst>
    <p:handoutMasterId r:id="rId12"/>
  </p:handoutMasterIdLst>
  <p:sldIdLst>
    <p:sldId id="350" r:id="rId2"/>
    <p:sldId id="384" r:id="rId3"/>
    <p:sldId id="388" r:id="rId4"/>
    <p:sldId id="386" r:id="rId5"/>
    <p:sldId id="390" r:id="rId6"/>
    <p:sldId id="391" r:id="rId7"/>
    <p:sldId id="397" r:id="rId8"/>
    <p:sldId id="392" r:id="rId9"/>
    <p:sldId id="377"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31">
          <p15:clr>
            <a:srgbClr val="A4A3A4"/>
          </p15:clr>
        </p15:guide>
        <p15:guide id="2" pos="171">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1" autoAdjust="0"/>
    <p:restoredTop sz="91367" autoAdjust="0"/>
  </p:normalViewPr>
  <p:slideViewPr>
    <p:cSldViewPr snapToGrid="0">
      <p:cViewPr varScale="1">
        <p:scale>
          <a:sx n="84" d="100"/>
          <a:sy n="84" d="100"/>
        </p:scale>
        <p:origin x="1056" y="90"/>
      </p:cViewPr>
      <p:guideLst>
        <p:guide orient="horz" pos="4031"/>
        <p:guide pos="171"/>
      </p:guideLst>
    </p:cSldViewPr>
  </p:slideViewPr>
  <p:outlineViewPr>
    <p:cViewPr>
      <p:scale>
        <a:sx n="33" d="100"/>
        <a:sy n="33" d="100"/>
      </p:scale>
      <p:origin x="0" y="894"/>
    </p:cViewPr>
    <p:sldLst>
      <p:sld r:id="rId1" collapse="1"/>
      <p:sld r:id="rId2" collapse="1"/>
      <p:sld r:id="rId3"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extLst>
      <p:ext uri="{BB962C8B-B14F-4D97-AF65-F5344CB8AC3E}">
        <p14:creationId xmlns:p14="http://schemas.microsoft.com/office/powerpoint/2010/main" val="1891033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2</a:t>
            </a:fld>
            <a:endParaRPr lang="en-US" dirty="0"/>
          </a:p>
        </p:txBody>
      </p:sp>
    </p:spTree>
    <p:extLst>
      <p:ext uri="{BB962C8B-B14F-4D97-AF65-F5344CB8AC3E}">
        <p14:creationId xmlns:p14="http://schemas.microsoft.com/office/powerpoint/2010/main" val="363208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3</a:t>
            </a:fld>
            <a:endParaRPr lang="en-US" dirty="0"/>
          </a:p>
        </p:txBody>
      </p:sp>
    </p:spTree>
    <p:extLst>
      <p:ext uri="{BB962C8B-B14F-4D97-AF65-F5344CB8AC3E}">
        <p14:creationId xmlns:p14="http://schemas.microsoft.com/office/powerpoint/2010/main" val="42165734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62962" y="4408098"/>
            <a:ext cx="8911374" cy="1109221"/>
          </a:xfrm>
        </p:spPr>
        <p:txBody>
          <a:bodyPr/>
          <a:lstStyle/>
          <a:p>
            <a:pPr algn="ctr"/>
            <a:r>
              <a:rPr lang="fr-FR" sz="2400" b="1" dirty="0" smtClean="0"/>
              <a:t>JCTVC-T0113: CE 3 </a:t>
            </a:r>
            <a:r>
              <a:rPr lang="fr-FR" sz="2400" b="1" dirty="0" err="1" smtClean="0"/>
              <a:t>Related</a:t>
            </a:r>
            <a:r>
              <a:rPr lang="fr-FR" sz="2400" b="1" dirty="0" smtClean="0"/>
              <a:t> MV and </a:t>
            </a:r>
            <a:r>
              <a:rPr lang="fr-FR" sz="2400" b="1" dirty="0" err="1" smtClean="0"/>
              <a:t>Run</a:t>
            </a:r>
            <a:r>
              <a:rPr lang="fr-FR" sz="2400" b="1" dirty="0" smtClean="0"/>
              <a:t> </a:t>
            </a:r>
            <a:r>
              <a:rPr lang="fr-FR" sz="2400" b="1" dirty="0" err="1" smtClean="0"/>
              <a:t>coding</a:t>
            </a:r>
            <a:r>
              <a:rPr lang="fr-FR" sz="2400" b="1" dirty="0" smtClean="0"/>
              <a:t> </a:t>
            </a:r>
            <a:br>
              <a:rPr lang="fr-FR" sz="2400" b="1" dirty="0" smtClean="0"/>
            </a:br>
            <a:r>
              <a:rPr lang="fr-FR" sz="2400" b="1" dirty="0" smtClean="0"/>
              <a:t>for Intra String Copy</a:t>
            </a:r>
            <a:br>
              <a:rPr lang="fr-FR" sz="2400" b="1" dirty="0" smtClean="0"/>
            </a:br>
            <a:r>
              <a:rPr lang="fr-FR" sz="2400" b="1" dirty="0" smtClean="0"/>
              <a:t/>
            </a:r>
            <a:br>
              <a:rPr lang="fr-FR" sz="2400" b="1" dirty="0" smtClean="0"/>
            </a:br>
            <a:r>
              <a:rPr lang="en-US" sz="1800" dirty="0" smtClean="0"/>
              <a:t>Feng </a:t>
            </a:r>
            <a:r>
              <a:rPr lang="en-US" sz="1800" dirty="0"/>
              <a:t>Zou, Vadim Seregin, </a:t>
            </a:r>
            <a:r>
              <a:rPr lang="en-US" sz="1800" dirty="0" smtClean="0"/>
              <a:t>Ying Chen, Wei Pu, Marta 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JCTVC-T0113: MV and Run Coding</a:t>
            </a:r>
            <a:endParaRPr lang="en-US" b="1" dirty="0"/>
          </a:p>
        </p:txBody>
      </p:sp>
      <p:sp>
        <p:nvSpPr>
          <p:cNvPr id="3" name="Content Placeholder 2"/>
          <p:cNvSpPr>
            <a:spLocks noGrp="1"/>
          </p:cNvSpPr>
          <p:nvPr>
            <p:ph idx="1"/>
          </p:nvPr>
        </p:nvSpPr>
        <p:spPr/>
        <p:txBody>
          <a:bodyPr/>
          <a:lstStyle/>
          <a:p>
            <a:r>
              <a:rPr lang="en-US" altLang="ko-KR" sz="2200" dirty="0" smtClean="0">
                <a:solidFill>
                  <a:srgbClr val="404040"/>
                </a:solidFill>
              </a:rPr>
              <a:t>Current MV coding in CE 3 intra string copy software</a:t>
            </a:r>
          </a:p>
          <a:p>
            <a:pPr lvl="1"/>
            <a:r>
              <a:rPr lang="en-US" altLang="ko-KR" dirty="0" smtClean="0">
                <a:solidFill>
                  <a:srgbClr val="404040"/>
                </a:solidFill>
              </a:rPr>
              <a:t>Greater than 0 flag + EG1</a:t>
            </a:r>
          </a:p>
          <a:p>
            <a:pPr lvl="1"/>
            <a:r>
              <a:rPr lang="en-US" altLang="ko-KR" dirty="0" smtClean="0">
                <a:solidFill>
                  <a:srgbClr val="404040"/>
                </a:solidFill>
              </a:rPr>
              <a:t>Sign bit (bypass coded)</a:t>
            </a:r>
          </a:p>
          <a:p>
            <a:r>
              <a:rPr lang="en-US" altLang="ko-KR" sz="2200" dirty="0" smtClean="0">
                <a:solidFill>
                  <a:srgbClr val="404040"/>
                </a:solidFill>
              </a:rPr>
              <a:t>Proposed MV coding</a:t>
            </a:r>
          </a:p>
          <a:p>
            <a:pPr lvl="1"/>
            <a:r>
              <a:rPr lang="en-US" altLang="ko-KR" b="1" u="sng" dirty="0" smtClean="0">
                <a:solidFill>
                  <a:srgbClr val="404040"/>
                </a:solidFill>
              </a:rPr>
              <a:t>Greater than 0 flag, greater than 1 flag, plus EG5</a:t>
            </a:r>
          </a:p>
          <a:p>
            <a:pPr lvl="1"/>
            <a:r>
              <a:rPr lang="en-US" altLang="ko-KR" dirty="0" smtClean="0">
                <a:solidFill>
                  <a:srgbClr val="404040"/>
                </a:solidFill>
              </a:rPr>
              <a:t>Two flags are context coded</a:t>
            </a:r>
          </a:p>
          <a:p>
            <a:pPr lvl="1"/>
            <a:r>
              <a:rPr lang="en-US" altLang="ko-KR" dirty="0" smtClean="0">
                <a:solidFill>
                  <a:srgbClr val="404040"/>
                </a:solidFill>
              </a:rPr>
              <a:t>Sign bit (bypass coded)</a:t>
            </a:r>
          </a:p>
        </p:txBody>
      </p:sp>
    </p:spTree>
    <p:extLst>
      <p:ext uri="{BB962C8B-B14F-4D97-AF65-F5344CB8AC3E}">
        <p14:creationId xmlns:p14="http://schemas.microsoft.com/office/powerpoint/2010/main" val="3272675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JCTVC-T0113: MV and Run Coding</a:t>
            </a:r>
            <a:endParaRPr lang="en-US" b="1" dirty="0"/>
          </a:p>
        </p:txBody>
      </p:sp>
      <p:sp>
        <p:nvSpPr>
          <p:cNvPr id="3" name="Content Placeholder 2"/>
          <p:cNvSpPr>
            <a:spLocks noGrp="1"/>
          </p:cNvSpPr>
          <p:nvPr>
            <p:ph idx="1"/>
          </p:nvPr>
        </p:nvSpPr>
        <p:spPr/>
        <p:txBody>
          <a:bodyPr/>
          <a:lstStyle/>
          <a:p>
            <a:r>
              <a:rPr lang="en-US" altLang="ko-KR" sz="2200" dirty="0" smtClean="0">
                <a:solidFill>
                  <a:srgbClr val="404040"/>
                </a:solidFill>
              </a:rPr>
              <a:t>Current run coding in CE 3 intra string copy software</a:t>
            </a:r>
          </a:p>
          <a:p>
            <a:pPr lvl="1"/>
            <a:r>
              <a:rPr lang="en-US" altLang="ko-KR" dirty="0" smtClean="0">
                <a:solidFill>
                  <a:srgbClr val="404040"/>
                </a:solidFill>
              </a:rPr>
              <a:t>Region based fixed length code</a:t>
            </a:r>
          </a:p>
          <a:p>
            <a:r>
              <a:rPr lang="en-US" altLang="ko-KR" dirty="0" smtClean="0">
                <a:solidFill>
                  <a:srgbClr val="404040"/>
                </a:solidFill>
              </a:rPr>
              <a:t>Proposed Run coding</a:t>
            </a:r>
          </a:p>
          <a:p>
            <a:pPr lvl="1"/>
            <a:r>
              <a:rPr lang="en-US" altLang="ko-KR" b="1" u="sng" dirty="0" smtClean="0">
                <a:solidFill>
                  <a:srgbClr val="404040"/>
                </a:solidFill>
              </a:rPr>
              <a:t>Greater than 0 flag + EG0</a:t>
            </a:r>
          </a:p>
          <a:p>
            <a:pPr lvl="1"/>
            <a:r>
              <a:rPr lang="en-US" altLang="ko-KR" dirty="0" smtClean="0">
                <a:solidFill>
                  <a:srgbClr val="404040"/>
                </a:solidFill>
              </a:rPr>
              <a:t>Greater than 0 flag is context coded</a:t>
            </a:r>
          </a:p>
          <a:p>
            <a:pPr lvl="1"/>
            <a:r>
              <a:rPr lang="en-US" altLang="ko-KR" dirty="0" smtClean="0">
                <a:solidFill>
                  <a:srgbClr val="404040"/>
                </a:solidFill>
              </a:rPr>
              <a:t>Up to 5 bins of prefix of EG0 are context coded</a:t>
            </a:r>
          </a:p>
          <a:p>
            <a:pPr lvl="1"/>
            <a:r>
              <a:rPr lang="en-US" altLang="ko-KR" dirty="0" err="1" smtClean="0">
                <a:solidFill>
                  <a:srgbClr val="404040"/>
                </a:solidFill>
              </a:rPr>
              <a:t>g_ucDictLen</a:t>
            </a:r>
            <a:r>
              <a:rPr lang="en-US" altLang="ko-KR" dirty="0" smtClean="0">
                <a:solidFill>
                  <a:srgbClr val="404040"/>
                </a:solidFill>
              </a:rPr>
              <a:t>[6</a:t>
            </a:r>
            <a:r>
              <a:rPr lang="en-US" altLang="ko-KR" dirty="0">
                <a:solidFill>
                  <a:srgbClr val="404040"/>
                </a:solidFill>
              </a:rPr>
              <a:t>] = { 0, 1, 2, 3, 3, 4 </a:t>
            </a:r>
            <a:r>
              <a:rPr lang="en-US" altLang="ko-KR" dirty="0" smtClean="0">
                <a:solidFill>
                  <a:srgbClr val="404040"/>
                </a:solidFill>
              </a:rPr>
              <a:t>} context assignment</a:t>
            </a:r>
          </a:p>
          <a:p>
            <a:pPr lvl="1"/>
            <a:endParaRPr lang="en-US" altLang="ko-KR" dirty="0" smtClean="0">
              <a:solidFill>
                <a:srgbClr val="404040"/>
              </a:solidFill>
            </a:endParaRPr>
          </a:p>
        </p:txBody>
      </p:sp>
    </p:spTree>
    <p:extLst>
      <p:ext uri="{BB962C8B-B14F-4D97-AF65-F5344CB8AC3E}">
        <p14:creationId xmlns:p14="http://schemas.microsoft.com/office/powerpoint/2010/main" val="1374202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MV </a:t>
            </a:r>
            <a:r>
              <a:rPr lang="en-US" dirty="0" smtClean="0"/>
              <a:t>coding (Vertical Enabled)</a:t>
            </a:r>
            <a:endParaRPr lang="en-US" dirty="0"/>
          </a:p>
        </p:txBody>
      </p:sp>
      <p:sp>
        <p:nvSpPr>
          <p:cNvPr id="3" name="Content Placeholder 2"/>
          <p:cNvSpPr>
            <a:spLocks noGrp="1"/>
          </p:cNvSpPr>
          <p:nvPr>
            <p:ph idx="1"/>
          </p:nvPr>
        </p:nvSpPr>
        <p:spPr/>
        <p:txBody>
          <a:bodyPr/>
          <a:lstStyle/>
          <a:p>
            <a:pPr marL="0" indent="0">
              <a:buNone/>
            </a:pPr>
            <a:r>
              <a:rPr lang="en-US" dirty="0" smtClean="0"/>
              <a:t>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97747704"/>
              </p:ext>
            </p:extLst>
          </p:nvPr>
        </p:nvGraphicFramePr>
        <p:xfrm>
          <a:off x="468630" y="835023"/>
          <a:ext cx="8333853" cy="5238827"/>
        </p:xfrm>
        <a:graphic>
          <a:graphicData uri="http://schemas.openxmlformats.org/drawingml/2006/table">
            <a:tbl>
              <a:tblPr firstRow="1" bandRow="1">
                <a:tableStyleId>{5C22544A-7EE6-4342-B048-85BDC9FD1C3A}</a:tableStyleId>
              </a:tblPr>
              <a:tblGrid>
                <a:gridCol w="2358440"/>
                <a:gridCol w="1036270"/>
                <a:gridCol w="868680"/>
                <a:gridCol w="845820"/>
                <a:gridCol w="902970"/>
                <a:gridCol w="1177290"/>
                <a:gridCol w="1144383"/>
              </a:tblGrid>
              <a:tr h="398216">
                <a:tc gridSpan="7">
                  <a:txBody>
                    <a:bodyPr/>
                    <a:lstStyle/>
                    <a:p>
                      <a:pPr algn="ctr"/>
                      <a:r>
                        <a:rPr lang="en-US" sz="1200" dirty="0" smtClean="0"/>
                        <a:t> All Intra</a:t>
                      </a:r>
                      <a:endParaRPr lang="en-US" sz="12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398216">
                <a:tc>
                  <a:txBody>
                    <a:bodyPr/>
                    <a:lstStyle/>
                    <a:p>
                      <a:endParaRPr lang="en-US" sz="1200" dirty="0"/>
                    </a:p>
                  </a:txBody>
                  <a:tcPr/>
                </a:tc>
                <a:tc gridSpan="2">
                  <a:txBody>
                    <a:bodyPr/>
                    <a:lstStyle/>
                    <a:p>
                      <a:pPr algn="ctr"/>
                      <a:r>
                        <a:rPr lang="en-US" sz="1200" dirty="0" smtClean="0"/>
                        <a:t>2CTU</a:t>
                      </a:r>
                      <a:endParaRPr lang="en-US" sz="1200" dirty="0"/>
                    </a:p>
                  </a:txBody>
                  <a:tcPr/>
                </a:tc>
                <a:tc hMerge="1">
                  <a:txBody>
                    <a:bodyPr/>
                    <a:lstStyle/>
                    <a:p>
                      <a:endParaRPr lang="en-US" sz="1100" dirty="0"/>
                    </a:p>
                  </a:txBody>
                  <a:tcPr/>
                </a:tc>
                <a:tc gridSpan="2">
                  <a:txBody>
                    <a:bodyPr/>
                    <a:lstStyle/>
                    <a:p>
                      <a:pPr algn="ctr"/>
                      <a:r>
                        <a:rPr lang="en-US" sz="1200" dirty="0" smtClean="0"/>
                        <a:t>4CTU </a:t>
                      </a:r>
                      <a:endParaRPr lang="en-US" sz="1200" dirty="0"/>
                    </a:p>
                  </a:txBody>
                  <a:tcPr/>
                </a:tc>
                <a:tc hMerge="1">
                  <a:txBody>
                    <a:bodyPr/>
                    <a:lstStyle/>
                    <a:p>
                      <a:endParaRPr lang="en-US" sz="1200" dirty="0"/>
                    </a:p>
                  </a:txBody>
                  <a:tcPr/>
                </a:tc>
                <a:tc gridSpan="2">
                  <a:txBody>
                    <a:bodyPr/>
                    <a:lstStyle/>
                    <a:p>
                      <a:pPr algn="ctr"/>
                      <a:r>
                        <a:rPr lang="en-US" sz="1200" dirty="0" smtClean="0"/>
                        <a:t>Full Frame</a:t>
                      </a:r>
                      <a:endParaRPr lang="en-US" sz="1200" dirty="0"/>
                    </a:p>
                  </a:txBody>
                  <a:tcPr/>
                </a:tc>
                <a:tc hMerge="1">
                  <a:txBody>
                    <a:bodyPr/>
                    <a:lstStyle/>
                    <a:p>
                      <a:endParaRPr lang="en-US" dirty="0"/>
                    </a:p>
                  </a:txBody>
                  <a:tcPr/>
                </a:tc>
              </a:tr>
              <a:tr h="460235">
                <a:tc>
                  <a:txBody>
                    <a:bodyPr/>
                    <a:lstStyle/>
                    <a:p>
                      <a:endParaRPr lang="en-US" sz="1200" dirty="0"/>
                    </a:p>
                  </a:txBody>
                  <a:tcPr/>
                </a:tc>
                <a:tc>
                  <a:txBody>
                    <a:bodyPr/>
                    <a:lstStyle/>
                    <a:p>
                      <a:r>
                        <a:rPr lang="en-US" sz="1200" dirty="0" smtClean="0"/>
                        <a:t>CE 2CTU</a:t>
                      </a:r>
                      <a:endParaRPr lang="en-US" sz="1200" dirty="0"/>
                    </a:p>
                  </a:txBody>
                  <a:tcPr/>
                </a:tc>
                <a:tc>
                  <a:txBody>
                    <a:bodyPr/>
                    <a:lstStyle/>
                    <a:p>
                      <a:r>
                        <a:rPr lang="en-US" sz="1200" dirty="0" smtClean="0"/>
                        <a:t>MV</a:t>
                      </a:r>
                      <a:r>
                        <a:rPr lang="en-US" sz="1200" baseline="0" dirty="0" smtClean="0"/>
                        <a:t> 2CTU</a:t>
                      </a:r>
                      <a:endParaRPr lang="en-US" sz="1200" dirty="0"/>
                    </a:p>
                  </a:txBody>
                  <a:tcPr/>
                </a:tc>
                <a:tc>
                  <a:txBody>
                    <a:bodyPr/>
                    <a:lstStyle/>
                    <a:p>
                      <a:r>
                        <a:rPr lang="en-US" sz="1200" dirty="0" smtClean="0"/>
                        <a:t>CE 4CTU</a:t>
                      </a:r>
                      <a:endParaRPr lang="en-US" sz="1200" dirty="0"/>
                    </a:p>
                  </a:txBody>
                  <a:tcPr/>
                </a:tc>
                <a:tc>
                  <a:txBody>
                    <a:bodyPr/>
                    <a:lstStyle/>
                    <a:p>
                      <a:r>
                        <a:rPr lang="en-US" sz="1200" dirty="0" smtClean="0"/>
                        <a:t>MV</a:t>
                      </a:r>
                      <a:r>
                        <a:rPr lang="en-US" sz="1200" baseline="0" dirty="0" smtClean="0"/>
                        <a:t> 4CTU</a:t>
                      </a:r>
                      <a:endParaRPr lang="en-US" sz="1200" dirty="0"/>
                    </a:p>
                  </a:txBody>
                  <a:tcPr/>
                </a:tc>
                <a:tc>
                  <a:txBody>
                    <a:bodyPr/>
                    <a:lstStyle/>
                    <a:p>
                      <a:r>
                        <a:rPr lang="en-US" sz="1200" dirty="0" smtClean="0"/>
                        <a:t>CE Full</a:t>
                      </a:r>
                      <a:r>
                        <a:rPr lang="en-US" sz="1200" baseline="0" dirty="0" smtClean="0"/>
                        <a:t> frame</a:t>
                      </a:r>
                      <a:endParaRPr lang="en-US" sz="1200" dirty="0"/>
                    </a:p>
                  </a:txBody>
                  <a:tcPr/>
                </a:tc>
                <a:tc>
                  <a:txBody>
                    <a:bodyPr/>
                    <a:lstStyle/>
                    <a:p>
                      <a:r>
                        <a:rPr lang="en-US" sz="1200" dirty="0" smtClean="0"/>
                        <a:t>MV Full frame</a:t>
                      </a:r>
                      <a:endParaRPr lang="en-US" sz="1200" dirty="0"/>
                    </a:p>
                  </a:txBody>
                  <a:tcPr/>
                </a:tc>
              </a:tr>
              <a:tr h="398216">
                <a:tc>
                  <a:txBody>
                    <a:bodyPr/>
                    <a:lstStyle/>
                    <a:p>
                      <a:pPr algn="l" fontAlgn="b"/>
                      <a:r>
                        <a:rPr lang="en-US" sz="12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-0.9%</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-1.1%</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-1.8%</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-2.3%</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tx1"/>
                          </a:solidFill>
                          <a:effectLst/>
                          <a:latin typeface="Arial" panose="020B0604020202020204" pitchFamily="34" charset="0"/>
                        </a:rPr>
                        <a:t>-3.3%</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-4.0%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mixed content, 1440p &amp;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-0.1%</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-0.3%</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chemeClr val="accent6">
                              <a:lumMod val="75000"/>
                            </a:schemeClr>
                          </a:solidFill>
                          <a:effectLst/>
                          <a:latin typeface="Arial" panose="020B0604020202020204" pitchFamily="34" charset="0"/>
                          <a:ea typeface="Times New Roman" panose="02020603050405020304" pitchFamily="18" charset="0"/>
                        </a:rPr>
                        <a:t>-0.4%</a:t>
                      </a:r>
                      <a:endParaRPr lang="en-US" sz="1200" b="1">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tx1"/>
                          </a:solidFill>
                          <a:effectLst/>
                          <a:latin typeface="Arial" panose="020B0604020202020204" pitchFamily="34" charset="0"/>
                        </a:rPr>
                        <a:t>-0.9%</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-1.0%</a:t>
                      </a:r>
                    </a:p>
                  </a:txBody>
                  <a:tcPr marL="9525" marR="9525" marT="9525" marB="0" anchor="b"/>
                </a:tc>
              </a:tr>
              <a:tr h="398216">
                <a:tc>
                  <a:txBody>
                    <a:bodyPr/>
                    <a:lstStyle/>
                    <a:p>
                      <a:pPr algn="l" fontAlgn="b"/>
                      <a:r>
                        <a:rPr lang="en-US" sz="1200" b="0" i="0" u="none" strike="noStrike" dirty="0">
                          <a:solidFill>
                            <a:srgbClr val="000000"/>
                          </a:solidFill>
                          <a:effectLst/>
                          <a:latin typeface="Arial" panose="020B0604020202020204" pitchFamily="34" charset="0"/>
                        </a:rPr>
                        <a:t>RGB, Animation,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0.0%</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a:solidFill>
                            <a:schemeClr val="accent6">
                              <a:lumMod val="75000"/>
                            </a:schemeClr>
                          </a:solidFill>
                          <a:effectLst/>
                          <a:latin typeface="Arial" panose="020B0604020202020204" pitchFamily="34" charset="0"/>
                          <a:ea typeface="Times New Roman" panose="02020603050405020304" pitchFamily="18" charset="0"/>
                        </a:rPr>
                        <a:t>0.0%</a:t>
                      </a:r>
                      <a:endParaRPr lang="en-US" sz="1200" b="1">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0.0%</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0.0%</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text &amp; graphics with motion, 1080p &amp;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-0.8%</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-1.0%</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-1.5%</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-1.9%</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tx1"/>
                          </a:solidFill>
                          <a:effectLst/>
                          <a:latin typeface="Arial" panose="020B0604020202020204" pitchFamily="34" charset="0"/>
                        </a:rPr>
                        <a:t>-2.9%</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-3.5%</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mixed content, 1440p &amp; 1080p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-0.1%</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-0.2%</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-0.3%</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tx1"/>
                          </a:solidFill>
                          <a:effectLst/>
                          <a:latin typeface="Arial" panose="020B0604020202020204" pitchFamily="34" charset="0"/>
                        </a:rPr>
                        <a:t>-0.8%</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-1.0%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Animation,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0.1%</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0.0%</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rgbClr val="FF0000"/>
                          </a:solidFill>
                          <a:effectLst/>
                          <a:latin typeface="Arial" panose="020B0604020202020204" pitchFamily="34" charset="0"/>
                          <a:ea typeface="Times New Roman" panose="02020603050405020304" pitchFamily="18" charset="0"/>
                        </a:rPr>
                        <a:t>0.1%</a:t>
                      </a:r>
                      <a:endParaRPr lang="en-US" sz="12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b="1" dirty="0">
                          <a:solidFill>
                            <a:schemeClr val="accent6">
                              <a:lumMod val="75000"/>
                            </a:schemeClr>
                          </a:solidFill>
                          <a:effectLst/>
                          <a:latin typeface="Arial" panose="020B0604020202020204" pitchFamily="34" charset="0"/>
                          <a:ea typeface="Times New Roman" panose="02020603050405020304" pitchFamily="18" charset="0"/>
                        </a:rPr>
                        <a:t>0.0%</a:t>
                      </a:r>
                      <a:endParaRPr lang="en-US" sz="1200" b="1"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r>
              <a:tr h="796432">
                <a:tc gridSpan="7">
                  <a:txBody>
                    <a:bodyPr/>
                    <a:lstStyle/>
                    <a:p>
                      <a:pPr algn="l" fontAlgn="b"/>
                      <a:endParaRPr lang="en-US" sz="1200" b="0" i="0" u="none" strike="noStrike" dirty="0">
                        <a:solidFill>
                          <a:srgbClr val="000000"/>
                        </a:solidFill>
                        <a:effectLst/>
                        <a:latin typeface="Arial" panose="020B0604020202020204" pitchFamily="34" charset="0"/>
                      </a:endParaRPr>
                    </a:p>
                  </a:txBody>
                  <a:tcPr marL="9525" marR="9525" marT="9525" marB="0" anchor="b"/>
                </a:tc>
                <a:tc hMerge="1">
                  <a:txBody>
                    <a:bodyPr/>
                    <a:lstStyle/>
                    <a:p>
                      <a:pPr algn="ctr" fontAlgn="b"/>
                      <a:endParaRPr lang="en-US" sz="1200" b="0" i="0" u="none" strike="noStrike">
                        <a:solidFill>
                          <a:srgbClr val="FF0000"/>
                        </a:solidFill>
                        <a:effectLst/>
                        <a:latin typeface="Arial" panose="020B0604020202020204" pitchFamily="34" charset="0"/>
                      </a:endParaRPr>
                    </a:p>
                  </a:txBody>
                  <a:tcPr marL="9525" marR="9525" marT="9525"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ctr" fontAlgn="b"/>
                      <a:endParaRPr lang="en-US" sz="1200" b="0" i="0" u="none" strike="noStrike">
                        <a:solidFill>
                          <a:schemeClr val="accent6">
                            <a:lumMod val="75000"/>
                          </a:schemeClr>
                        </a:solidFill>
                        <a:effectLst/>
                        <a:latin typeface="Arial" panose="020B0604020202020204" pitchFamily="34" charset="0"/>
                      </a:endParaRPr>
                    </a:p>
                  </a:txBody>
                  <a:tcPr marL="9525" marR="9525" marT="9525"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dirty="0">
                        <a:solidFill>
                          <a:schemeClr val="accent6">
                            <a:lumMod val="75000"/>
                          </a:schemeClr>
                        </a:solidFill>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ctr" fontAlgn="b"/>
                      <a:endParaRPr lang="en-US" sz="1200" b="0" i="0" u="none" strike="noStrike" dirty="0">
                        <a:solidFill>
                          <a:schemeClr val="tx1"/>
                        </a:solidFill>
                        <a:effectLst/>
                        <a:latin typeface="Arial" panose="020B0604020202020204" pitchFamily="34" charset="0"/>
                      </a:endParaRPr>
                    </a:p>
                  </a:txBody>
                  <a:tcPr marL="9525" marR="9525" marT="9525" marB="0" anchor="b"/>
                </a:tc>
                <a:tc hMerge="1">
                  <a:txBody>
                    <a:bodyPr/>
                    <a:lstStyle/>
                    <a:p>
                      <a:pPr algn="ctr" fontAlgn="b"/>
                      <a:endParaRPr lang="en-US" sz="1200" b="0" i="0" u="none" strike="noStrike" dirty="0">
                        <a:solidFill>
                          <a:schemeClr val="tx1"/>
                        </a:solidFill>
                        <a:effectLst/>
                        <a:latin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038480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Run </a:t>
            </a:r>
            <a:r>
              <a:rPr lang="en-US" dirty="0" smtClean="0"/>
              <a:t>coding (Vertical Enabled)</a:t>
            </a: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68549501"/>
              </p:ext>
            </p:extLst>
          </p:nvPr>
        </p:nvGraphicFramePr>
        <p:xfrm>
          <a:off x="514350" y="835023"/>
          <a:ext cx="8332470" cy="4442395"/>
        </p:xfrm>
        <a:graphic>
          <a:graphicData uri="http://schemas.openxmlformats.org/drawingml/2006/table">
            <a:tbl>
              <a:tblPr firstRow="1" bandRow="1">
                <a:tableStyleId>{5C22544A-7EE6-4342-B048-85BDC9FD1C3A}</a:tableStyleId>
              </a:tblPr>
              <a:tblGrid>
                <a:gridCol w="2312720"/>
                <a:gridCol w="956260"/>
                <a:gridCol w="948690"/>
                <a:gridCol w="845820"/>
                <a:gridCol w="902970"/>
                <a:gridCol w="1177290"/>
                <a:gridCol w="1188720"/>
              </a:tblGrid>
              <a:tr h="398216">
                <a:tc gridSpan="7">
                  <a:txBody>
                    <a:bodyPr/>
                    <a:lstStyle/>
                    <a:p>
                      <a:pPr algn="ctr"/>
                      <a:r>
                        <a:rPr lang="en-US" sz="1200" dirty="0" smtClean="0"/>
                        <a:t> All Intra</a:t>
                      </a:r>
                      <a:endParaRPr lang="en-US" sz="12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398216">
                <a:tc>
                  <a:txBody>
                    <a:bodyPr/>
                    <a:lstStyle/>
                    <a:p>
                      <a:endParaRPr lang="en-US" sz="1200" dirty="0"/>
                    </a:p>
                  </a:txBody>
                  <a:tcPr/>
                </a:tc>
                <a:tc gridSpan="2">
                  <a:txBody>
                    <a:bodyPr/>
                    <a:lstStyle/>
                    <a:p>
                      <a:pPr algn="ctr"/>
                      <a:r>
                        <a:rPr lang="en-US" sz="1200" dirty="0" smtClean="0"/>
                        <a:t>2CTU</a:t>
                      </a:r>
                      <a:endParaRPr lang="en-US" sz="1200" dirty="0"/>
                    </a:p>
                  </a:txBody>
                  <a:tcPr/>
                </a:tc>
                <a:tc hMerge="1">
                  <a:txBody>
                    <a:bodyPr/>
                    <a:lstStyle/>
                    <a:p>
                      <a:endParaRPr lang="en-US" sz="1100" dirty="0"/>
                    </a:p>
                  </a:txBody>
                  <a:tcPr/>
                </a:tc>
                <a:tc gridSpan="2">
                  <a:txBody>
                    <a:bodyPr/>
                    <a:lstStyle/>
                    <a:p>
                      <a:pPr algn="ctr"/>
                      <a:r>
                        <a:rPr lang="en-US" sz="1200" dirty="0" smtClean="0"/>
                        <a:t>4CTU </a:t>
                      </a:r>
                      <a:endParaRPr lang="en-US" sz="1200" dirty="0"/>
                    </a:p>
                  </a:txBody>
                  <a:tcPr/>
                </a:tc>
                <a:tc hMerge="1">
                  <a:txBody>
                    <a:bodyPr/>
                    <a:lstStyle/>
                    <a:p>
                      <a:endParaRPr lang="en-US" sz="1200" dirty="0"/>
                    </a:p>
                  </a:txBody>
                  <a:tcPr/>
                </a:tc>
                <a:tc gridSpan="2">
                  <a:txBody>
                    <a:bodyPr/>
                    <a:lstStyle/>
                    <a:p>
                      <a:pPr algn="ctr"/>
                      <a:r>
                        <a:rPr lang="en-US" sz="1200" dirty="0" smtClean="0"/>
                        <a:t>Full Frame</a:t>
                      </a:r>
                      <a:endParaRPr lang="en-US" sz="1200" dirty="0"/>
                    </a:p>
                  </a:txBody>
                  <a:tcPr/>
                </a:tc>
                <a:tc hMerge="1">
                  <a:txBody>
                    <a:bodyPr/>
                    <a:lstStyle/>
                    <a:p>
                      <a:endParaRPr lang="en-US" dirty="0"/>
                    </a:p>
                  </a:txBody>
                  <a:tcPr/>
                </a:tc>
              </a:tr>
              <a:tr h="460235">
                <a:tc>
                  <a:txBody>
                    <a:bodyPr/>
                    <a:lstStyle/>
                    <a:p>
                      <a:endParaRPr lang="en-US" sz="1200" dirty="0"/>
                    </a:p>
                  </a:txBody>
                  <a:tcPr/>
                </a:tc>
                <a:tc>
                  <a:txBody>
                    <a:bodyPr/>
                    <a:lstStyle/>
                    <a:p>
                      <a:r>
                        <a:rPr lang="en-US" sz="1200" dirty="0" smtClean="0"/>
                        <a:t>CE 2CTU</a:t>
                      </a:r>
                      <a:endParaRPr lang="en-US" sz="1200" dirty="0"/>
                    </a:p>
                  </a:txBody>
                  <a:tcPr/>
                </a:tc>
                <a:tc>
                  <a:txBody>
                    <a:bodyPr/>
                    <a:lstStyle/>
                    <a:p>
                      <a:r>
                        <a:rPr lang="en-US" sz="1200" baseline="0" dirty="0" smtClean="0"/>
                        <a:t>Run 2CTU</a:t>
                      </a:r>
                      <a:endParaRPr lang="en-US" sz="1200" dirty="0"/>
                    </a:p>
                  </a:txBody>
                  <a:tcPr/>
                </a:tc>
                <a:tc>
                  <a:txBody>
                    <a:bodyPr/>
                    <a:lstStyle/>
                    <a:p>
                      <a:r>
                        <a:rPr lang="en-US" sz="1200" dirty="0" smtClean="0"/>
                        <a:t>CE 4CTU</a:t>
                      </a:r>
                      <a:endParaRPr lang="en-US" sz="1200" dirty="0"/>
                    </a:p>
                  </a:txBody>
                  <a:tcPr/>
                </a:tc>
                <a:tc>
                  <a:txBody>
                    <a:bodyPr/>
                    <a:lstStyle/>
                    <a:p>
                      <a:r>
                        <a:rPr lang="en-US" sz="1200" baseline="0" dirty="0" smtClean="0"/>
                        <a:t>Run 4CTU</a:t>
                      </a:r>
                      <a:endParaRPr lang="en-US" sz="1200" dirty="0"/>
                    </a:p>
                  </a:txBody>
                  <a:tcPr/>
                </a:tc>
                <a:tc>
                  <a:txBody>
                    <a:bodyPr/>
                    <a:lstStyle/>
                    <a:p>
                      <a:r>
                        <a:rPr lang="en-US" sz="1200" dirty="0" smtClean="0"/>
                        <a:t>CE Full</a:t>
                      </a:r>
                      <a:r>
                        <a:rPr lang="en-US" sz="1200" baseline="0" dirty="0" smtClean="0"/>
                        <a:t> frame</a:t>
                      </a:r>
                      <a:endParaRPr lang="en-US" sz="1200" dirty="0"/>
                    </a:p>
                  </a:txBody>
                  <a:tcPr/>
                </a:tc>
                <a:tc>
                  <a:txBody>
                    <a:bodyPr/>
                    <a:lstStyle/>
                    <a:p>
                      <a:r>
                        <a:rPr lang="en-US" sz="1200" dirty="0" smtClean="0"/>
                        <a:t>Run Full frame</a:t>
                      </a:r>
                      <a:endParaRPr lang="en-US" sz="1200" dirty="0"/>
                    </a:p>
                  </a:txBody>
                  <a:tcPr/>
                </a:tc>
              </a:tr>
              <a:tr h="398216">
                <a:tc>
                  <a:txBody>
                    <a:bodyPr/>
                    <a:lstStyle/>
                    <a:p>
                      <a:pPr algn="l" fontAlgn="b"/>
                      <a:r>
                        <a:rPr lang="en-US" sz="12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-0.9%</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-1.1%</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-1.8%</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-2.1%</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-3.3%</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-3.6%</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mixed content, 1440p &amp;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-0.3%</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-0.3%</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-0.9%</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-1.0%</a:t>
                      </a:r>
                    </a:p>
                  </a:txBody>
                  <a:tcPr marL="9525" marR="9525" marT="9525" marB="0" anchor="b"/>
                </a:tc>
              </a:tr>
              <a:tr h="398216">
                <a:tc>
                  <a:txBody>
                    <a:bodyPr/>
                    <a:lstStyle/>
                    <a:p>
                      <a:pPr algn="l" fontAlgn="b"/>
                      <a:r>
                        <a:rPr lang="en-US" sz="1200" b="0" i="0" u="none" strike="noStrike" dirty="0">
                          <a:solidFill>
                            <a:srgbClr val="000000"/>
                          </a:solidFill>
                          <a:effectLst/>
                          <a:latin typeface="Arial" panose="020B0604020202020204" pitchFamily="34" charset="0"/>
                        </a:rPr>
                        <a:t>RGB, Animation,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text &amp; graphics with motion, 1080p &amp;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-0.8%</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-1.0%</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-1.5%</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-1.8%</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-2.9%</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-3.2%</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mixed content, 1440p &amp; 1080p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-0.2%</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-0.3%</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-0.8%</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-0.9%</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Animation,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0.1%</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0.1%</a:t>
                      </a:r>
                    </a:p>
                  </a:txBody>
                  <a:tcPr marL="9525" marR="9525" marT="9525" marB="0" anchor="b"/>
                </a:tc>
              </a:tr>
            </a:tbl>
          </a:graphicData>
        </a:graphic>
      </p:graphicFrame>
    </p:spTree>
    <p:extLst>
      <p:ext uri="{BB962C8B-B14F-4D97-AF65-F5344CB8AC3E}">
        <p14:creationId xmlns:p14="http://schemas.microsoft.com/office/powerpoint/2010/main" val="3464030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Combo of MV and Run </a:t>
            </a:r>
            <a:r>
              <a:rPr lang="en-US" dirty="0" smtClean="0"/>
              <a:t>coding (</a:t>
            </a:r>
            <a:r>
              <a:rPr lang="en-US" dirty="0" err="1" smtClean="0"/>
              <a:t>Vertible</a:t>
            </a:r>
            <a:r>
              <a:rPr lang="en-US" dirty="0" smtClean="0"/>
              <a:t> enabled)</a:t>
            </a: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87340821"/>
              </p:ext>
            </p:extLst>
          </p:nvPr>
        </p:nvGraphicFramePr>
        <p:xfrm>
          <a:off x="491490" y="835023"/>
          <a:ext cx="8481060" cy="4442395"/>
        </p:xfrm>
        <a:graphic>
          <a:graphicData uri="http://schemas.openxmlformats.org/drawingml/2006/table">
            <a:tbl>
              <a:tblPr firstRow="1" bandRow="1">
                <a:tableStyleId>{5C22544A-7EE6-4342-B048-85BDC9FD1C3A}</a:tableStyleId>
              </a:tblPr>
              <a:tblGrid>
                <a:gridCol w="2335580"/>
                <a:gridCol w="864820"/>
                <a:gridCol w="960120"/>
                <a:gridCol w="834390"/>
                <a:gridCol w="994410"/>
                <a:gridCol w="1177290"/>
                <a:gridCol w="1314450"/>
              </a:tblGrid>
              <a:tr h="398216">
                <a:tc gridSpan="7">
                  <a:txBody>
                    <a:bodyPr/>
                    <a:lstStyle/>
                    <a:p>
                      <a:pPr algn="ctr"/>
                      <a:r>
                        <a:rPr lang="en-US" sz="1200" dirty="0" smtClean="0"/>
                        <a:t> All Intra</a:t>
                      </a:r>
                      <a:endParaRPr lang="en-US" sz="12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398216">
                <a:tc>
                  <a:txBody>
                    <a:bodyPr/>
                    <a:lstStyle/>
                    <a:p>
                      <a:endParaRPr lang="en-US" sz="1200" dirty="0"/>
                    </a:p>
                  </a:txBody>
                  <a:tcPr/>
                </a:tc>
                <a:tc gridSpan="2">
                  <a:txBody>
                    <a:bodyPr/>
                    <a:lstStyle/>
                    <a:p>
                      <a:pPr algn="ctr"/>
                      <a:r>
                        <a:rPr lang="en-US" sz="1200" dirty="0" smtClean="0"/>
                        <a:t>2CTU</a:t>
                      </a:r>
                      <a:endParaRPr lang="en-US" sz="1200" dirty="0"/>
                    </a:p>
                  </a:txBody>
                  <a:tcPr/>
                </a:tc>
                <a:tc hMerge="1">
                  <a:txBody>
                    <a:bodyPr/>
                    <a:lstStyle/>
                    <a:p>
                      <a:endParaRPr lang="en-US" sz="1100" dirty="0"/>
                    </a:p>
                  </a:txBody>
                  <a:tcPr/>
                </a:tc>
                <a:tc gridSpan="2">
                  <a:txBody>
                    <a:bodyPr/>
                    <a:lstStyle/>
                    <a:p>
                      <a:pPr algn="ctr"/>
                      <a:r>
                        <a:rPr lang="en-US" sz="1200" dirty="0" smtClean="0"/>
                        <a:t>4CTU </a:t>
                      </a:r>
                      <a:endParaRPr lang="en-US" sz="1200" dirty="0"/>
                    </a:p>
                  </a:txBody>
                  <a:tcPr/>
                </a:tc>
                <a:tc hMerge="1">
                  <a:txBody>
                    <a:bodyPr/>
                    <a:lstStyle/>
                    <a:p>
                      <a:endParaRPr lang="en-US" sz="1200" dirty="0"/>
                    </a:p>
                  </a:txBody>
                  <a:tcPr/>
                </a:tc>
                <a:tc gridSpan="2">
                  <a:txBody>
                    <a:bodyPr/>
                    <a:lstStyle/>
                    <a:p>
                      <a:pPr algn="ctr"/>
                      <a:r>
                        <a:rPr lang="en-US" sz="1200" dirty="0" smtClean="0"/>
                        <a:t>Full Frame</a:t>
                      </a:r>
                      <a:endParaRPr lang="en-US" sz="1200" dirty="0"/>
                    </a:p>
                  </a:txBody>
                  <a:tcPr/>
                </a:tc>
                <a:tc hMerge="1">
                  <a:txBody>
                    <a:bodyPr/>
                    <a:lstStyle/>
                    <a:p>
                      <a:endParaRPr lang="en-US" dirty="0"/>
                    </a:p>
                  </a:txBody>
                  <a:tcPr/>
                </a:tc>
              </a:tr>
              <a:tr h="460235">
                <a:tc>
                  <a:txBody>
                    <a:bodyPr/>
                    <a:lstStyle/>
                    <a:p>
                      <a:endParaRPr lang="en-US" sz="1200" dirty="0"/>
                    </a:p>
                  </a:txBody>
                  <a:tcPr/>
                </a:tc>
                <a:tc>
                  <a:txBody>
                    <a:bodyPr/>
                    <a:lstStyle/>
                    <a:p>
                      <a:r>
                        <a:rPr lang="en-US" sz="1200" dirty="0" smtClean="0"/>
                        <a:t>CE 2CTU</a:t>
                      </a:r>
                      <a:endParaRPr lang="en-US" sz="1200" dirty="0"/>
                    </a:p>
                  </a:txBody>
                  <a:tcPr/>
                </a:tc>
                <a:tc>
                  <a:txBody>
                    <a:bodyPr/>
                    <a:lstStyle/>
                    <a:p>
                      <a:r>
                        <a:rPr lang="en-US" sz="1200" baseline="0" dirty="0" smtClean="0"/>
                        <a:t>Com 2CTU</a:t>
                      </a:r>
                      <a:endParaRPr lang="en-US" sz="1200" dirty="0"/>
                    </a:p>
                  </a:txBody>
                  <a:tcPr/>
                </a:tc>
                <a:tc>
                  <a:txBody>
                    <a:bodyPr/>
                    <a:lstStyle/>
                    <a:p>
                      <a:r>
                        <a:rPr lang="en-US" sz="1200" dirty="0" smtClean="0"/>
                        <a:t>CE 4CTU</a:t>
                      </a:r>
                      <a:endParaRPr lang="en-US" sz="1200" dirty="0"/>
                    </a:p>
                  </a:txBody>
                  <a:tcPr/>
                </a:tc>
                <a:tc>
                  <a:txBody>
                    <a:bodyPr/>
                    <a:lstStyle/>
                    <a:p>
                      <a:r>
                        <a:rPr lang="en-US" sz="1200" baseline="0" dirty="0" smtClean="0"/>
                        <a:t>Com 4CTU</a:t>
                      </a:r>
                      <a:endParaRPr lang="en-US" sz="1200" dirty="0"/>
                    </a:p>
                  </a:txBody>
                  <a:tcPr/>
                </a:tc>
                <a:tc>
                  <a:txBody>
                    <a:bodyPr/>
                    <a:lstStyle/>
                    <a:p>
                      <a:r>
                        <a:rPr lang="en-US" sz="1200" dirty="0" smtClean="0"/>
                        <a:t>CE Full</a:t>
                      </a:r>
                      <a:r>
                        <a:rPr lang="en-US" sz="1200" baseline="0" dirty="0" smtClean="0"/>
                        <a:t> frame</a:t>
                      </a:r>
                      <a:endParaRPr lang="en-US" sz="1200" dirty="0"/>
                    </a:p>
                  </a:txBody>
                  <a:tcPr/>
                </a:tc>
                <a:tc>
                  <a:txBody>
                    <a:bodyPr/>
                    <a:lstStyle/>
                    <a:p>
                      <a:r>
                        <a:rPr lang="en-US" sz="1200" dirty="0" smtClean="0"/>
                        <a:t>Com Full frame</a:t>
                      </a:r>
                      <a:endParaRPr lang="en-US" sz="1200" dirty="0"/>
                    </a:p>
                  </a:txBody>
                  <a:tcPr/>
                </a:tc>
              </a:tr>
              <a:tr h="398216">
                <a:tc>
                  <a:txBody>
                    <a:bodyPr/>
                    <a:lstStyle/>
                    <a:p>
                      <a:pPr algn="l" fontAlgn="b"/>
                      <a:r>
                        <a:rPr lang="en-US" sz="12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-0.9%</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-1.3%</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-1.8%</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-2.6%</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-3.3%</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-4.4%</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mixed content, 1440p &amp;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-0.2%</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-0.3%</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-0.4%</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-0.9%</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-1.1%</a:t>
                      </a:r>
                    </a:p>
                  </a:txBody>
                  <a:tcPr marL="9525" marR="9525" marT="9525" marB="0" anchor="b"/>
                </a:tc>
              </a:tr>
              <a:tr h="398216">
                <a:tc>
                  <a:txBody>
                    <a:bodyPr/>
                    <a:lstStyle/>
                    <a:p>
                      <a:pPr algn="l" fontAlgn="b"/>
                      <a:r>
                        <a:rPr lang="en-US" sz="1200" b="0" i="0" u="none" strike="noStrike" dirty="0">
                          <a:solidFill>
                            <a:srgbClr val="000000"/>
                          </a:solidFill>
                          <a:effectLst/>
                          <a:latin typeface="Arial" panose="020B0604020202020204" pitchFamily="34" charset="0"/>
                        </a:rPr>
                        <a:t>RGB, Animation, 720p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text &amp; graphics with motion, 1080p &amp;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-0.8%</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-1.2%</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-1.5%</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-2.2%</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-2.9%</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-3.9%</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mixed content, 1440p &amp; 1080p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-0.2%</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-0.4%</a:t>
                      </a:r>
                    </a:p>
                  </a:txBody>
                  <a:tcPr marL="9525" marR="9525" marT="9525" marB="0" anchor="b"/>
                </a:tc>
                <a:tc>
                  <a:txBody>
                    <a:bodyPr/>
                    <a:lstStyle/>
                    <a:p>
                      <a:pPr algn="ctr" fontAlgn="b"/>
                      <a:r>
                        <a:rPr lang="en-US" sz="1200" b="1" i="0" u="none" strike="noStrike">
                          <a:solidFill>
                            <a:schemeClr val="tx1"/>
                          </a:solidFill>
                          <a:effectLst/>
                          <a:latin typeface="Arial" panose="020B0604020202020204" pitchFamily="34" charset="0"/>
                        </a:rPr>
                        <a:t>-0.8%</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-1.1%</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Animation, 720p</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a:solidFill>
                            <a:srgbClr val="00206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a:solidFill>
                            <a:srgbClr val="000000"/>
                          </a:solidFill>
                          <a:effectLst/>
                          <a:latin typeface="Arial" panose="020B0604020202020204" pitchFamily="34" charset="0"/>
                        </a:rPr>
                        <a:t>0.1%</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camera captured, 1080p</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FF0000"/>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chemeClr val="accent6">
                              <a:lumMod val="75000"/>
                            </a:schemeClr>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rgbClr val="002060"/>
                          </a:solidFill>
                          <a:effectLst/>
                          <a:latin typeface="Arial" panose="020B0604020202020204" pitchFamily="34" charset="0"/>
                        </a:rPr>
                        <a:t>0.0%</a:t>
                      </a:r>
                    </a:p>
                  </a:txBody>
                  <a:tcPr marL="9525" marR="9525" marT="9525" marB="0" anchor="b"/>
                </a:tc>
                <a:tc>
                  <a:txBody>
                    <a:bodyPr/>
                    <a:lstStyle/>
                    <a:p>
                      <a:pPr algn="ctr" fontAlgn="b"/>
                      <a:r>
                        <a:rPr lang="en-US" sz="1200" b="1" i="0" u="none" strike="noStrike" dirty="0">
                          <a:solidFill>
                            <a:schemeClr val="tx1"/>
                          </a:solidFill>
                          <a:effectLst/>
                          <a:latin typeface="Arial" panose="020B0604020202020204" pitchFamily="34" charset="0"/>
                        </a:rPr>
                        <a:t>0.1%</a:t>
                      </a:r>
                    </a:p>
                  </a:txBody>
                  <a:tcPr marL="9525" marR="9525" marT="9525" marB="0" anchor="b"/>
                </a:tc>
                <a:tc>
                  <a:txBody>
                    <a:bodyPr/>
                    <a:lstStyle/>
                    <a:p>
                      <a:pPr algn="ctr" fontAlgn="b"/>
                      <a:r>
                        <a:rPr lang="en-US" sz="1200" b="1" i="0" u="none" strike="noStrike" dirty="0">
                          <a:solidFill>
                            <a:srgbClr val="000000"/>
                          </a:solidFill>
                          <a:effectLst/>
                          <a:latin typeface="Arial" panose="020B0604020202020204" pitchFamily="34" charset="0"/>
                        </a:rPr>
                        <a:t>0.0%</a:t>
                      </a:r>
                    </a:p>
                  </a:txBody>
                  <a:tcPr marL="9525" marR="9525" marT="9525" marB="0" anchor="b"/>
                </a:tc>
              </a:tr>
            </a:tbl>
          </a:graphicData>
        </a:graphic>
      </p:graphicFrame>
    </p:spTree>
    <p:extLst>
      <p:ext uri="{BB962C8B-B14F-4D97-AF65-F5344CB8AC3E}">
        <p14:creationId xmlns:p14="http://schemas.microsoft.com/office/powerpoint/2010/main" val="3885845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Combination (</a:t>
            </a:r>
            <a:r>
              <a:rPr lang="en-US" dirty="0" err="1" smtClean="0"/>
              <a:t>Lossy</a:t>
            </a:r>
            <a:r>
              <a:rPr lang="en-US" dirty="0" smtClean="0"/>
              <a:t>, CE3 SW)</a:t>
            </a:r>
            <a:endParaRPr lang="en-US" dirty="0"/>
          </a:p>
        </p:txBody>
      </p:sp>
      <p:sp>
        <p:nvSpPr>
          <p:cNvPr id="3" name="Content Placeholder 2"/>
          <p:cNvSpPr>
            <a:spLocks noGrp="1"/>
          </p:cNvSpPr>
          <p:nvPr>
            <p:ph idx="1"/>
          </p:nvPr>
        </p:nvSpPr>
        <p:spPr/>
        <p:txBody>
          <a:bodyPr/>
          <a:lstStyle/>
          <a:p>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val="908938129"/>
              </p:ext>
            </p:extLst>
          </p:nvPr>
        </p:nvGraphicFramePr>
        <p:xfrm>
          <a:off x="1314451" y="1224915"/>
          <a:ext cx="6732895" cy="4442395"/>
        </p:xfrm>
        <a:graphic>
          <a:graphicData uri="http://schemas.openxmlformats.org/drawingml/2006/table">
            <a:tbl>
              <a:tblPr firstRow="1" bandRow="1">
                <a:tableStyleId>{5C22544A-7EE6-4342-B048-85BDC9FD1C3A}</a:tableStyleId>
              </a:tblPr>
              <a:tblGrid>
                <a:gridCol w="2343149"/>
                <a:gridCol w="937353"/>
                <a:gridCol w="1366359"/>
                <a:gridCol w="862398"/>
                <a:gridCol w="1223636"/>
              </a:tblGrid>
              <a:tr h="398216">
                <a:tc gridSpan="5">
                  <a:txBody>
                    <a:bodyPr/>
                    <a:lstStyle/>
                    <a:p>
                      <a:pPr algn="ctr"/>
                      <a:r>
                        <a:rPr lang="en-US" sz="1200" dirty="0" smtClean="0"/>
                        <a:t>All</a:t>
                      </a:r>
                      <a:r>
                        <a:rPr lang="en-US" sz="1200" baseline="0" dirty="0" smtClean="0"/>
                        <a:t> Intra</a:t>
                      </a:r>
                      <a:endParaRPr lang="en-US" sz="12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398216">
                <a:tc>
                  <a:txBody>
                    <a:bodyPr/>
                    <a:lstStyle/>
                    <a:p>
                      <a:endParaRPr lang="en-US" sz="1200" dirty="0"/>
                    </a:p>
                  </a:txBody>
                  <a:tcPr/>
                </a:tc>
                <a:tc gridSpan="2">
                  <a:txBody>
                    <a:bodyPr/>
                    <a:lstStyle/>
                    <a:p>
                      <a:pPr algn="ctr"/>
                      <a:r>
                        <a:rPr lang="en-US" sz="1200" dirty="0" smtClean="0"/>
                        <a:t>2CTU</a:t>
                      </a:r>
                      <a:endParaRPr lang="en-US" sz="1200" dirty="0"/>
                    </a:p>
                  </a:txBody>
                  <a:tcPr/>
                </a:tc>
                <a:tc hMerge="1">
                  <a:txBody>
                    <a:bodyPr/>
                    <a:lstStyle/>
                    <a:p>
                      <a:endParaRPr lang="en-US" sz="1100" dirty="0"/>
                    </a:p>
                  </a:txBody>
                  <a:tcPr/>
                </a:tc>
                <a:tc gridSpan="2">
                  <a:txBody>
                    <a:bodyPr/>
                    <a:lstStyle/>
                    <a:p>
                      <a:pPr algn="ctr"/>
                      <a:r>
                        <a:rPr lang="en-US" sz="1200" dirty="0" smtClean="0"/>
                        <a:t>4CTU </a:t>
                      </a:r>
                      <a:endParaRPr lang="en-US" sz="1200" dirty="0"/>
                    </a:p>
                  </a:txBody>
                  <a:tcPr/>
                </a:tc>
                <a:tc hMerge="1">
                  <a:txBody>
                    <a:bodyPr/>
                    <a:lstStyle/>
                    <a:p>
                      <a:endParaRPr lang="en-US" sz="1200" dirty="0"/>
                    </a:p>
                  </a:txBody>
                  <a:tcPr/>
                </a:tc>
              </a:tr>
              <a:tr h="460235">
                <a:tc>
                  <a:txBody>
                    <a:bodyPr/>
                    <a:lstStyle/>
                    <a:p>
                      <a:endParaRPr lang="en-US" sz="1200" dirty="0"/>
                    </a:p>
                  </a:txBody>
                  <a:tcPr/>
                </a:tc>
                <a:tc>
                  <a:txBody>
                    <a:bodyPr/>
                    <a:lstStyle/>
                    <a:p>
                      <a:r>
                        <a:rPr lang="en-US" sz="1200" dirty="0" smtClean="0"/>
                        <a:t>CE 2CTU</a:t>
                      </a:r>
                      <a:endParaRPr lang="en-US" sz="1200" dirty="0"/>
                    </a:p>
                  </a:txBody>
                  <a:tcPr/>
                </a:tc>
                <a:tc>
                  <a:txBody>
                    <a:bodyPr/>
                    <a:lstStyle/>
                    <a:p>
                      <a:r>
                        <a:rPr lang="en-US" sz="1200" baseline="0" dirty="0" smtClean="0"/>
                        <a:t>Combo </a:t>
                      </a:r>
                      <a:r>
                        <a:rPr lang="en-US" sz="1200" baseline="0" dirty="0" smtClean="0"/>
                        <a:t>2CTU</a:t>
                      </a:r>
                      <a:endParaRPr lang="en-US" sz="1200" dirty="0"/>
                    </a:p>
                  </a:txBody>
                  <a:tcPr/>
                </a:tc>
                <a:tc>
                  <a:txBody>
                    <a:bodyPr/>
                    <a:lstStyle/>
                    <a:p>
                      <a:r>
                        <a:rPr lang="en-US" sz="1200" dirty="0" smtClean="0"/>
                        <a:t>CE 4CTU</a:t>
                      </a:r>
                      <a:endParaRPr lang="en-US" sz="1200" dirty="0"/>
                    </a:p>
                  </a:txBody>
                  <a:tcPr/>
                </a:tc>
                <a:tc>
                  <a:txBody>
                    <a:bodyPr/>
                    <a:lstStyle/>
                    <a:p>
                      <a:r>
                        <a:rPr lang="en-US" sz="1200" baseline="0" dirty="0" smtClean="0"/>
                        <a:t>Combo </a:t>
                      </a:r>
                      <a:r>
                        <a:rPr lang="en-US" sz="1200" baseline="0" dirty="0" smtClean="0"/>
                        <a:t>4CTU</a:t>
                      </a:r>
                      <a:endParaRPr lang="en-US" sz="1200" dirty="0"/>
                    </a:p>
                  </a:txBody>
                  <a:tcPr/>
                </a:tc>
              </a:tr>
              <a:tr h="398216">
                <a:tc>
                  <a:txBody>
                    <a:bodyPr/>
                    <a:lstStyle/>
                    <a:p>
                      <a:pPr algn="l" fontAlgn="b"/>
                      <a:r>
                        <a:rPr lang="en-US" sz="12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-0.3%</a:t>
                      </a:r>
                    </a:p>
                  </a:txBody>
                  <a:tcPr marL="9525" marR="9525" marT="9525" marB="0" anchor="b"/>
                </a:tc>
                <a:tc>
                  <a:txBody>
                    <a:bodyPr/>
                    <a:lstStyle/>
                    <a:p>
                      <a:pPr algn="ctr" fontAlgn="b"/>
                      <a:r>
                        <a:rPr lang="en-US" sz="1600" b="0" i="0" u="none" strike="noStrike">
                          <a:solidFill>
                            <a:srgbClr val="000000"/>
                          </a:solidFill>
                          <a:effectLst/>
                          <a:latin typeface="Arial" panose="020B0604020202020204" pitchFamily="34" charset="0"/>
                        </a:rPr>
                        <a:t>-0.5%</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-4.0%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mixed content, 1440p &amp; 1080p</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-0.7%</a:t>
                      </a:r>
                    </a:p>
                  </a:txBody>
                  <a:tcPr marL="9525" marR="9525" marT="9525" marB="0" anchor="b"/>
                </a:tc>
              </a:tr>
              <a:tr h="398216">
                <a:tc>
                  <a:txBody>
                    <a:bodyPr/>
                    <a:lstStyle/>
                    <a:p>
                      <a:pPr algn="l" fontAlgn="b"/>
                      <a:r>
                        <a:rPr lang="en-US" sz="1200" b="0" i="0" u="none" strike="noStrike" dirty="0">
                          <a:solidFill>
                            <a:srgbClr val="000000"/>
                          </a:solidFill>
                          <a:effectLst/>
                          <a:latin typeface="Arial" panose="020B0604020202020204" pitchFamily="34" charset="0"/>
                        </a:rPr>
                        <a:t>RGB, Animation, 720p</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camera captured, 1080p</a:t>
                      </a:r>
                    </a:p>
                  </a:txBody>
                  <a:tcPr marL="9525" marR="9525" marT="9525" marB="0" anchor="b"/>
                </a:tc>
                <a:tc>
                  <a:txBody>
                    <a:bodyPr/>
                    <a:lstStyle/>
                    <a:p>
                      <a:pPr algn="ctr" fontAlgn="b"/>
                      <a:r>
                        <a:rPr lang="en-US" sz="16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text &amp; graphics with motion, 1080p &amp; 720p</a:t>
                      </a:r>
                    </a:p>
                  </a:txBody>
                  <a:tcPr marL="9525" marR="9525" marT="9525" marB="0" anchor="b"/>
                </a:tc>
                <a:tc>
                  <a:txBody>
                    <a:bodyPr/>
                    <a:lstStyle/>
                    <a:p>
                      <a:pPr algn="ctr" fontAlgn="b"/>
                      <a:r>
                        <a:rPr lang="en-US" sz="1600" b="0" i="0" u="none" strike="noStrike">
                          <a:solidFill>
                            <a:srgbClr val="000000"/>
                          </a:solidFill>
                          <a:effectLst/>
                          <a:latin typeface="Arial" panose="020B0604020202020204" pitchFamily="34" charset="0"/>
                        </a:rPr>
                        <a:t>-0.3%</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-0.5%</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-3.9%</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mixed content, 1440p &amp; 1080p</a:t>
                      </a:r>
                    </a:p>
                  </a:txBody>
                  <a:tcPr marL="9525" marR="9525" marT="9525" marB="0" anchor="b"/>
                </a:tc>
                <a:tc>
                  <a:txBody>
                    <a:bodyPr/>
                    <a:lstStyle/>
                    <a:p>
                      <a:pPr algn="ctr" fontAlgn="b"/>
                      <a:r>
                        <a:rPr lang="en-US" sz="16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-0.6%</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Animation, 720p</a:t>
                      </a:r>
                    </a:p>
                  </a:txBody>
                  <a:tcPr marL="9525" marR="9525" marT="9525" marB="0" anchor="b"/>
                </a:tc>
                <a:tc>
                  <a:txBody>
                    <a:bodyPr/>
                    <a:lstStyle/>
                    <a:p>
                      <a:pPr algn="ctr" fontAlgn="b"/>
                      <a:r>
                        <a:rPr lang="en-US" sz="1600" b="0" i="0" u="none" strike="noStrike">
                          <a:solidFill>
                            <a:srgbClr val="000000"/>
                          </a:solidFill>
                          <a:effectLst/>
                          <a:latin typeface="Arial" panose="020B0604020202020204" pitchFamily="34" charset="0"/>
                        </a:rPr>
                        <a:t>0.1%</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0.1%</a:t>
                      </a:r>
                    </a:p>
                  </a:txBody>
                  <a:tcPr marL="9525" marR="9525" marT="9525" marB="0" anchor="b"/>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camera captured, 1080p</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0.1%</a:t>
                      </a:r>
                    </a:p>
                  </a:txBody>
                  <a:tcPr marL="9525" marR="9525" marT="9525" marB="0" anchor="b"/>
                </a:tc>
                <a:tc>
                  <a:txBody>
                    <a:bodyPr/>
                    <a:lstStyle/>
                    <a:p>
                      <a:pPr algn="ctr" fontAlgn="b"/>
                      <a:r>
                        <a:rPr lang="en-US" sz="1600" b="0" i="0" u="none" strike="noStrike" dirty="0">
                          <a:solidFill>
                            <a:srgbClr val="000000"/>
                          </a:solidFill>
                          <a:effectLst/>
                          <a:latin typeface="Arial" panose="020B0604020202020204" pitchFamily="34" charset="0"/>
                        </a:rPr>
                        <a:t>0.1%</a:t>
                      </a:r>
                    </a:p>
                  </a:txBody>
                  <a:tcPr marL="9525" marR="9525" marT="9525" marB="0" anchor="b"/>
                </a:tc>
                <a:tc>
                  <a:txBody>
                    <a:bodyPr/>
                    <a:lstStyle/>
                    <a:p>
                      <a:pPr algn="ctr" fontAlgn="b"/>
                      <a:r>
                        <a:rPr lang="en-US" sz="900" b="0" i="0" u="none" strike="noStrike" dirty="0">
                          <a:solidFill>
                            <a:srgbClr val="000000"/>
                          </a:solidFill>
                          <a:effectLst/>
                          <a:latin typeface="Arial" panose="020B060402020202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r>
            </a:tbl>
          </a:graphicData>
        </a:graphic>
      </p:graphicFrame>
    </p:spTree>
    <p:extLst>
      <p:ext uri="{BB962C8B-B14F-4D97-AF65-F5344CB8AC3E}">
        <p14:creationId xmlns:p14="http://schemas.microsoft.com/office/powerpoint/2010/main" val="2907266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Combination (Lossless, CE3 SW)</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42915799"/>
              </p:ext>
            </p:extLst>
          </p:nvPr>
        </p:nvGraphicFramePr>
        <p:xfrm>
          <a:off x="1314451" y="1224915"/>
          <a:ext cx="6732895" cy="4442395"/>
        </p:xfrm>
        <a:graphic>
          <a:graphicData uri="http://schemas.openxmlformats.org/drawingml/2006/table">
            <a:tbl>
              <a:tblPr firstRow="1" bandRow="1">
                <a:tableStyleId>{5C22544A-7EE6-4342-B048-85BDC9FD1C3A}</a:tableStyleId>
              </a:tblPr>
              <a:tblGrid>
                <a:gridCol w="2343149"/>
                <a:gridCol w="937353"/>
                <a:gridCol w="1366359"/>
                <a:gridCol w="965268"/>
                <a:gridCol w="1120766"/>
              </a:tblGrid>
              <a:tr h="398216">
                <a:tc gridSpan="5">
                  <a:txBody>
                    <a:bodyPr/>
                    <a:lstStyle/>
                    <a:p>
                      <a:pPr algn="ctr"/>
                      <a:r>
                        <a:rPr lang="en-US" sz="1200" dirty="0" smtClean="0"/>
                        <a:t>All</a:t>
                      </a:r>
                      <a:r>
                        <a:rPr lang="en-US" sz="1200" baseline="0" dirty="0" smtClean="0"/>
                        <a:t> Intra</a:t>
                      </a:r>
                      <a:endParaRPr lang="en-US" sz="12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398216">
                <a:tc>
                  <a:txBody>
                    <a:bodyPr/>
                    <a:lstStyle/>
                    <a:p>
                      <a:endParaRPr lang="en-US" sz="1200" dirty="0"/>
                    </a:p>
                  </a:txBody>
                  <a:tcPr/>
                </a:tc>
                <a:tc gridSpan="2">
                  <a:txBody>
                    <a:bodyPr/>
                    <a:lstStyle/>
                    <a:p>
                      <a:pPr algn="ctr"/>
                      <a:r>
                        <a:rPr lang="en-US" sz="1200" dirty="0" smtClean="0"/>
                        <a:t>2CTU</a:t>
                      </a:r>
                      <a:endParaRPr lang="en-US" sz="1200" dirty="0"/>
                    </a:p>
                  </a:txBody>
                  <a:tcPr/>
                </a:tc>
                <a:tc hMerge="1">
                  <a:txBody>
                    <a:bodyPr/>
                    <a:lstStyle/>
                    <a:p>
                      <a:endParaRPr lang="en-US" sz="1100" dirty="0"/>
                    </a:p>
                  </a:txBody>
                  <a:tcPr/>
                </a:tc>
                <a:tc gridSpan="2">
                  <a:txBody>
                    <a:bodyPr/>
                    <a:lstStyle/>
                    <a:p>
                      <a:pPr algn="ctr"/>
                      <a:r>
                        <a:rPr lang="en-US" sz="1200" dirty="0" smtClean="0"/>
                        <a:t>4CTU </a:t>
                      </a:r>
                      <a:endParaRPr lang="en-US" sz="1200" dirty="0"/>
                    </a:p>
                  </a:txBody>
                  <a:tcPr/>
                </a:tc>
                <a:tc hMerge="1">
                  <a:txBody>
                    <a:bodyPr/>
                    <a:lstStyle/>
                    <a:p>
                      <a:endParaRPr lang="en-US" sz="1200" dirty="0"/>
                    </a:p>
                  </a:txBody>
                  <a:tcPr/>
                </a:tc>
              </a:tr>
              <a:tr h="460235">
                <a:tc>
                  <a:txBody>
                    <a:bodyPr/>
                    <a:lstStyle/>
                    <a:p>
                      <a:endParaRPr lang="en-US" sz="1200" dirty="0"/>
                    </a:p>
                  </a:txBody>
                  <a:tcPr/>
                </a:tc>
                <a:tc>
                  <a:txBody>
                    <a:bodyPr/>
                    <a:lstStyle/>
                    <a:p>
                      <a:r>
                        <a:rPr lang="en-US" sz="1200" dirty="0" smtClean="0"/>
                        <a:t>CE 2CTU</a:t>
                      </a:r>
                      <a:endParaRPr lang="en-US" sz="1200" dirty="0"/>
                    </a:p>
                  </a:txBody>
                  <a:tcPr/>
                </a:tc>
                <a:tc>
                  <a:txBody>
                    <a:bodyPr/>
                    <a:lstStyle/>
                    <a:p>
                      <a:r>
                        <a:rPr lang="en-US" sz="1200" baseline="0" dirty="0" smtClean="0"/>
                        <a:t>Combo </a:t>
                      </a:r>
                      <a:r>
                        <a:rPr lang="en-US" sz="1200" baseline="0" dirty="0" smtClean="0"/>
                        <a:t>2CTU</a:t>
                      </a:r>
                      <a:endParaRPr lang="en-US" sz="1200" dirty="0"/>
                    </a:p>
                  </a:txBody>
                  <a:tcPr/>
                </a:tc>
                <a:tc>
                  <a:txBody>
                    <a:bodyPr/>
                    <a:lstStyle/>
                    <a:p>
                      <a:r>
                        <a:rPr lang="en-US" sz="1200" dirty="0" smtClean="0"/>
                        <a:t>CE 4CTU</a:t>
                      </a:r>
                      <a:endParaRPr lang="en-US" sz="1200" dirty="0"/>
                    </a:p>
                  </a:txBody>
                  <a:tcPr/>
                </a:tc>
                <a:tc>
                  <a:txBody>
                    <a:bodyPr/>
                    <a:lstStyle/>
                    <a:p>
                      <a:r>
                        <a:rPr lang="en-US" sz="1200" baseline="0" dirty="0" smtClean="0"/>
                        <a:t>Combo </a:t>
                      </a:r>
                      <a:r>
                        <a:rPr lang="en-US" sz="1200" baseline="0" dirty="0" smtClean="0"/>
                        <a:t>4CTU</a:t>
                      </a:r>
                      <a:endParaRPr lang="en-US" sz="1200" dirty="0"/>
                    </a:p>
                  </a:txBody>
                  <a:tcPr/>
                </a:tc>
              </a:tr>
              <a:tr h="398216">
                <a:tc>
                  <a:txBody>
                    <a:bodyPr/>
                    <a:lstStyle/>
                    <a:p>
                      <a:pPr algn="l" fontAlgn="b"/>
                      <a:r>
                        <a:rPr lang="en-US" sz="12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-2.1%</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-2.5%</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-3.2%</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-4.0%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mixed content, 1440p &amp; 1080p</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-0.2%</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-0.7%</a:t>
                      </a:r>
                    </a:p>
                  </a:txBody>
                  <a:tcPr marL="9525" marR="9525" marT="9525" marB="0" anchor="b"/>
                </a:tc>
              </a:tr>
              <a:tr h="398216">
                <a:tc>
                  <a:txBody>
                    <a:bodyPr/>
                    <a:lstStyle/>
                    <a:p>
                      <a:pPr algn="l" fontAlgn="b"/>
                      <a:r>
                        <a:rPr lang="en-US" sz="1200" b="0" i="0" u="none" strike="noStrike" dirty="0">
                          <a:solidFill>
                            <a:srgbClr val="000000"/>
                          </a:solidFill>
                          <a:effectLst/>
                          <a:latin typeface="Arial" panose="020B0604020202020204" pitchFamily="34" charset="0"/>
                        </a:rPr>
                        <a:t>RGB, Animation, 720p</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RGB, camera captured, 1080p</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text &amp; graphics with motion, 1080p &amp; 720p</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-2.0%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-2.3%</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-3.1%</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-3.9%</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mixed content, 1440p &amp; 1080p</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-0.2%</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-0.3%</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-0.5%</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-0.6%</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Animation, 720p</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r>
              <a:tr h="398216">
                <a:tc>
                  <a:txBody>
                    <a:bodyPr/>
                    <a:lstStyle/>
                    <a:p>
                      <a:pPr algn="l" fontAlgn="b"/>
                      <a:r>
                        <a:rPr lang="en-US" sz="1200" b="0" i="0" u="none" strike="noStrike">
                          <a:solidFill>
                            <a:srgbClr val="000000"/>
                          </a:solidFill>
                          <a:effectLst/>
                          <a:latin typeface="Arial" panose="020B0604020202020204" pitchFamily="34" charset="0"/>
                        </a:rPr>
                        <a:t>YUV, camera captured, 1080p</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9525" marR="9525" marT="9525" marB="0" anchor="b"/>
                </a:tc>
              </a:tr>
            </a:tbl>
          </a:graphicData>
        </a:graphic>
      </p:graphicFrame>
    </p:spTree>
    <p:extLst>
      <p:ext uri="{BB962C8B-B14F-4D97-AF65-F5344CB8AC3E}">
        <p14:creationId xmlns:p14="http://schemas.microsoft.com/office/powerpoint/2010/main" val="4023995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33025</TotalTime>
  <Words>1086</Words>
  <Application>Microsoft Office PowerPoint</Application>
  <PresentationFormat>On-screen Show (4:3)</PresentationFormat>
  <Paragraphs>319</Paragraphs>
  <Slides>9</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Lucida Grande</vt:lpstr>
      <vt:lpstr>Arial</vt:lpstr>
      <vt:lpstr>Calibri</vt:lpstr>
      <vt:lpstr>Times New Roman</vt:lpstr>
      <vt:lpstr>Wingdings</vt:lpstr>
      <vt:lpstr>JCTVC-D257</vt:lpstr>
      <vt:lpstr>JCTVC-T0113: CE 3 Related MV and Run coding  for Intra String Copy  Feng Zou, Vadim Seregin, Ying Chen, Wei Pu, Marta Karczewicz</vt:lpstr>
      <vt:lpstr>JCTVC-T0113: MV and Run Coding</vt:lpstr>
      <vt:lpstr>JCTVC-T0113: MV and Run Coding</vt:lpstr>
      <vt:lpstr>Simulation Results – MV coding (Vertical Enabled)</vt:lpstr>
      <vt:lpstr>Simulation Results – Run coding (Vertical Enabled)</vt:lpstr>
      <vt:lpstr>Simulation Results – Combo of MV and Run coding (Vertible enabled)</vt:lpstr>
      <vt:lpstr>Simulation Results – Combination (Lossy, CE3 SW)</vt:lpstr>
      <vt:lpstr>Simulation Results – Combination (Lossless, CE3 SW)</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Zou, Feng</cp:lastModifiedBy>
  <cp:revision>690</cp:revision>
  <cp:lastPrinted>2005-08-27T17:58:21Z</cp:lastPrinted>
  <dcterms:created xsi:type="dcterms:W3CDTF">2011-01-18T01:05:45Z</dcterms:created>
  <dcterms:modified xsi:type="dcterms:W3CDTF">2015-02-13T11:42:23Z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1429812769</vt:i4>
  </property>
  <property fmtid="{D5CDD505-2E9C-101B-9397-08002B2CF9AE}" pid="3" name="_NewReviewCycle">
    <vt:lpwstr/>
  </property>
  <property fmtid="{D5CDD505-2E9C-101B-9397-08002B2CF9AE}" pid="4" name="_EmailSubject">
    <vt:lpwstr>cfp ppt</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597930975</vt:i4>
  </property>
</Properties>
</file>