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60" r:id="rId1"/>
  </p:sldMasterIdLst>
  <p:notesMasterIdLst>
    <p:notesMasterId r:id="rId6"/>
  </p:notesMasterIdLst>
  <p:sldIdLst>
    <p:sldId id="256" r:id="rId2"/>
    <p:sldId id="258" r:id="rId3"/>
    <p:sldId id="265" r:id="rId4"/>
    <p:sldId id="264"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3FE1D05-6153-4916-ACB7-E4BE44B4F244}">
          <p14:sldIdLst>
            <p14:sldId id="256"/>
            <p14:sldId id="258"/>
            <p14:sldId id="265"/>
            <p14:sldId id="264"/>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64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85B74-672F-4C50-A2AF-82641223F377}" type="datetimeFigureOut">
              <a:rPr lang="en-US" smtClean="0"/>
              <a:pPr/>
              <a:t>2/11/2015</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5760A96-B9A0-4977-9688-08995ED4B580}" type="slidenum">
              <a:rPr lang="en-US" smtClean="0"/>
              <a:pPr/>
              <a:t>‹#›</a:t>
            </a:fld>
            <a:endParaRPr lang="en-US" dirty="0"/>
          </a:p>
        </p:txBody>
      </p:sp>
    </p:spTree>
    <p:extLst>
      <p:ext uri="{BB962C8B-B14F-4D97-AF65-F5344CB8AC3E}">
        <p14:creationId xmlns:p14="http://schemas.microsoft.com/office/powerpoint/2010/main" val="6402443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8.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pic>
        <p:nvPicPr>
          <p:cNvPr id="6" name="Picture 5" descr="QCT_PPT_collage_7b.jpg"/>
          <p:cNvPicPr>
            <a:picLocks noChangeAspect="1"/>
          </p:cNvPicPr>
          <p:nvPr/>
        </p:nvPicPr>
        <p:blipFill>
          <a:blip r:embed="rId2" cstate="print"/>
          <a:stretch>
            <a:fillRect/>
          </a:stretch>
        </p:blipFill>
        <p:spPr>
          <a:xfrm>
            <a:off x="-1" y="78291"/>
            <a:ext cx="9144001" cy="4452890"/>
          </a:xfrm>
          <a:prstGeom prst="rect">
            <a:avLst/>
          </a:prstGeom>
        </p:spPr>
      </p:pic>
      <p:pic>
        <p:nvPicPr>
          <p:cNvPr id="9" name="Picture 8" descr="Stacked_Chips_022309.png"/>
          <p:cNvPicPr>
            <a:picLocks noChangeAspect="1"/>
          </p:cNvPicPr>
          <p:nvPr/>
        </p:nvPicPr>
        <p:blipFill>
          <a:blip r:embed="rId3" cstate="print"/>
          <a:stretch>
            <a:fillRect/>
          </a:stretch>
        </p:blipFill>
        <p:spPr>
          <a:xfrm>
            <a:off x="8124057" y="2945578"/>
            <a:ext cx="798210" cy="762025"/>
          </a:xfrm>
          <a:prstGeom prst="rect">
            <a:avLst/>
          </a:prstGeom>
        </p:spPr>
      </p:pic>
      <p:pic>
        <p:nvPicPr>
          <p:cNvPr id="10" name="Picture 9" descr="qlogo.eps"/>
          <p:cNvPicPr>
            <a:picLocks noChangeAspect="1"/>
          </p:cNvPicPr>
          <p:nvPr/>
        </p:nvPicPr>
        <p:blipFill>
          <a:blip r:embed="rId4" cstate="print"/>
          <a:stretch>
            <a:fillRect/>
          </a:stretch>
        </p:blipFill>
        <p:spPr>
          <a:xfrm>
            <a:off x="280962" y="3244230"/>
            <a:ext cx="1545840" cy="349364"/>
          </a:xfrm>
          <a:prstGeom prst="rect">
            <a:avLst/>
          </a:prstGeom>
        </p:spPr>
      </p:pic>
      <p:sp>
        <p:nvSpPr>
          <p:cNvPr id="12" name="Rectangle 11"/>
          <p:cNvSpPr/>
          <p:nvPr/>
        </p:nvSpPr>
        <p:spPr bwMode="auto">
          <a:xfrm>
            <a:off x="0" y="6418812"/>
            <a:ext cx="9144000" cy="439188"/>
          </a:xfrm>
          <a:prstGeom prst="rect">
            <a:avLst/>
          </a:prstGeom>
          <a:solidFill>
            <a:srgbClr val="333333"/>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charset="0"/>
              <a:cs typeface="Arial" charset="0"/>
            </a:endParaRPr>
          </a:p>
        </p:txBody>
      </p:sp>
      <p:sp>
        <p:nvSpPr>
          <p:cNvPr id="14" name="TextBox 13"/>
          <p:cNvSpPr txBox="1"/>
          <p:nvPr/>
        </p:nvSpPr>
        <p:spPr>
          <a:xfrm>
            <a:off x="188183" y="201945"/>
            <a:ext cx="3140233" cy="215444"/>
          </a:xfrm>
          <a:prstGeom prst="rect">
            <a:avLst/>
          </a:prstGeom>
          <a:noFill/>
        </p:spPr>
        <p:txBody>
          <a:bodyPr wrap="square" anchor="b">
            <a:spAutoFit/>
          </a:bodyPr>
          <a:lstStyle/>
          <a:p>
            <a:pPr fontAlgn="auto">
              <a:spcBef>
                <a:spcPts val="0"/>
              </a:spcBef>
              <a:spcAft>
                <a:spcPts val="0"/>
              </a:spcAft>
              <a:defRPr/>
            </a:pPr>
            <a:r>
              <a:rPr lang="en-US" sz="800" b="1" u="none" kern="1200" spc="30" baseline="0" dirty="0" smtClean="0">
                <a:solidFill>
                  <a:schemeClr val="tx2"/>
                </a:solidFill>
                <a:latin typeface="Arial" charset="0"/>
                <a:ea typeface="+mn-ea"/>
                <a:cs typeface="Arial" charset="0"/>
              </a:rPr>
              <a:t>www.qualcomm.com/qct</a:t>
            </a:r>
            <a:endParaRPr lang="en-US" sz="800" b="1" u="none" spc="30" baseline="0" dirty="0">
              <a:solidFill>
                <a:schemeClr val="tx2"/>
              </a:solidFill>
              <a:latin typeface="Arial"/>
              <a:cs typeface="Arial"/>
            </a:endParaRPr>
          </a:p>
        </p:txBody>
      </p:sp>
      <p:sp>
        <p:nvSpPr>
          <p:cNvPr id="2" name="Title 1"/>
          <p:cNvSpPr>
            <a:spLocks noGrp="1"/>
          </p:cNvSpPr>
          <p:nvPr>
            <p:ph type="ctrTitle"/>
          </p:nvPr>
        </p:nvSpPr>
        <p:spPr>
          <a:xfrm>
            <a:off x="2093485" y="3601821"/>
            <a:ext cx="6927070" cy="1470025"/>
          </a:xfrm>
        </p:spPr>
        <p:txBody>
          <a:bodyPr anchor="b"/>
          <a:lstStyle>
            <a:lvl1pPr algn="l">
              <a:defRPr sz="2800" baseline="0">
                <a:solidFill>
                  <a:srgbClr val="333333"/>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093485" y="5085081"/>
            <a:ext cx="5704646" cy="364390"/>
          </a:xfrm>
        </p:spPr>
        <p:txBody>
          <a:bodyPr/>
          <a:lstStyle>
            <a:lvl1pPr marL="0" indent="0" algn="l">
              <a:lnSpc>
                <a:spcPct val="100000"/>
              </a:lnSpc>
              <a:spcBef>
                <a:spcPts val="0"/>
              </a:spcBef>
              <a:buNone/>
              <a:defRPr sz="1600" baseline="0">
                <a:solidFill>
                  <a:srgbClr val="33333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11" name="Picture 10" descr="RedefiningMobility_cover.png"/>
          <p:cNvPicPr>
            <a:picLocks noChangeAspect="1"/>
          </p:cNvPicPr>
          <p:nvPr/>
        </p:nvPicPr>
        <p:blipFill>
          <a:blip r:embed="rId5" cstate="print"/>
          <a:stretch>
            <a:fillRect/>
          </a:stretch>
        </p:blipFill>
        <p:spPr>
          <a:xfrm>
            <a:off x="5054768" y="3070129"/>
            <a:ext cx="3136731" cy="549371"/>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Disclaimer Slide">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188184" y="1389063"/>
            <a:ext cx="8782080" cy="1026563"/>
          </a:xfrm>
          <a:prstGeom prst="rect">
            <a:avLst/>
          </a:prstGeom>
          <a:noFill/>
          <a:ln w="9525">
            <a:noFill/>
            <a:miter lim="800000"/>
            <a:headEnd/>
            <a:tailEnd/>
          </a:ln>
          <a:effectLst/>
        </p:spPr>
        <p:txBody>
          <a:bodyPr wrap="square">
            <a:spAutoFit/>
          </a:bodyPr>
          <a:lstStyle/>
          <a:p>
            <a:pPr>
              <a:lnSpc>
                <a:spcPts val="2520"/>
              </a:lnSpc>
            </a:pPr>
            <a:r>
              <a:rPr lang="en-US" sz="1600" dirty="0" smtClean="0">
                <a:solidFill>
                  <a:schemeClr val="tx2"/>
                </a:solidFill>
              </a:rPr>
              <a:t>Nothing in these materials is an offer to sell any of the components or devices referenced herein. Certain components for use in the U.S. are available only through licensed suppliers.  Some components are not available for use in the U.S.</a:t>
            </a:r>
          </a:p>
        </p:txBody>
      </p:sp>
      <p:sp>
        <p:nvSpPr>
          <p:cNvPr id="5" name="Rectangle 2"/>
          <p:cNvSpPr>
            <a:spLocks noGrp="1" noChangeArrowheads="1"/>
          </p:cNvSpPr>
          <p:nvPr>
            <p:ph type="title" hasCustomPrompt="1"/>
          </p:nvPr>
        </p:nvSpPr>
        <p:spPr>
          <a:xfrm>
            <a:off x="176779" y="273050"/>
            <a:ext cx="8729663" cy="561975"/>
          </a:xfrm>
        </p:spPr>
        <p:txBody>
          <a:bodyPr/>
          <a:lstStyle>
            <a:lvl1pPr>
              <a:defRPr/>
            </a:lvl1pPr>
          </a:lstStyle>
          <a:p>
            <a:r>
              <a:rPr lang="en-US" dirty="0" smtClean="0"/>
              <a:t>Disclaimer</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p:spTree>
      <p:nvGrpSpPr>
        <p:cNvPr id="1" name=""/>
        <p:cNvGrpSpPr/>
        <p:nvPr/>
      </p:nvGrpSpPr>
      <p:grpSpPr>
        <a:xfrm>
          <a:off x="0" y="0"/>
          <a:ext cx="0" cy="0"/>
          <a:chOff x="0" y="0"/>
          <a:chExt cx="0" cy="0"/>
        </a:xfrm>
      </p:grpSpPr>
      <p:sp>
        <p:nvSpPr>
          <p:cNvPr id="3128" name="Rectangle 56"/>
          <p:cNvSpPr>
            <a:spLocks noChangeArrowheads="1"/>
          </p:cNvSpPr>
          <p:nvPr/>
        </p:nvSpPr>
        <p:spPr bwMode="auto">
          <a:xfrm>
            <a:off x="0" y="6284913"/>
            <a:ext cx="9144000" cy="573087"/>
          </a:xfrm>
          <a:prstGeom prst="rect">
            <a:avLst/>
          </a:prstGeom>
          <a:solidFill>
            <a:schemeClr val="bg1"/>
          </a:solidFill>
          <a:ln w="9525">
            <a:noFill/>
            <a:miter lim="800000"/>
            <a:headEnd/>
            <a:tailEnd/>
          </a:ln>
          <a:effectLst/>
        </p:spPr>
        <p:txBody>
          <a:bodyPr wrap="none" anchor="ctr"/>
          <a:lstStyle/>
          <a:p>
            <a:endParaRPr lang="en-US" dirty="0"/>
          </a:p>
        </p:txBody>
      </p:sp>
      <p:pic>
        <p:nvPicPr>
          <p:cNvPr id="8" name="Picture 7" descr="Final_Divider.png"/>
          <p:cNvPicPr>
            <a:picLocks noChangeAspect="1"/>
          </p:cNvPicPr>
          <p:nvPr/>
        </p:nvPicPr>
        <p:blipFill>
          <a:blip r:embed="rId2" cstate="print"/>
          <a:stretch>
            <a:fillRect/>
          </a:stretch>
        </p:blipFill>
        <p:spPr>
          <a:xfrm>
            <a:off x="377" y="1143189"/>
            <a:ext cx="9143245" cy="4571622"/>
          </a:xfrm>
          <a:prstGeom prst="rect">
            <a:avLst/>
          </a:prstGeom>
        </p:spPr>
      </p:pic>
      <p:sp>
        <p:nvSpPr>
          <p:cNvPr id="7" name="Content Placeholder 2"/>
          <p:cNvSpPr>
            <a:spLocks noGrp="1"/>
          </p:cNvSpPr>
          <p:nvPr>
            <p:ph idx="1" hasCustomPrompt="1"/>
          </p:nvPr>
        </p:nvSpPr>
        <p:spPr>
          <a:xfrm>
            <a:off x="2438400" y="2057400"/>
            <a:ext cx="4800600" cy="1219200"/>
          </a:xfrm>
        </p:spPr>
        <p:txBody>
          <a:bodyPr/>
          <a:lstStyle>
            <a:lvl1pPr>
              <a:buClr>
                <a:schemeClr val="accent6"/>
              </a:buClr>
              <a:defRPr sz="2800" baseline="0"/>
            </a:lvl1pPr>
          </a:lstStyle>
          <a:p>
            <a:pPr eaLnBrk="1" hangingPunct="1">
              <a:buFont typeface="Wingdings" pitchFamily="1" charset="2"/>
              <a:buNone/>
            </a:pPr>
            <a:r>
              <a:rPr lang="en-US" dirty="0" smtClean="0">
                <a:solidFill>
                  <a:schemeClr val="bg1"/>
                </a:solidFill>
              </a:rPr>
              <a:t>Low-complexity 32x32 transform by partial frequency transform</a:t>
            </a:r>
          </a:p>
        </p:txBody>
      </p:sp>
      <p:sp>
        <p:nvSpPr>
          <p:cNvPr id="20"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tx2"/>
                </a:solidFill>
              </a:rPr>
              <a:t>PAGE</a:t>
            </a:r>
            <a:r>
              <a:rPr lang="en-US" sz="600" dirty="0" smtClean="0">
                <a:solidFill>
                  <a:schemeClr val="tx2"/>
                </a:solidFill>
              </a:rPr>
              <a:t>  </a:t>
            </a:r>
            <a:fld id="{DF573F04-0965-4020-B5B5-991C2993D9D9}" type="slidenum">
              <a:rPr lang="en-US" sz="600" smtClean="0">
                <a:solidFill>
                  <a:schemeClr val="tx2"/>
                </a:solidFill>
              </a:rPr>
              <a:pPr/>
              <a:t>‹#›</a:t>
            </a:fld>
            <a:endParaRPr lang="en-US" sz="600" dirty="0">
              <a:solidFill>
                <a:schemeClr val="tx2"/>
              </a:solidFill>
            </a:endParaRPr>
          </a:p>
        </p:txBody>
      </p:sp>
      <p:pic>
        <p:nvPicPr>
          <p:cNvPr id="22" name="Picture 21" descr="q_white.png"/>
          <p:cNvPicPr>
            <a:picLocks noChangeAspect="1"/>
          </p:cNvPicPr>
          <p:nvPr/>
        </p:nvPicPr>
        <p:blipFill>
          <a:blip r:embed="rId3" cstate="print">
            <a:lum bright="-100000"/>
          </a:blip>
          <a:srcRect/>
          <a:stretch>
            <a:fillRect/>
          </a:stretch>
        </p:blipFill>
        <p:spPr bwMode="auto">
          <a:xfrm>
            <a:off x="7790688" y="6451900"/>
            <a:ext cx="1216152" cy="338186"/>
          </a:xfrm>
          <a:prstGeom prst="rect">
            <a:avLst/>
          </a:prstGeom>
          <a:noFill/>
          <a:ln w="9525">
            <a:noFill/>
            <a:miter lim="800000"/>
            <a:headEnd/>
            <a:tailEnd/>
          </a:ln>
        </p:spPr>
      </p:pic>
      <p:pic>
        <p:nvPicPr>
          <p:cNvPr id="10" name="Picture 9" descr="RedefiningMobility_3.png"/>
          <p:cNvPicPr>
            <a:picLocks noChangeAspect="1"/>
          </p:cNvPicPr>
          <p:nvPr/>
        </p:nvPicPr>
        <p:blipFill>
          <a:blip r:embed="rId4" cstate="print"/>
          <a:stretch>
            <a:fillRect/>
          </a:stretch>
        </p:blipFill>
        <p:spPr>
          <a:xfrm>
            <a:off x="185619" y="6393484"/>
            <a:ext cx="2045517" cy="298215"/>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chemeClr val="tx2"/>
                </a:solidFill>
              </a:defRPr>
            </a:lvl1pPr>
          </a:lstStyle>
          <a:p>
            <a:r>
              <a:rPr lang="en-US" smtClean="0"/>
              <a:t>Click to edit Master title style</a:t>
            </a:r>
            <a:endParaRPr lang="en-US" dirty="0"/>
          </a:p>
        </p:txBody>
      </p:sp>
      <p:sp>
        <p:nvSpPr>
          <p:cNvPr id="3" name="Content Placeholder 2"/>
          <p:cNvSpPr>
            <a:spLocks noGrp="1"/>
          </p:cNvSpPr>
          <p:nvPr>
            <p:ph idx="1"/>
          </p:nvPr>
        </p:nvSpPr>
        <p:spPr/>
        <p:txBody>
          <a:bodyPr/>
          <a:lstStyle>
            <a:lvl1pPr>
              <a:buClr>
                <a:schemeClr val="accent2"/>
              </a:buClr>
              <a:defRPr>
                <a:solidFill>
                  <a:srgbClr val="333333"/>
                </a:solidFill>
              </a:defRPr>
            </a:lvl1pPr>
            <a:lvl2pPr>
              <a:buClr>
                <a:schemeClr val="accent1"/>
              </a:buClr>
              <a:defRPr>
                <a:solidFill>
                  <a:srgbClr val="333333"/>
                </a:solidFill>
              </a:defRPr>
            </a:lvl2pPr>
            <a:lvl3pPr>
              <a:buClr>
                <a:schemeClr val="tx2"/>
              </a:buClr>
              <a:defRPr>
                <a:solidFill>
                  <a:srgbClr val="333333"/>
                </a:solidFill>
              </a:defRPr>
            </a:lvl3pPr>
            <a:lvl4pPr>
              <a:buClr>
                <a:schemeClr val="accent1"/>
              </a:buClr>
              <a:buFont typeface="Lucida Grande"/>
              <a:buChar char="»"/>
              <a:defRPr>
                <a:solidFill>
                  <a:srgbClr val="333333"/>
                </a:solidFill>
              </a:defRPr>
            </a:lvl4pPr>
            <a:lvl5pPr>
              <a:buClr>
                <a:schemeClr val="tx2"/>
              </a:buClr>
              <a:defRPr>
                <a:solidFill>
                  <a:srgbClr val="333333"/>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
        <p:nvSpPr>
          <p:cNvPr id="3" name="Content Placeholder 2"/>
          <p:cNvSpPr>
            <a:spLocks noGrp="1"/>
          </p:cNvSpPr>
          <p:nvPr>
            <p:ph sz="half" idx="1"/>
          </p:nvPr>
        </p:nvSpPr>
        <p:spPr>
          <a:xfrm>
            <a:off x="1635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95813" y="904108"/>
            <a:ext cx="4279900" cy="5314950"/>
          </a:xfrm>
        </p:spPr>
        <p:txBody>
          <a:bodyPr/>
          <a:lstStyle>
            <a:lvl1pPr>
              <a:defRPr sz="2000">
                <a:solidFill>
                  <a:srgbClr val="333333"/>
                </a:solidFill>
              </a:defRPr>
            </a:lvl1pPr>
            <a:lvl2pPr>
              <a:defRPr sz="1800">
                <a:solidFill>
                  <a:srgbClr val="333333"/>
                </a:solidFill>
              </a:defRPr>
            </a:lvl2pPr>
            <a:lvl3pPr>
              <a:defRPr sz="1600">
                <a:solidFill>
                  <a:srgbClr val="333333"/>
                </a:solidFill>
              </a:defRPr>
            </a:lvl3pPr>
            <a:lvl4pPr>
              <a:defRPr sz="1400">
                <a:solidFill>
                  <a:srgbClr val="333333"/>
                </a:solidFill>
              </a:defRPr>
            </a:lvl4pPr>
            <a:lvl5pPr>
              <a:defRPr sz="1400">
                <a:solidFill>
                  <a:srgbClr val="333333"/>
                </a:solidFill>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76779" y="273050"/>
            <a:ext cx="8729663" cy="561975"/>
          </a:xfrm>
        </p:spPr>
        <p:txBody>
          <a:bodyPr/>
          <a:lstStyle>
            <a:lvl1pPr>
              <a:defRPr>
                <a:solidFill>
                  <a:srgbClr val="636568"/>
                </a:solidFill>
              </a:defRPr>
            </a:lvl1pPr>
          </a:lstStyle>
          <a:p>
            <a:r>
              <a:rPr lang="en-US"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p:cNvSpPr>
            <a:spLocks noChangeArrowheads="1"/>
          </p:cNvSpPr>
          <p:nvPr/>
        </p:nvSpPr>
        <p:spPr bwMode="auto">
          <a:xfrm>
            <a:off x="0" y="6400800"/>
            <a:ext cx="9144000" cy="457200"/>
          </a:xfrm>
          <a:prstGeom prst="rect">
            <a:avLst/>
          </a:prstGeom>
          <a:solidFill>
            <a:srgbClr val="333333"/>
          </a:solidFill>
          <a:ln w="9525" algn="ctr">
            <a:noFill/>
            <a:miter lim="800000"/>
            <a:headEnd/>
            <a:tailEnd/>
          </a:ln>
          <a:effectLst>
            <a:outerShdw dist="23000" dir="5400000" rotWithShape="0">
              <a:srgbClr val="808080">
                <a:alpha val="34999"/>
              </a:srgbClr>
            </a:outerShdw>
          </a:effectLst>
        </p:spPr>
        <p:txBody>
          <a:bodyPr anchor="ctr"/>
          <a:lstStyle/>
          <a:p>
            <a:pPr algn="ctr" fontAlgn="auto">
              <a:spcBef>
                <a:spcPts val="0"/>
              </a:spcBef>
              <a:spcAft>
                <a:spcPts val="0"/>
              </a:spcAft>
              <a:defRPr/>
            </a:pPr>
            <a:endParaRPr lang="en-US" baseline="0" dirty="0">
              <a:solidFill>
                <a:schemeClr val="lt1"/>
              </a:solidFill>
              <a:latin typeface="+mn-lt"/>
            </a:endParaRPr>
          </a:p>
        </p:txBody>
      </p:sp>
      <p:sp>
        <p:nvSpPr>
          <p:cNvPr id="1071" name="Rectangle 47"/>
          <p:cNvSpPr>
            <a:spLocks noGrp="1" noChangeArrowheads="1"/>
          </p:cNvSpPr>
          <p:nvPr>
            <p:ph type="title"/>
          </p:nvPr>
        </p:nvSpPr>
        <p:spPr bwMode="auto">
          <a:xfrm>
            <a:off x="176779" y="273050"/>
            <a:ext cx="8729663"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smtClean="0"/>
          </a:p>
        </p:txBody>
      </p:sp>
      <p:sp>
        <p:nvSpPr>
          <p:cNvPr id="1076" name="Rectangle 52"/>
          <p:cNvSpPr>
            <a:spLocks noGrp="1" noChangeArrowheads="1"/>
          </p:cNvSpPr>
          <p:nvPr>
            <p:ph type="body" idx="1"/>
          </p:nvPr>
        </p:nvSpPr>
        <p:spPr bwMode="auto">
          <a:xfrm>
            <a:off x="163513" y="904108"/>
            <a:ext cx="8712200" cy="5314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ext Box 49"/>
          <p:cNvSpPr txBox="1">
            <a:spLocks noChangeArrowheads="1"/>
          </p:cNvSpPr>
          <p:nvPr/>
        </p:nvSpPr>
        <p:spPr bwMode="auto">
          <a:xfrm>
            <a:off x="180975" y="6626493"/>
            <a:ext cx="577850" cy="184666"/>
          </a:xfrm>
          <a:prstGeom prst="rect">
            <a:avLst/>
          </a:prstGeom>
          <a:noFill/>
          <a:ln w="9525">
            <a:noFill/>
            <a:miter lim="800000"/>
            <a:headEnd/>
            <a:tailEnd/>
          </a:ln>
        </p:spPr>
        <p:txBody>
          <a:bodyPr anchor="ctr">
            <a:spAutoFit/>
          </a:bodyPr>
          <a:lstStyle/>
          <a:p>
            <a:r>
              <a:rPr lang="en-US" sz="600" dirty="0">
                <a:solidFill>
                  <a:schemeClr val="bg1"/>
                </a:solidFill>
              </a:rPr>
              <a:t>PAGE</a:t>
            </a:r>
            <a:r>
              <a:rPr lang="en-US" sz="600" dirty="0" smtClean="0">
                <a:solidFill>
                  <a:schemeClr val="bg1"/>
                </a:solidFill>
              </a:rPr>
              <a:t>  </a:t>
            </a:r>
            <a:fld id="{DF573F04-0965-4020-B5B5-991C2993D9D9}" type="slidenum">
              <a:rPr lang="en-US" sz="600" smtClean="0">
                <a:solidFill>
                  <a:schemeClr val="bg1"/>
                </a:solidFill>
              </a:rPr>
              <a:pPr/>
              <a:t>‹#›</a:t>
            </a:fld>
            <a:endParaRPr lang="en-US" sz="600" dirty="0">
              <a:solidFill>
                <a:schemeClr val="bg1"/>
              </a:solidFill>
            </a:endParaRPr>
          </a:p>
        </p:txBody>
      </p:sp>
      <p:pic>
        <p:nvPicPr>
          <p:cNvPr id="10" name="Picture 9" descr="q_white.png"/>
          <p:cNvPicPr>
            <a:picLocks noChangeAspect="1"/>
          </p:cNvPicPr>
          <p:nvPr/>
        </p:nvPicPr>
        <p:blipFill>
          <a:blip r:embed="rId9" cstate="print"/>
          <a:srcRect/>
          <a:stretch>
            <a:fillRect/>
          </a:stretch>
        </p:blipFill>
        <p:spPr bwMode="auto">
          <a:xfrm>
            <a:off x="7790688" y="6451900"/>
            <a:ext cx="1216152" cy="338186"/>
          </a:xfrm>
          <a:prstGeom prst="rect">
            <a:avLst/>
          </a:prstGeom>
          <a:noFill/>
          <a:ln w="9525">
            <a:noFill/>
            <a:miter lim="800000"/>
            <a:headEnd/>
            <a:tailEnd/>
          </a:ln>
        </p:spPr>
      </p:pic>
      <p:pic>
        <p:nvPicPr>
          <p:cNvPr id="14" name="Picture 13" descr="RedefiningMobility_black.png"/>
          <p:cNvPicPr>
            <a:picLocks noChangeAspect="1"/>
          </p:cNvPicPr>
          <p:nvPr/>
        </p:nvPicPr>
        <p:blipFill>
          <a:blip r:embed="rId10" cstate="print"/>
          <a:stretch>
            <a:fillRect/>
          </a:stretch>
        </p:blipFill>
        <p:spPr>
          <a:xfrm>
            <a:off x="186482" y="6391656"/>
            <a:ext cx="2081230" cy="303423"/>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rtl="0" eaLnBrk="1" fontAlgn="base" hangingPunct="1">
        <a:lnSpc>
          <a:spcPct val="80000"/>
        </a:lnSpc>
        <a:spcBef>
          <a:spcPct val="0"/>
        </a:spcBef>
        <a:spcAft>
          <a:spcPct val="0"/>
        </a:spcAft>
        <a:defRPr sz="2800">
          <a:solidFill>
            <a:schemeClr val="tx2"/>
          </a:solidFill>
          <a:latin typeface="+mj-lt"/>
          <a:ea typeface="+mj-ea"/>
          <a:cs typeface="+mj-cs"/>
        </a:defRPr>
      </a:lvl1pPr>
      <a:lvl2pPr algn="l" rtl="0" eaLnBrk="1" fontAlgn="base" hangingPunct="1">
        <a:lnSpc>
          <a:spcPct val="80000"/>
        </a:lnSpc>
        <a:spcBef>
          <a:spcPct val="0"/>
        </a:spcBef>
        <a:spcAft>
          <a:spcPct val="0"/>
        </a:spcAft>
        <a:defRPr sz="2400">
          <a:solidFill>
            <a:schemeClr val="accent1"/>
          </a:solidFill>
          <a:latin typeface="Arial" charset="0"/>
          <a:cs typeface="Arial" charset="0"/>
        </a:defRPr>
      </a:lvl2pPr>
      <a:lvl3pPr algn="l" rtl="0" eaLnBrk="1" fontAlgn="base" hangingPunct="1">
        <a:lnSpc>
          <a:spcPct val="80000"/>
        </a:lnSpc>
        <a:spcBef>
          <a:spcPct val="0"/>
        </a:spcBef>
        <a:spcAft>
          <a:spcPct val="0"/>
        </a:spcAft>
        <a:defRPr sz="2400">
          <a:solidFill>
            <a:schemeClr val="accent1"/>
          </a:solidFill>
          <a:latin typeface="Arial" charset="0"/>
          <a:cs typeface="Arial" charset="0"/>
        </a:defRPr>
      </a:lvl3pPr>
      <a:lvl4pPr algn="l" rtl="0" eaLnBrk="1" fontAlgn="base" hangingPunct="1">
        <a:lnSpc>
          <a:spcPct val="80000"/>
        </a:lnSpc>
        <a:spcBef>
          <a:spcPct val="0"/>
        </a:spcBef>
        <a:spcAft>
          <a:spcPct val="0"/>
        </a:spcAft>
        <a:defRPr sz="2400">
          <a:solidFill>
            <a:schemeClr val="accent1"/>
          </a:solidFill>
          <a:latin typeface="Arial" charset="0"/>
          <a:cs typeface="Arial" charset="0"/>
        </a:defRPr>
      </a:lvl4pPr>
      <a:lvl5pPr algn="l" rtl="0" eaLnBrk="1" fontAlgn="base" hangingPunct="1">
        <a:lnSpc>
          <a:spcPct val="80000"/>
        </a:lnSpc>
        <a:spcBef>
          <a:spcPct val="0"/>
        </a:spcBef>
        <a:spcAft>
          <a:spcPct val="0"/>
        </a:spcAft>
        <a:defRPr sz="2400">
          <a:solidFill>
            <a:schemeClr val="accent1"/>
          </a:solidFill>
          <a:latin typeface="Arial" charset="0"/>
          <a:cs typeface="Arial" charset="0"/>
        </a:defRPr>
      </a:lvl5pPr>
      <a:lvl6pPr marL="457200" algn="l" rtl="0" eaLnBrk="1" fontAlgn="base" hangingPunct="1">
        <a:lnSpc>
          <a:spcPct val="80000"/>
        </a:lnSpc>
        <a:spcBef>
          <a:spcPct val="0"/>
        </a:spcBef>
        <a:spcAft>
          <a:spcPct val="0"/>
        </a:spcAft>
        <a:defRPr sz="2400">
          <a:solidFill>
            <a:schemeClr val="accent1"/>
          </a:solidFill>
          <a:latin typeface="Arial" charset="0"/>
          <a:cs typeface="Arial" charset="0"/>
        </a:defRPr>
      </a:lvl6pPr>
      <a:lvl7pPr marL="914400" algn="l" rtl="0" eaLnBrk="1" fontAlgn="base" hangingPunct="1">
        <a:lnSpc>
          <a:spcPct val="80000"/>
        </a:lnSpc>
        <a:spcBef>
          <a:spcPct val="0"/>
        </a:spcBef>
        <a:spcAft>
          <a:spcPct val="0"/>
        </a:spcAft>
        <a:defRPr sz="2400">
          <a:solidFill>
            <a:schemeClr val="accent1"/>
          </a:solidFill>
          <a:latin typeface="Arial" charset="0"/>
          <a:cs typeface="Arial" charset="0"/>
        </a:defRPr>
      </a:lvl7pPr>
      <a:lvl8pPr marL="1371600" algn="l" rtl="0" eaLnBrk="1" fontAlgn="base" hangingPunct="1">
        <a:lnSpc>
          <a:spcPct val="80000"/>
        </a:lnSpc>
        <a:spcBef>
          <a:spcPct val="0"/>
        </a:spcBef>
        <a:spcAft>
          <a:spcPct val="0"/>
        </a:spcAft>
        <a:defRPr sz="2400">
          <a:solidFill>
            <a:schemeClr val="accent1"/>
          </a:solidFill>
          <a:latin typeface="Arial" charset="0"/>
          <a:cs typeface="Arial" charset="0"/>
        </a:defRPr>
      </a:lvl8pPr>
      <a:lvl9pPr marL="1828800" algn="l" rtl="0" eaLnBrk="1" fontAlgn="base" hangingPunct="1">
        <a:lnSpc>
          <a:spcPct val="80000"/>
        </a:lnSpc>
        <a:spcBef>
          <a:spcPct val="0"/>
        </a:spcBef>
        <a:spcAft>
          <a:spcPct val="0"/>
        </a:spcAft>
        <a:defRPr sz="2400">
          <a:solidFill>
            <a:schemeClr val="accent1"/>
          </a:solidFill>
          <a:latin typeface="Arial" charset="0"/>
          <a:cs typeface="Arial" charset="0"/>
        </a:defRPr>
      </a:lvl9pPr>
    </p:titleStyle>
    <p:bodyStyle>
      <a:lvl1pPr marL="173038" indent="-173038" algn="l" rtl="0" eaLnBrk="1" fontAlgn="base" hangingPunct="1">
        <a:lnSpc>
          <a:spcPct val="95000"/>
        </a:lnSpc>
        <a:spcBef>
          <a:spcPct val="35000"/>
        </a:spcBef>
        <a:spcAft>
          <a:spcPct val="0"/>
        </a:spcAft>
        <a:buClr>
          <a:schemeClr val="accent2"/>
        </a:buClr>
        <a:buFont typeface="Wingdings" pitchFamily="2" charset="2"/>
        <a:buChar char="§"/>
        <a:defRPr sz="2000">
          <a:solidFill>
            <a:srgbClr val="333333"/>
          </a:solidFill>
          <a:latin typeface="+mn-lt"/>
          <a:ea typeface="+mn-ea"/>
          <a:cs typeface="+mn-cs"/>
        </a:defRPr>
      </a:lvl1pPr>
      <a:lvl2pPr marL="460375" indent="-173038" algn="l" rtl="0" eaLnBrk="1" fontAlgn="base" hangingPunct="1">
        <a:lnSpc>
          <a:spcPct val="95000"/>
        </a:lnSpc>
        <a:spcBef>
          <a:spcPct val="35000"/>
        </a:spcBef>
        <a:spcAft>
          <a:spcPct val="0"/>
        </a:spcAft>
        <a:buClr>
          <a:schemeClr val="accent1"/>
        </a:buClr>
        <a:buFont typeface="Wingdings" pitchFamily="2" charset="2"/>
        <a:buChar char="§"/>
        <a:defRPr>
          <a:solidFill>
            <a:srgbClr val="333333"/>
          </a:solidFill>
          <a:latin typeface="+mn-lt"/>
          <a:cs typeface="+mn-cs"/>
        </a:defRPr>
      </a:lvl2pPr>
      <a:lvl3pPr marL="798513" indent="-223838" algn="l" rtl="0" eaLnBrk="1" fontAlgn="base" hangingPunct="1">
        <a:lnSpc>
          <a:spcPct val="95000"/>
        </a:lnSpc>
        <a:spcBef>
          <a:spcPct val="35000"/>
        </a:spcBef>
        <a:spcAft>
          <a:spcPct val="0"/>
        </a:spcAft>
        <a:buClr>
          <a:schemeClr val="tx2"/>
        </a:buClr>
        <a:buSzPct val="125000"/>
        <a:buFont typeface="Arial" charset="0"/>
        <a:buChar char="–"/>
        <a:defRPr sz="1600">
          <a:solidFill>
            <a:srgbClr val="333333"/>
          </a:solidFill>
          <a:latin typeface="+mn-lt"/>
          <a:cs typeface="+mn-cs"/>
        </a:defRPr>
      </a:lvl3pPr>
      <a:lvl4pPr marL="1087438" indent="-174625" algn="l" rtl="0" eaLnBrk="1" fontAlgn="base" hangingPunct="1">
        <a:lnSpc>
          <a:spcPct val="95000"/>
        </a:lnSpc>
        <a:spcBef>
          <a:spcPct val="35000"/>
        </a:spcBef>
        <a:spcAft>
          <a:spcPct val="0"/>
        </a:spcAft>
        <a:buClr>
          <a:schemeClr val="accent1"/>
        </a:buClr>
        <a:buSzPct val="125000"/>
        <a:buFont typeface="Lucida Grande"/>
        <a:buChar char="»"/>
        <a:defRPr sz="1400">
          <a:solidFill>
            <a:srgbClr val="333333"/>
          </a:solidFill>
          <a:latin typeface="+mn-lt"/>
          <a:cs typeface="+mn-cs"/>
        </a:defRPr>
      </a:lvl4pPr>
      <a:lvl5pPr marL="1316038" indent="-114300" algn="l" rtl="0" eaLnBrk="1" fontAlgn="base" hangingPunct="1">
        <a:lnSpc>
          <a:spcPct val="95000"/>
        </a:lnSpc>
        <a:spcBef>
          <a:spcPct val="35000"/>
        </a:spcBef>
        <a:spcAft>
          <a:spcPct val="0"/>
        </a:spcAft>
        <a:buClr>
          <a:schemeClr val="tx2"/>
        </a:buClr>
        <a:buChar char="•"/>
        <a:defRPr sz="1200">
          <a:solidFill>
            <a:srgbClr val="333333"/>
          </a:solidFill>
          <a:latin typeface="+mn-lt"/>
          <a:cs typeface="+mn-cs"/>
        </a:defRPr>
      </a:lvl5pPr>
      <a:lvl6pPr marL="17732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6pPr>
      <a:lvl7pPr marL="22304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7pPr>
      <a:lvl8pPr marL="26876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8pPr>
      <a:lvl9pPr marL="3144838" indent="-114300" algn="l" rtl="0" eaLnBrk="1" fontAlgn="base" hangingPunct="1">
        <a:lnSpc>
          <a:spcPct val="95000"/>
        </a:lnSpc>
        <a:spcBef>
          <a:spcPct val="35000"/>
        </a:spcBef>
        <a:spcAft>
          <a:spcPct val="0"/>
        </a:spcAft>
        <a:buClr>
          <a:srgbClr val="727375"/>
        </a:buClr>
        <a:buChar char="•"/>
        <a:defRPr sz="12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4038600"/>
            <a:ext cx="9105900" cy="1470025"/>
          </a:xfrm>
        </p:spPr>
        <p:txBody>
          <a:bodyPr/>
          <a:lstStyle/>
          <a:p>
            <a:pPr algn="ctr"/>
            <a:r>
              <a:rPr lang="en-CA" sz="2400" b="1" dirty="0" smtClean="0"/>
              <a:t>Non-CE3</a:t>
            </a:r>
            <a:r>
              <a:rPr lang="en-CA" sz="2400" b="1" dirty="0"/>
              <a:t>: Vector coding for CE3 Test A on Intra line Copy mode</a:t>
            </a:r>
            <a:r>
              <a:rPr lang="en-CA" sz="2400" b="1" dirty="0" smtClean="0"/>
              <a:t/>
            </a:r>
            <a:br>
              <a:rPr lang="en-CA" sz="2400" b="1" dirty="0" smtClean="0"/>
            </a:br>
            <a:r>
              <a:rPr lang="en-CA" b="1" dirty="0" smtClean="0"/>
              <a:t/>
            </a:r>
            <a:br>
              <a:rPr lang="en-CA" b="1" dirty="0" smtClean="0"/>
            </a:br>
            <a:r>
              <a:rPr lang="en-CA" b="1" dirty="0" smtClean="0"/>
              <a:t>JCTVC-T0092</a:t>
            </a:r>
            <a:endParaRPr lang="en-US" b="1" dirty="0"/>
          </a:p>
        </p:txBody>
      </p:sp>
      <p:sp>
        <p:nvSpPr>
          <p:cNvPr id="3" name="Subtitle 2"/>
          <p:cNvSpPr>
            <a:spLocks noGrp="1"/>
          </p:cNvSpPr>
          <p:nvPr>
            <p:ph type="subTitle" idx="1"/>
          </p:nvPr>
        </p:nvSpPr>
        <p:spPr>
          <a:xfrm>
            <a:off x="1143000" y="5715000"/>
            <a:ext cx="7162800" cy="364390"/>
          </a:xfrm>
        </p:spPr>
        <p:txBody>
          <a:bodyPr/>
          <a:lstStyle/>
          <a:p>
            <a:pPr algn="ctr"/>
            <a:r>
              <a:rPr lang="en-US" sz="1800" u="sng" dirty="0" smtClean="0"/>
              <a:t>Krishna Rapaka</a:t>
            </a:r>
            <a:r>
              <a:rPr lang="en-US" sz="1800" dirty="0" smtClean="0"/>
              <a:t>, </a:t>
            </a:r>
            <a:r>
              <a:rPr lang="en-US" sz="1800" dirty="0"/>
              <a:t>Marta Karczewicz, Vadim Seregin</a:t>
            </a:r>
          </a:p>
        </p:txBody>
      </p:sp>
    </p:spTree>
    <p:extLst>
      <p:ext uri="{BB962C8B-B14F-4D97-AF65-F5344CB8AC3E}">
        <p14:creationId xmlns:p14="http://schemas.microsoft.com/office/powerpoint/2010/main" val="2684273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smtClean="0"/>
              <a:t>CE3 : Test A : Intra Line copy</a:t>
            </a:r>
            <a:endParaRPr lang="en-US" dirty="0"/>
          </a:p>
        </p:txBody>
      </p:sp>
      <p:pic>
        <p:nvPicPr>
          <p:cNvPr id="5" name="Picture 3" descr="TestA"/>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133600" y="1304660"/>
            <a:ext cx="5181553" cy="2530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7156938" y="3719899"/>
            <a:ext cx="1225015" cy="276999"/>
          </a:xfrm>
          <a:prstGeom prst="rect">
            <a:avLst/>
          </a:prstGeom>
          <a:noFill/>
        </p:spPr>
        <p:txBody>
          <a:bodyPr wrap="none" rtlCol="0">
            <a:spAutoFit/>
          </a:bodyPr>
          <a:lstStyle/>
          <a:p>
            <a:r>
              <a:rPr lang="en-US" sz="1200" dirty="0" smtClean="0"/>
              <a:t>*JCTVC-T0105</a:t>
            </a:r>
            <a:endParaRPr lang="en-US" sz="1200" dirty="0"/>
          </a:p>
        </p:txBody>
      </p:sp>
      <p:sp>
        <p:nvSpPr>
          <p:cNvPr id="7" name="TextBox 6"/>
          <p:cNvSpPr txBox="1"/>
          <p:nvPr/>
        </p:nvSpPr>
        <p:spPr>
          <a:xfrm>
            <a:off x="381000" y="3883350"/>
            <a:ext cx="8525442" cy="1323439"/>
          </a:xfrm>
          <a:prstGeom prst="rect">
            <a:avLst/>
          </a:prstGeom>
          <a:noFill/>
        </p:spPr>
        <p:txBody>
          <a:bodyPr wrap="square" rtlCol="0">
            <a:spAutoFit/>
          </a:bodyPr>
          <a:lstStyle/>
          <a:p>
            <a:pPr marL="342900" indent="-342900">
              <a:buFont typeface="Arial" panose="020B0604020202020204" pitchFamily="34" charset="0"/>
              <a:buChar char="•"/>
            </a:pPr>
            <a:r>
              <a:rPr lang="en-US" sz="2000" dirty="0" smtClean="0"/>
              <a:t>ILC is a PU </a:t>
            </a:r>
            <a:r>
              <a:rPr lang="en-US" sz="2000" dirty="0"/>
              <a:t>based </a:t>
            </a:r>
            <a:r>
              <a:rPr lang="en-US" sz="2000" dirty="0" smtClean="0"/>
              <a:t>mode.</a:t>
            </a:r>
          </a:p>
          <a:p>
            <a:pPr marL="342900" indent="-342900">
              <a:buFont typeface="Arial" panose="020B0604020202020204" pitchFamily="34" charset="0"/>
              <a:buChar char="•"/>
            </a:pPr>
            <a:r>
              <a:rPr lang="en-US" sz="2000" dirty="0" smtClean="0"/>
              <a:t>Every line corresponds to a partition and has a block vector.</a:t>
            </a:r>
          </a:p>
          <a:p>
            <a:pPr marL="342900" indent="-342900">
              <a:buFont typeface="Arial" panose="020B0604020202020204" pitchFamily="34" charset="0"/>
              <a:buChar char="•"/>
            </a:pPr>
            <a:r>
              <a:rPr lang="en-US" sz="2000" dirty="0" smtClean="0"/>
              <a:t>The block vector is coded as in SCM </a:t>
            </a:r>
            <a:r>
              <a:rPr lang="en-US" sz="2000" dirty="0"/>
              <a:t>3.0 IBC </a:t>
            </a:r>
            <a:r>
              <a:rPr lang="en-US" sz="2000" dirty="0" smtClean="0"/>
              <a:t>and RQT is changed to disables explicit RDPCM.</a:t>
            </a:r>
          </a:p>
        </p:txBody>
      </p:sp>
    </p:spTree>
    <p:extLst>
      <p:ext uri="{BB962C8B-B14F-4D97-AF65-F5344CB8AC3E}">
        <p14:creationId xmlns:p14="http://schemas.microsoft.com/office/powerpoint/2010/main" val="56579349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Proposed solution</a:t>
            </a:r>
            <a:endParaRPr lang="en-US" dirty="0"/>
          </a:p>
        </p:txBody>
      </p:sp>
      <p:sp>
        <p:nvSpPr>
          <p:cNvPr id="3" name="Content Placeholder 2"/>
          <p:cNvSpPr>
            <a:spLocks noGrp="1"/>
          </p:cNvSpPr>
          <p:nvPr>
            <p:ph idx="1"/>
          </p:nvPr>
        </p:nvSpPr>
        <p:spPr/>
        <p:txBody>
          <a:bodyPr/>
          <a:lstStyle/>
          <a:p>
            <a:pPr lvl="0" hangingPunct="0"/>
            <a:r>
              <a:rPr lang="en-CA" dirty="0"/>
              <a:t>First intra line difference vector in the PU are coded using the unified binarization as tested in CE2 Test 5.1</a:t>
            </a:r>
            <a:endParaRPr lang="en-US" dirty="0"/>
          </a:p>
          <a:p>
            <a:pPr lvl="0" hangingPunct="0"/>
            <a:r>
              <a:rPr lang="en-CA" dirty="0"/>
              <a:t>Rest of intra line difference vector in the PU are bypass coded using the above binarization.</a:t>
            </a:r>
            <a:endParaRPr lang="en-US" dirty="0"/>
          </a:p>
          <a:p>
            <a:pPr lvl="0" hangingPunct="0"/>
            <a:r>
              <a:rPr lang="en-CA" dirty="0"/>
              <a:t>Remove the constraints on RDPCM for ILC mode.</a:t>
            </a:r>
            <a:endParaRPr lang="en-US" dirty="0"/>
          </a:p>
          <a:p>
            <a:pPr lvl="0" hangingPunct="0"/>
            <a:r>
              <a:rPr lang="en-CA" dirty="0"/>
              <a:t>Intra line copy is not enabled for </a:t>
            </a:r>
            <a:r>
              <a:rPr lang="en-CA" dirty="0" err="1"/>
              <a:t>NxN</a:t>
            </a:r>
            <a:r>
              <a:rPr lang="en-CA" dirty="0"/>
              <a:t>.</a:t>
            </a:r>
            <a:endParaRPr lang="en-US" dirty="0"/>
          </a:p>
          <a:p>
            <a:endParaRPr lang="en-US" dirty="0"/>
          </a:p>
        </p:txBody>
      </p:sp>
      <p:graphicFrame>
        <p:nvGraphicFramePr>
          <p:cNvPr id="4" name="Content Placeholder 3"/>
          <p:cNvGraphicFramePr>
            <a:graphicFrameLocks/>
          </p:cNvGraphicFramePr>
          <p:nvPr>
            <p:extLst>
              <p:ext uri="{D42A27DB-BD31-4B8C-83A1-F6EECF244321}">
                <p14:modId xmlns:p14="http://schemas.microsoft.com/office/powerpoint/2010/main" val="1869523542"/>
              </p:ext>
            </p:extLst>
          </p:nvPr>
        </p:nvGraphicFramePr>
        <p:xfrm>
          <a:off x="685800" y="3505200"/>
          <a:ext cx="6324598" cy="1371600"/>
        </p:xfrm>
        <a:graphic>
          <a:graphicData uri="http://schemas.openxmlformats.org/drawingml/2006/table">
            <a:tbl>
              <a:tblPr firstRow="1" firstCol="1" bandRow="1">
                <a:tableStyleId>{5C22544A-7EE6-4342-B048-85BDC9FD1C3A}</a:tableStyleId>
              </a:tblPr>
              <a:tblGrid>
                <a:gridCol w="1173026"/>
                <a:gridCol w="1287893"/>
                <a:gridCol w="1287893"/>
                <a:gridCol w="1287893"/>
                <a:gridCol w="1287893"/>
              </a:tblGrid>
              <a:tr h="783771">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effectLst/>
                        </a:rPr>
                        <a:t>Prediction Mode</a:t>
                      </a:r>
                      <a:endParaRPr lang="en-US" sz="1200" dirty="0">
                        <a:effectLst/>
                      </a:endParaRPr>
                    </a:p>
                    <a:p>
                      <a:pPr marL="0" marR="0" algn="ctr" fontAlgn="auto" hangingPunct="1">
                        <a:spcBef>
                          <a:spcPts val="0"/>
                        </a:spcBef>
                        <a:spcAft>
                          <a:spcPts val="0"/>
                        </a:spcAft>
                        <a:tabLst>
                          <a:tab pos="228600" algn="l"/>
                          <a:tab pos="457200" algn="l"/>
                          <a:tab pos="685800" algn="l"/>
                          <a:tab pos="914400" algn="l"/>
                          <a:tab pos="457200" algn="l"/>
                        </a:tabLst>
                      </a:pPr>
                      <a:r>
                        <a:rPr lang="en-US" sz="1000" dirty="0">
                          <a:effectLst/>
                        </a:rPr>
                        <a:t>(Note: CU Size = 8x8)</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effectLst/>
                        </a:rPr>
                        <a:t>4x8, </a:t>
                      </a:r>
                      <a:r>
                        <a:rPr lang="en-US" sz="1000" dirty="0" err="1">
                          <a:effectLst/>
                        </a:rPr>
                        <a:t>Uni</a:t>
                      </a:r>
                      <a:r>
                        <a:rPr lang="en-US" sz="1000" dirty="0">
                          <a:effectLst/>
                        </a:rPr>
                        <a:t> Prediction (</a:t>
                      </a:r>
                      <a:r>
                        <a:rPr lang="en-US" sz="1000" dirty="0" smtClean="0">
                          <a:effectLst/>
                        </a:rPr>
                        <a:t>SCM-3.0</a:t>
                      </a:r>
                      <a:r>
                        <a:rPr lang="en-US" sz="1000" dirty="0">
                          <a:effectLst/>
                        </a:rPr>
                        <a:t>)</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effectLst/>
                        </a:rPr>
                        <a:t>1x4, </a:t>
                      </a:r>
                      <a:r>
                        <a:rPr lang="en-US" sz="1000" dirty="0" err="1" smtClean="0">
                          <a:effectLst/>
                        </a:rPr>
                        <a:t>IntraLC</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smtClean="0">
                          <a:effectLst/>
                          <a:latin typeface="Times New Roman" panose="02020603050405020304" pitchFamily="18" charset="0"/>
                          <a:ea typeface="PMingLiU" panose="02020500000000000000" pitchFamily="18" charset="-120"/>
                        </a:rPr>
                        <a:t>1x4, ILC + RDPCM_OFF</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200" dirty="0" smtClean="0">
                          <a:effectLst/>
                          <a:latin typeface="Times New Roman" panose="02020603050405020304" pitchFamily="18" charset="0"/>
                          <a:ea typeface="PMingLiU" panose="02020500000000000000" pitchFamily="18" charset="-120"/>
                        </a:rPr>
                        <a:t>T0092</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r>
              <a:tr h="587829">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a:effectLst/>
                        </a:rPr>
                        <a:t>Number of Context-coded Bins</a:t>
                      </a:r>
                      <a:endParaRPr lang="en-US" sz="120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fontAlgn="auto" hangingPunct="1">
                        <a:spcBef>
                          <a:spcPts val="0"/>
                        </a:spcBef>
                        <a:spcAft>
                          <a:spcPts val="0"/>
                        </a:spcAft>
                        <a:tabLst>
                          <a:tab pos="228600" algn="l"/>
                          <a:tab pos="457200" algn="l"/>
                          <a:tab pos="685800" algn="l"/>
                          <a:tab pos="914400" algn="l"/>
                          <a:tab pos="457200" algn="l"/>
                        </a:tabLst>
                      </a:pPr>
                      <a:r>
                        <a:rPr lang="en-US" sz="1000" dirty="0">
                          <a:effectLst/>
                        </a:rPr>
                        <a:t>488</a:t>
                      </a:r>
                      <a:endParaRPr lang="en-US" sz="1200" dirty="0">
                        <a:effectLst/>
                        <a:latin typeface="Times New Roman" panose="02020603050405020304" pitchFamily="18" charset="0"/>
                        <a:ea typeface="PMingLiU" panose="02020500000000000000" pitchFamily="18" charset="-120"/>
                      </a:endParaRPr>
                    </a:p>
                  </a:txBody>
                  <a:tcPr marL="17780" marR="17780" marT="0" marB="0" anchor="ctr"/>
                </a:tc>
                <a:tc>
                  <a:txBody>
                    <a:bodyPr/>
                    <a:lstStyle/>
                    <a:p>
                      <a:pPr marL="0" marR="0" algn="ctr" defTabSz="914400" rtl="0" eaLnBrk="1" fontAlgn="auto" latinLnBrk="0" hangingPunct="1">
                        <a:spcBef>
                          <a:spcPts val="0"/>
                        </a:spcBef>
                        <a:spcAft>
                          <a:spcPts val="0"/>
                        </a:spcAft>
                        <a:tabLst>
                          <a:tab pos="228600" algn="l"/>
                          <a:tab pos="457200" algn="l"/>
                          <a:tab pos="685800" algn="l"/>
                          <a:tab pos="914400" algn="l"/>
                          <a:tab pos="457200" algn="l"/>
                        </a:tabLst>
                      </a:pPr>
                      <a:r>
                        <a:rPr lang="en-US" sz="1000" kern="1200" dirty="0" smtClean="0">
                          <a:solidFill>
                            <a:srgbClr val="FF0000"/>
                          </a:solidFill>
                          <a:effectLst/>
                          <a:latin typeface="+mn-lt"/>
                          <a:ea typeface="+mn-ea"/>
                          <a:cs typeface="+mn-cs"/>
                        </a:rPr>
                        <a:t>510</a:t>
                      </a:r>
                      <a:endParaRPr lang="en-US" sz="1000" kern="1200" dirty="0">
                        <a:solidFill>
                          <a:srgbClr val="FF0000"/>
                        </a:solidFill>
                        <a:effectLst/>
                        <a:latin typeface="+mn-lt"/>
                        <a:ea typeface="+mn-ea"/>
                        <a:cs typeface="+mn-cs"/>
                      </a:endParaRPr>
                    </a:p>
                  </a:txBody>
                  <a:tcPr marL="17780" marR="17780" marT="0" marB="0" anchor="ctr"/>
                </a:tc>
                <a:tc>
                  <a:txBody>
                    <a:bodyPr/>
                    <a:lstStyle/>
                    <a:p>
                      <a:pPr marL="0" marR="0" algn="ctr" defTabSz="914400" rtl="0" eaLnBrk="1" fontAlgn="auto" latinLnBrk="0" hangingPunct="1">
                        <a:spcBef>
                          <a:spcPts val="0"/>
                        </a:spcBef>
                        <a:spcAft>
                          <a:spcPts val="0"/>
                        </a:spcAft>
                        <a:tabLst>
                          <a:tab pos="228600" algn="l"/>
                          <a:tab pos="457200" algn="l"/>
                          <a:tab pos="685800" algn="l"/>
                          <a:tab pos="914400" algn="l"/>
                          <a:tab pos="457200" algn="l"/>
                        </a:tabLst>
                      </a:pPr>
                      <a:r>
                        <a:rPr lang="en-US" sz="1000" kern="1200" dirty="0" smtClean="0">
                          <a:solidFill>
                            <a:schemeClr val="dk1"/>
                          </a:solidFill>
                          <a:effectLst/>
                          <a:latin typeface="+mn-lt"/>
                          <a:ea typeface="+mn-ea"/>
                          <a:cs typeface="+mn-cs"/>
                        </a:rPr>
                        <a:t>486</a:t>
                      </a:r>
                      <a:endParaRPr lang="en-US" sz="1000" kern="1200" dirty="0">
                        <a:solidFill>
                          <a:schemeClr val="dk1"/>
                        </a:solidFill>
                        <a:effectLst/>
                        <a:latin typeface="+mn-lt"/>
                        <a:ea typeface="+mn-ea"/>
                        <a:cs typeface="+mn-cs"/>
                      </a:endParaRPr>
                    </a:p>
                  </a:txBody>
                  <a:tcPr marL="17780" marR="17780" marT="0" marB="0" anchor="ctr"/>
                </a:tc>
                <a:tc>
                  <a:txBody>
                    <a:bodyPr/>
                    <a:lstStyle/>
                    <a:p>
                      <a:pPr marL="0" marR="0" algn="ctr" defTabSz="914400" rtl="0" eaLnBrk="1" fontAlgn="auto" latinLnBrk="0" hangingPunct="1">
                        <a:spcBef>
                          <a:spcPts val="0"/>
                        </a:spcBef>
                        <a:spcAft>
                          <a:spcPts val="0"/>
                        </a:spcAft>
                        <a:tabLst>
                          <a:tab pos="228600" algn="l"/>
                          <a:tab pos="457200" algn="l"/>
                          <a:tab pos="685800" algn="l"/>
                          <a:tab pos="914400" algn="l"/>
                          <a:tab pos="457200" algn="l"/>
                        </a:tabLst>
                      </a:pPr>
                      <a:r>
                        <a:rPr lang="en-US" sz="1000" kern="1200" dirty="0" smtClean="0">
                          <a:solidFill>
                            <a:schemeClr val="dk1"/>
                          </a:solidFill>
                          <a:effectLst/>
                          <a:latin typeface="+mn-lt"/>
                          <a:ea typeface="+mn-ea"/>
                          <a:cs typeface="+mn-cs"/>
                        </a:rPr>
                        <a:t>485</a:t>
                      </a:r>
                      <a:endParaRPr lang="en-US" sz="1000" kern="1200" dirty="0">
                        <a:solidFill>
                          <a:schemeClr val="dk1"/>
                        </a:solidFill>
                        <a:effectLst/>
                        <a:latin typeface="+mn-lt"/>
                        <a:ea typeface="+mn-ea"/>
                        <a:cs typeface="+mn-cs"/>
                      </a:endParaRPr>
                    </a:p>
                  </a:txBody>
                  <a:tcPr marL="17780" marR="17780" marT="0" marB="0" anchor="ctr"/>
                </a:tc>
              </a:tr>
            </a:tbl>
          </a:graphicData>
        </a:graphic>
      </p:graphicFrame>
    </p:spTree>
    <p:extLst>
      <p:ext uri="{BB962C8B-B14F-4D97-AF65-F5344CB8AC3E}">
        <p14:creationId xmlns:p14="http://schemas.microsoft.com/office/powerpoint/2010/main" val="13919290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Proposed</a:t>
            </a:r>
            <a:r>
              <a:rPr lang="fr-FR" dirty="0"/>
              <a:t> changes to Intra BC</a:t>
            </a:r>
          </a:p>
        </p:txBody>
      </p:sp>
      <p:sp>
        <p:nvSpPr>
          <p:cNvPr id="3" name="Content Placeholder 2"/>
          <p:cNvSpPr>
            <a:spLocks noGrp="1"/>
          </p:cNvSpPr>
          <p:nvPr>
            <p:ph idx="1"/>
          </p:nvPr>
        </p:nvSpPr>
        <p:spPr/>
        <p:txBody>
          <a:bodyPr/>
          <a:lstStyle/>
          <a:p>
            <a:pPr lvl="0" defTabSz="685800"/>
            <a:r>
              <a:rPr lang="en-US" sz="1600" dirty="0"/>
              <a:t>First Line Vector are coded using CE2 : Test 5.1 Binarization.</a:t>
            </a:r>
          </a:p>
          <a:p>
            <a:pPr lvl="0" defTabSz="685800"/>
            <a:r>
              <a:rPr lang="en-US" sz="1600" dirty="0"/>
              <a:t>Rest of the Line Vectors are coded using Bypass flag</a:t>
            </a:r>
          </a:p>
          <a:p>
            <a:pPr lvl="0" hangingPunct="0"/>
            <a:r>
              <a:rPr lang="en-CA" sz="1600" dirty="0"/>
              <a:t>Remove the constraints on RDPCM for ILC mode.</a:t>
            </a:r>
            <a:endParaRPr lang="en-US" sz="1600" dirty="0"/>
          </a:p>
          <a:p>
            <a:r>
              <a:rPr lang="en-CA" sz="1600" dirty="0"/>
              <a:t>Intra line copy is not enabled for </a:t>
            </a:r>
            <a:r>
              <a:rPr lang="en-CA" sz="1600" dirty="0" err="1"/>
              <a:t>NxN</a:t>
            </a:r>
            <a:r>
              <a:rPr lang="en-CA" sz="1600" dirty="0"/>
              <a:t>.</a:t>
            </a:r>
            <a:endParaRPr lang="en-US" sz="1600" dirty="0">
              <a:solidFill>
                <a:prstClr val="black">
                  <a:lumMod val="75000"/>
                  <a:lumOff val="25000"/>
                </a:prstClr>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2469880143"/>
              </p:ext>
            </p:extLst>
          </p:nvPr>
        </p:nvGraphicFramePr>
        <p:xfrm>
          <a:off x="163513" y="2438400"/>
          <a:ext cx="4256086" cy="2091690"/>
        </p:xfrm>
        <a:graphic>
          <a:graphicData uri="http://schemas.openxmlformats.org/drawingml/2006/table">
            <a:tbl>
              <a:tblPr/>
              <a:tblGrid>
                <a:gridCol w="2371375"/>
                <a:gridCol w="628237"/>
                <a:gridCol w="628237"/>
                <a:gridCol w="628237"/>
              </a:tblGrid>
              <a:tr h="152400">
                <a:tc>
                  <a:txBody>
                    <a:bodyPr/>
                    <a:lstStyle/>
                    <a:p>
                      <a:pPr algn="l" fontAlgn="b"/>
                      <a:endParaRPr lang="en-US" sz="900" b="0" i="0" u="none" strike="noStrike" dirty="0">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panose="020B0604020202020204" pitchFamily="34" charset="0"/>
                        </a:rPr>
                        <a:t>All Intra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G/Y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B/U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R/V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RGB,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dirty="0">
                          <a:solidFill>
                            <a:srgbClr val="000000"/>
                          </a:solidFill>
                          <a:effectLst/>
                          <a:latin typeface="Arial" panose="020B0604020202020204" pitchFamily="34" charset="0"/>
                        </a:rPr>
                        <a:t>-1.9%</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-2.0%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dirty="0">
                          <a:solidFill>
                            <a:srgbClr val="000000"/>
                          </a:solidFill>
                          <a:effectLst/>
                          <a:latin typeface="Arial" panose="020B0604020202020204" pitchFamily="34" charset="0"/>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-1.5%</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panose="020B0604020202020204" pitchFamily="34" charset="0"/>
                        </a:rPr>
                        <a:t>109%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r>
                        <a:rPr lang="en-US" sz="900" b="0" i="0" u="none" strike="noStrike">
                          <a:solidFill>
                            <a:srgbClr val="000000"/>
                          </a:solidFill>
                          <a:effectLst/>
                          <a:latin typeface="Arial" panose="020B0604020202020204" pitchFamily="34" charset="0"/>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panose="020B0604020202020204" pitchFamily="34" charset="0"/>
                        </a:rPr>
                        <a:t>86%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168453355"/>
              </p:ext>
            </p:extLst>
          </p:nvPr>
        </p:nvGraphicFramePr>
        <p:xfrm>
          <a:off x="4619625" y="2362200"/>
          <a:ext cx="4256088" cy="2091690"/>
        </p:xfrm>
        <a:graphic>
          <a:graphicData uri="http://schemas.openxmlformats.org/drawingml/2006/table">
            <a:tbl>
              <a:tblPr/>
              <a:tblGrid>
                <a:gridCol w="2371374"/>
                <a:gridCol w="628238"/>
                <a:gridCol w="628238"/>
                <a:gridCol w="628238"/>
              </a:tblGrid>
              <a:tr h="152400">
                <a:tc>
                  <a:txBody>
                    <a:bodyPr/>
                    <a:lstStyle/>
                    <a:p>
                      <a:pPr algn="l" fontAlgn="b"/>
                      <a:endParaRPr lang="en-US" sz="900" b="0" i="0" u="none" strike="noStrike" dirty="0">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panose="020B0604020202020204" pitchFamily="34" charset="0"/>
                        </a:rPr>
                        <a:t>Random Access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G/Y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B/U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R/V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RGB,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-1.2%</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-0.9%</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-1.0%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-0.8%</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dirty="0">
                          <a:solidFill>
                            <a:srgbClr val="000000"/>
                          </a:solidFill>
                          <a:effectLst/>
                          <a:latin typeface="Arial" panose="020B0604020202020204" pitchFamily="34" charset="0"/>
                        </a:rPr>
                        <a:t>YUV,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-1.1%</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-1.0%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-0.9%</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-0.9%</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panose="020B0604020202020204" pitchFamily="34" charset="0"/>
                        </a:rPr>
                        <a:t>90%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r>
                        <a:rPr lang="en-US" sz="900" b="0" i="0" u="none" strike="noStrike">
                          <a:solidFill>
                            <a:srgbClr val="000000"/>
                          </a:solidFill>
                          <a:effectLst/>
                          <a:latin typeface="Arial" panose="020B0604020202020204" pitchFamily="34" charset="0"/>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panose="020B0604020202020204" pitchFamily="34" charset="0"/>
                        </a:rPr>
                        <a:t>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3406368811"/>
              </p:ext>
            </p:extLst>
          </p:nvPr>
        </p:nvGraphicFramePr>
        <p:xfrm>
          <a:off x="2209800" y="4572000"/>
          <a:ext cx="4572000" cy="1828800"/>
        </p:xfrm>
        <a:graphic>
          <a:graphicData uri="http://schemas.openxmlformats.org/drawingml/2006/table">
            <a:tbl>
              <a:tblPr/>
              <a:tblGrid>
                <a:gridCol w="2547393"/>
                <a:gridCol w="674869"/>
                <a:gridCol w="674869"/>
                <a:gridCol w="674869"/>
              </a:tblGrid>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c gridSpan="3">
                  <a:txBody>
                    <a:bodyPr/>
                    <a:lstStyle/>
                    <a:p>
                      <a:pPr algn="ctr" fontAlgn="b"/>
                      <a:r>
                        <a:rPr lang="en-US" sz="900" b="1" i="0" u="none" strike="noStrike">
                          <a:solidFill>
                            <a:srgbClr val="000000"/>
                          </a:solidFill>
                          <a:effectLst/>
                          <a:latin typeface="Arial" panose="020B0604020202020204" pitchFamily="34" charset="0"/>
                        </a:rPr>
                        <a:t>Low delay B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endParaRPr lang="en-US" sz="900" b="0" i="0" u="none" strike="noStrike">
                        <a:solidFill>
                          <a:srgbClr val="000000"/>
                        </a:solidFill>
                        <a:effectLst/>
                        <a:latin typeface="Arial" panose="020B0604020202020204" pitchFamily="34" charset="0"/>
                      </a:endParaRP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G/Y</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B/U</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R/V</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RGB,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-0.8%</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-0.3%</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-0.4%</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RGB,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text &amp; graphics with motion, 1080p &amp;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-0.7%</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mixed content, 1440p &amp;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-0.5%</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-0.6%</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Animation, 720p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0.0%</a:t>
                      </a:r>
                    </a:p>
                  </a:txBody>
                  <a:tcPr marL="9525" marR="9525" marT="9525"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a:noFill/>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a:noFill/>
                    </a:lnB>
                  </a:tcPr>
                </a:tc>
              </a:tr>
              <a:tr h="152400">
                <a:tc>
                  <a:txBody>
                    <a:bodyPr/>
                    <a:lstStyle/>
                    <a:p>
                      <a:pPr algn="l" fontAlgn="b"/>
                      <a:r>
                        <a:rPr lang="en-US" sz="900" b="0" i="0" u="none" strike="noStrike">
                          <a:solidFill>
                            <a:srgbClr val="000000"/>
                          </a:solidFill>
                          <a:effectLst/>
                          <a:latin typeface="Arial" panose="020B0604020202020204" pitchFamily="34" charset="0"/>
                        </a:rPr>
                        <a:t>YUV, camera captured, 1080p</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en-US" sz="900" b="0" i="0" u="none" strike="noStrike">
                          <a:solidFill>
                            <a:srgbClr val="000000"/>
                          </a:solidFill>
                          <a:effectLst/>
                          <a:latin typeface="Arial" panose="020B0604020202020204" pitchFamily="34" charset="0"/>
                        </a:rPr>
                        <a:t>0.1%</a:t>
                      </a:r>
                    </a:p>
                  </a:txBody>
                  <a:tcPr marL="9525" marR="9525" marT="9525"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r h="152400">
                <a:tc>
                  <a:txBody>
                    <a:bodyPr/>
                    <a:lstStyle/>
                    <a:p>
                      <a:pPr algn="l" fontAlgn="b"/>
                      <a:r>
                        <a:rPr lang="en-US" sz="900" b="0" i="0" u="none" strike="noStrike">
                          <a:solidFill>
                            <a:srgbClr val="000000"/>
                          </a:solidFill>
                          <a:effectLst/>
                          <a:latin typeface="Arial" panose="020B0604020202020204" pitchFamily="34" charset="0"/>
                        </a:rPr>
                        <a:t>Enc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3">
                  <a:txBody>
                    <a:bodyPr/>
                    <a:lstStyle/>
                    <a:p>
                      <a:pPr algn="ctr" fontAlgn="b"/>
                      <a:r>
                        <a:rPr lang="en-US" sz="900" b="0" i="0" u="none" strike="noStrike">
                          <a:solidFill>
                            <a:srgbClr val="000000"/>
                          </a:solidFill>
                          <a:effectLst/>
                          <a:latin typeface="Arial" panose="020B0604020202020204" pitchFamily="34" charset="0"/>
                        </a:rPr>
                        <a:t>86%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en-US"/>
                    </a:p>
                  </a:txBody>
                  <a:tcPr/>
                </a:tc>
                <a:tc hMerge="1">
                  <a:txBody>
                    <a:bodyPr/>
                    <a:lstStyle/>
                    <a:p>
                      <a:endParaRPr lang="en-US"/>
                    </a:p>
                  </a:txBody>
                  <a:tcPr/>
                </a:tc>
              </a:tr>
              <a:tr h="152400">
                <a:tc>
                  <a:txBody>
                    <a:bodyPr/>
                    <a:lstStyle/>
                    <a:p>
                      <a:pPr algn="l" fontAlgn="b"/>
                      <a:r>
                        <a:rPr lang="en-US" sz="900" b="0" i="0" u="none" strike="noStrike">
                          <a:solidFill>
                            <a:srgbClr val="000000"/>
                          </a:solidFill>
                          <a:effectLst/>
                          <a:latin typeface="Arial" panose="020B0604020202020204" pitchFamily="34" charset="0"/>
                        </a:rPr>
                        <a:t>Dec Time[%]</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gridSpan="3">
                  <a:txBody>
                    <a:bodyPr/>
                    <a:lstStyle/>
                    <a:p>
                      <a:pPr algn="ctr" fontAlgn="b"/>
                      <a:r>
                        <a:rPr lang="en-US" sz="900" b="0" i="0" u="none" strike="noStrike" dirty="0">
                          <a:solidFill>
                            <a:srgbClr val="000000"/>
                          </a:solidFill>
                          <a:effectLst/>
                          <a:latin typeface="Arial" panose="020B0604020202020204" pitchFamily="34" charset="0"/>
                        </a:rPr>
                        <a:t>89%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bl>
          </a:graphicData>
        </a:graphic>
      </p:graphicFrame>
    </p:spTree>
    <p:extLst>
      <p:ext uri="{BB962C8B-B14F-4D97-AF65-F5344CB8AC3E}">
        <p14:creationId xmlns:p14="http://schemas.microsoft.com/office/powerpoint/2010/main" val="2743291131"/>
      </p:ext>
    </p:extLst>
  </p:cSld>
  <p:clrMapOvr>
    <a:masterClrMapping/>
  </p:clrMapOvr>
  <p:timing>
    <p:tnLst>
      <p:par>
        <p:cTn id="1" dur="indefinite" restart="never" nodeType="tmRoot"/>
      </p:par>
    </p:tnLst>
  </p:timing>
</p:sld>
</file>

<file path=ppt/theme/theme1.xml><?xml version="1.0" encoding="utf-8"?>
<a:theme xmlns:a="http://schemas.openxmlformats.org/drawingml/2006/main" name="JCTVC-D257">
  <a:themeElements>
    <a:clrScheme name="QCT 2009 Template">
      <a:dk1>
        <a:srgbClr val="000000"/>
      </a:dk1>
      <a:lt1>
        <a:srgbClr val="FFFFFF"/>
      </a:lt1>
      <a:dk2>
        <a:srgbClr val="636568"/>
      </a:dk2>
      <a:lt2>
        <a:srgbClr val="A8A9AC"/>
      </a:lt2>
      <a:accent1>
        <a:srgbClr val="5D6D93"/>
      </a:accent1>
      <a:accent2>
        <a:srgbClr val="911C1F"/>
      </a:accent2>
      <a:accent3>
        <a:srgbClr val="BFAC31"/>
      </a:accent3>
      <a:accent4>
        <a:srgbClr val="C45C04"/>
      </a:accent4>
      <a:accent5>
        <a:srgbClr val="5D8165"/>
      </a:accent5>
      <a:accent6>
        <a:srgbClr val="A8A9AC"/>
      </a:accent6>
      <a:hlink>
        <a:srgbClr val="636568"/>
      </a:hlink>
      <a:folHlink>
        <a:srgbClr val="4C5978"/>
      </a:folHlink>
    </a:clrScheme>
    <a:fontScheme name="QCT_PPT_Master2006_ConfProprietaryRev5.06">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cs typeface="Arial" charset="0"/>
          </a:defRPr>
        </a:defPPr>
      </a:lstStyle>
    </a:lnDef>
  </a:objectDefaults>
  <a:extraClrSchemeLst>
    <a:extraClrScheme>
      <a:clrScheme name="QCT_PPT_Master2006_ConfProprietaryRev5.0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QCT_PPT_Master2006_ConfProprietaryRev5.0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QCT_PPT_Master2006_ConfProprietaryRev5.0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QCT_PPT_Master2006_ConfProprietaryRev5.0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QCT_PPT_Master2006_ConfProprietaryRev5.0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QCT_PPT_Master2006_ConfProprietaryRev5.0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QCT_PPT_Master2006_ConfProprietaryRev5.0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QCT_PPT_Master2006_ConfProprietaryRev5.0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QCT_PPT_Master2006_ConfProprietaryRev5.0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QCT_PPT_Master2006_ConfProprietaryRev5.0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QCT_PPT_Master2006_ConfProprietaryRev5.0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QCT_PPT_Master2006_ConfProprietaryRev5.0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QCT_PPT_Master2006_ConfProprietaryRev5.06 13">
        <a:dk1>
          <a:srgbClr val="000000"/>
        </a:dk1>
        <a:lt1>
          <a:srgbClr val="FFFFFF"/>
        </a:lt1>
        <a:dk2>
          <a:srgbClr val="333333"/>
        </a:dk2>
        <a:lt2>
          <a:srgbClr val="4E677E"/>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
      <a:clrScheme name="QCT_PPT_Master2006_ConfProprietaryRev5.06 14">
        <a:dk1>
          <a:srgbClr val="000000"/>
        </a:dk1>
        <a:lt1>
          <a:srgbClr val="FFFFFF"/>
        </a:lt1>
        <a:dk2>
          <a:srgbClr val="333333"/>
        </a:dk2>
        <a:lt2>
          <a:srgbClr val="B2B2B2"/>
        </a:lt2>
        <a:accent1>
          <a:srgbClr val="6685A2"/>
        </a:accent1>
        <a:accent2>
          <a:srgbClr val="7EA446"/>
        </a:accent2>
        <a:accent3>
          <a:srgbClr val="FFFFFF"/>
        </a:accent3>
        <a:accent4>
          <a:srgbClr val="000000"/>
        </a:accent4>
        <a:accent5>
          <a:srgbClr val="B8C2CE"/>
        </a:accent5>
        <a:accent6>
          <a:srgbClr val="72943F"/>
        </a:accent6>
        <a:hlink>
          <a:srgbClr val="B97C3F"/>
        </a:hlink>
        <a:folHlink>
          <a:srgbClr val="51692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topics_8th_JCTVC_2011_12</Template>
  <TotalTime>9294</TotalTime>
  <Words>617</Words>
  <Application>Microsoft Office PowerPoint</Application>
  <PresentationFormat>On-screen Show (4:3)</PresentationFormat>
  <Paragraphs>148</Paragraphs>
  <Slides>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vt:i4>
      </vt:variant>
    </vt:vector>
  </HeadingPairs>
  <TitlesOfParts>
    <vt:vector size="11" baseType="lpstr">
      <vt:lpstr>PMingLiU</vt:lpstr>
      <vt:lpstr>Arial</vt:lpstr>
      <vt:lpstr>Calibri</vt:lpstr>
      <vt:lpstr>Lucida Grande</vt:lpstr>
      <vt:lpstr>Times New Roman</vt:lpstr>
      <vt:lpstr>Wingdings</vt:lpstr>
      <vt:lpstr>JCTVC-D257</vt:lpstr>
      <vt:lpstr>Non-CE3: Vector coding for CE3 Test A on Intra line Copy mode  JCTVC-T0092</vt:lpstr>
      <vt:lpstr>CE3 : Test A : Intra Line copy</vt:lpstr>
      <vt:lpstr>Proposed solution</vt:lpstr>
      <vt:lpstr>Proposed changes to Intra BC</vt:lpstr>
    </vt:vector>
  </TitlesOfParts>
  <Company>Qualcomm Incorporated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Vadim Seregin</dc:creator>
  <cp:lastModifiedBy>Rapaka, Krishna</cp:lastModifiedBy>
  <cp:revision>629</cp:revision>
  <dcterms:created xsi:type="dcterms:W3CDTF">2011-12-07T01:29:30Z</dcterms:created>
  <dcterms:modified xsi:type="dcterms:W3CDTF">2015-02-11T16:44:16Z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861242673</vt:i4>
  </property>
  <property fmtid="{D5CDD505-2E9C-101B-9397-08002B2CF9AE}" pid="3" name="_NewReviewCycle">
    <vt:lpwstr/>
  </property>
  <property fmtid="{D5CDD505-2E9C-101B-9397-08002B2CF9AE}" pid="4" name="_EmailSubject">
    <vt:lpwstr>Intra BM simulations for forts contribution</vt:lpwstr>
  </property>
  <property fmtid="{D5CDD505-2E9C-101B-9397-08002B2CF9AE}" pid="5" name="_AuthorEmail">
    <vt:lpwstr>joels@qti.qualcomm.com</vt:lpwstr>
  </property>
  <property fmtid="{D5CDD505-2E9C-101B-9397-08002B2CF9AE}" pid="6" name="_AuthorEmailDisplayName">
    <vt:lpwstr>Sole Rojals, Joel</vt:lpwstr>
  </property>
  <property fmtid="{D5CDD505-2E9C-101B-9397-08002B2CF9AE}" pid="7" name="_PreviousAdHocReviewCycleID">
    <vt:i4>261219852</vt:i4>
  </property>
</Properties>
</file>