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5"/>
  </p:notesMasterIdLst>
  <p:sldIdLst>
    <p:sldId id="256" r:id="rId2"/>
    <p:sldId id="258" r:id="rId3"/>
    <p:sldId id="264"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8"/>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64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2/11/2015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a:t>Non-CE3: Adaptive PU partitioning for intra block copy</a:t>
            </a:r>
            <a:r>
              <a:rPr lang="en-CA" sz="2400" b="1" dirty="0" smtClean="0"/>
              <a:t/>
            </a:r>
            <a:br>
              <a:rPr lang="en-CA" sz="2400" b="1" dirty="0" smtClean="0"/>
            </a:br>
            <a:r>
              <a:rPr lang="en-CA" b="1" dirty="0" smtClean="0"/>
              <a:t/>
            </a:r>
            <a:br>
              <a:rPr lang="en-CA" b="1" dirty="0" smtClean="0"/>
            </a:br>
            <a:r>
              <a:rPr lang="en-CA" b="1" dirty="0" smtClean="0"/>
              <a:t>JCTVC-T0091</a:t>
            </a:r>
            <a:endParaRPr lang="en-US" b="1" dirty="0"/>
          </a:p>
        </p:txBody>
      </p:sp>
      <p:sp>
        <p:nvSpPr>
          <p:cNvPr id="3" name="Subtitle 2"/>
          <p:cNvSpPr>
            <a:spLocks noGrp="1"/>
          </p:cNvSpPr>
          <p:nvPr>
            <p:ph type="subTitle" idx="1"/>
          </p:nvPr>
        </p:nvSpPr>
        <p:spPr>
          <a:xfrm>
            <a:off x="1143000" y="5715000"/>
            <a:ext cx="7162800" cy="364390"/>
          </a:xfrm>
        </p:spPr>
        <p:txBody>
          <a:bodyPr/>
          <a:lstStyle/>
          <a:p>
            <a:pPr algn="ctr"/>
            <a:r>
              <a:rPr lang="en-US" sz="1800" u="sng" dirty="0" smtClean="0"/>
              <a:t>Krishna Rapaka</a:t>
            </a:r>
            <a:r>
              <a:rPr lang="en-US" sz="1800" dirty="0" smtClean="0"/>
              <a:t>, </a:t>
            </a:r>
            <a:r>
              <a:rPr lang="en-US" sz="1800" dirty="0"/>
              <a:t>Marta Karczewicz, Vadim Seregin</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T0091 : </a:t>
            </a:r>
            <a:r>
              <a:rPr lang="fr-FR" dirty="0" err="1" smtClean="0"/>
              <a:t>Proposed</a:t>
            </a:r>
            <a:r>
              <a:rPr lang="fr-FR" dirty="0" smtClean="0"/>
              <a:t> </a:t>
            </a:r>
            <a:r>
              <a:rPr lang="fr-FR" dirty="0" err="1" smtClean="0"/>
              <a:t>method</a:t>
            </a:r>
            <a:endParaRPr lang="en-US" dirty="0"/>
          </a:p>
        </p:txBody>
      </p:sp>
      <p:sp>
        <p:nvSpPr>
          <p:cNvPr id="7" name="TextBox 6"/>
          <p:cNvSpPr txBox="1"/>
          <p:nvPr/>
        </p:nvSpPr>
        <p:spPr>
          <a:xfrm>
            <a:off x="-302653" y="1465385"/>
            <a:ext cx="934871" cy="984885"/>
          </a:xfrm>
          <a:prstGeom prst="rect">
            <a:avLst/>
          </a:prstGeom>
          <a:noFill/>
        </p:spPr>
        <p:txBody>
          <a:bodyPr wrap="none" rtlCol="0">
            <a:spAutoFit/>
          </a:bodyPr>
          <a:lstStyle/>
          <a:p>
            <a:pPr lvl="1"/>
            <a:endParaRPr lang="en-US" sz="2000" dirty="0" smtClean="0"/>
          </a:p>
          <a:p>
            <a:pPr marL="742950" lvl="1" indent="-285750">
              <a:buFont typeface="Arial" panose="020B0604020202020204" pitchFamily="34" charset="0"/>
              <a:buChar char="•"/>
            </a:pPr>
            <a:endParaRPr lang="en-US" sz="2000" dirty="0"/>
          </a:p>
          <a:p>
            <a:endParaRPr lang="en-US" dirty="0"/>
          </a:p>
        </p:txBody>
      </p:sp>
      <p:pic>
        <p:nvPicPr>
          <p:cNvPr id="1026" name="Picture 3" descr="C:\Users\krapaka\Desktop\doc_review\IDFs\Drawing4.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465385"/>
            <a:ext cx="54864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5" descr="C:\Users\krapaka\Desktop\doc_review\IDFs\Drawing4.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0" y="3559420"/>
            <a:ext cx="525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709493" y="2929060"/>
            <a:ext cx="1988045" cy="307777"/>
          </a:xfrm>
          <a:prstGeom prst="rect">
            <a:avLst/>
          </a:prstGeom>
          <a:noFill/>
        </p:spPr>
        <p:txBody>
          <a:bodyPr wrap="none" rtlCol="0">
            <a:spAutoFit/>
          </a:bodyPr>
          <a:lstStyle/>
          <a:p>
            <a:r>
              <a:rPr lang="en-CA" sz="1400" dirty="0"/>
              <a:t>IBC fixed PU partitions</a:t>
            </a:r>
            <a:endParaRPr lang="en-US" sz="1400" dirty="0"/>
          </a:p>
        </p:txBody>
      </p:sp>
      <p:sp>
        <p:nvSpPr>
          <p:cNvPr id="9" name="TextBox 8"/>
          <p:cNvSpPr txBox="1"/>
          <p:nvPr/>
        </p:nvSpPr>
        <p:spPr>
          <a:xfrm>
            <a:off x="1981200" y="5175914"/>
            <a:ext cx="4253087" cy="307777"/>
          </a:xfrm>
          <a:prstGeom prst="rect">
            <a:avLst/>
          </a:prstGeom>
          <a:noFill/>
        </p:spPr>
        <p:txBody>
          <a:bodyPr wrap="none" rtlCol="0">
            <a:spAutoFit/>
          </a:bodyPr>
          <a:lstStyle/>
          <a:p>
            <a:r>
              <a:rPr lang="en-CA" sz="1400" dirty="0"/>
              <a:t>Proposed adaptive Intra block copy sub-partitioning</a:t>
            </a:r>
            <a:endParaRPr lang="en-US" sz="1400" dirty="0"/>
          </a:p>
        </p:txBody>
      </p:sp>
    </p:spTree>
    <p:extLst>
      <p:ext uri="{BB962C8B-B14F-4D97-AF65-F5344CB8AC3E}">
        <p14:creationId xmlns:p14="http://schemas.microsoft.com/office/powerpoint/2010/main" val="565793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Proposed</a:t>
            </a:r>
            <a:r>
              <a:rPr lang="fr-FR" dirty="0"/>
              <a:t> changes to Intra BC</a:t>
            </a:r>
          </a:p>
        </p:txBody>
      </p:sp>
      <p:sp>
        <p:nvSpPr>
          <p:cNvPr id="3" name="Content Placeholder 2"/>
          <p:cNvSpPr>
            <a:spLocks noGrp="1"/>
          </p:cNvSpPr>
          <p:nvPr>
            <p:ph idx="1"/>
          </p:nvPr>
        </p:nvSpPr>
        <p:spPr/>
        <p:txBody>
          <a:bodyPr/>
          <a:lstStyle/>
          <a:p>
            <a:pPr hangingPunct="0"/>
            <a:r>
              <a:rPr lang="en-CA" sz="1600" dirty="0"/>
              <a:t>The presence of sub-PU’s and the sub-PU split info within the current PU is signalled. </a:t>
            </a:r>
            <a:endParaRPr lang="en-CA" sz="1600" dirty="0" smtClean="0"/>
          </a:p>
          <a:p>
            <a:pPr hangingPunct="0"/>
            <a:r>
              <a:rPr lang="en-CA" sz="1600" dirty="0" smtClean="0"/>
              <a:t>Each </a:t>
            </a:r>
            <a:r>
              <a:rPr lang="en-CA" sz="1600" dirty="0"/>
              <a:t>Sub-PU has associated block vector in the similar lines to the PU. </a:t>
            </a:r>
            <a:endParaRPr lang="en-CA" sz="1600" dirty="0" smtClean="0"/>
          </a:p>
          <a:p>
            <a:pPr hangingPunct="0"/>
            <a:r>
              <a:rPr lang="en-CA" sz="1600" dirty="0" smtClean="0"/>
              <a:t>The </a:t>
            </a:r>
            <a:r>
              <a:rPr lang="en-CA" sz="1600" dirty="0"/>
              <a:t>sub-PU splitting is not enabled for </a:t>
            </a:r>
            <a:r>
              <a:rPr lang="en-CA" sz="1600" dirty="0" err="1"/>
              <a:t>NxN</a:t>
            </a:r>
            <a:r>
              <a:rPr lang="en-CA" sz="1600" dirty="0"/>
              <a:t> PU modes</a:t>
            </a:r>
            <a:r>
              <a:rPr lang="en-CA" sz="1600" dirty="0" smtClean="0"/>
              <a:t>.. </a:t>
            </a:r>
            <a:r>
              <a:rPr lang="en-CA" sz="1600" dirty="0"/>
              <a:t>The worst case regular </a:t>
            </a:r>
            <a:r>
              <a:rPr lang="en-CA" sz="1600" dirty="0" smtClean="0"/>
              <a:t>bins and MVs </a:t>
            </a:r>
            <a:r>
              <a:rPr lang="en-CA" sz="1600" dirty="0"/>
              <a:t>for CU does not exceed the HEVC v2 specifications.</a:t>
            </a:r>
            <a:endParaRPr lang="en-US" sz="1600" dirty="0"/>
          </a:p>
        </p:txBody>
      </p:sp>
      <p:graphicFrame>
        <p:nvGraphicFramePr>
          <p:cNvPr id="8" name="Table 7"/>
          <p:cNvGraphicFramePr>
            <a:graphicFrameLocks noGrp="1"/>
          </p:cNvGraphicFramePr>
          <p:nvPr>
            <p:extLst>
              <p:ext uri="{D42A27DB-BD31-4B8C-83A1-F6EECF244321}">
                <p14:modId xmlns:p14="http://schemas.microsoft.com/office/powerpoint/2010/main" val="2162657107"/>
              </p:ext>
            </p:extLst>
          </p:nvPr>
        </p:nvGraphicFramePr>
        <p:xfrm>
          <a:off x="-17585" y="2438400"/>
          <a:ext cx="4572000" cy="2072640"/>
        </p:xfrm>
        <a:graphic>
          <a:graphicData uri="http://schemas.openxmlformats.org/drawingml/2006/table">
            <a:tbl>
              <a:tblPr firstRow="1" firstCol="1" bandRow="1"/>
              <a:tblGrid>
                <a:gridCol w="2552700"/>
                <a:gridCol w="673100"/>
                <a:gridCol w="673100"/>
                <a:gridCol w="673100"/>
              </a:tblGrid>
              <a:tr h="152400">
                <a:tc>
                  <a:txBody>
                    <a:bodyPr/>
                    <a:lstStyle/>
                    <a:p>
                      <a:endParaRPr lang="en-US" sz="1000" dirty="0">
                        <a:effectLst/>
                        <a:latin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b="1">
                          <a:solidFill>
                            <a:srgbClr val="000000"/>
                          </a:solidFill>
                          <a:effectLst/>
                          <a:latin typeface="Arial" panose="020B0604020202020204" pitchFamily="34" charset="0"/>
                          <a:ea typeface="Times New Roman" panose="02020603050405020304" pitchFamily="18" charset="0"/>
                        </a:rPr>
                        <a:t>All Intra </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endParaRPr lang="en-US" sz="1000">
                        <a:effectLst/>
                        <a:latin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G/Y</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B/U</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R/V</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RGB, text &amp; graphics with motion, 1080p &amp; 720p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-1.1%</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-1.0%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-1.0%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RGB, mixed content, 1440p &amp; 1080p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-1.0%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-0.9%</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-0.9%</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RGB, Animation, 720p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effectLst/>
                          <a:latin typeface="Arial" panose="020B0604020202020204" pitchFamily="34" charset="0"/>
                          <a:ea typeface="Times New Roman" panose="02020603050405020304" pitchFamily="18" charset="0"/>
                        </a:rPr>
                        <a:t>0.0%</a:t>
                      </a:r>
                      <a:endParaRPr lang="en-US" sz="1100" dirty="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RGB, camera captured, 1080p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YUV, text &amp; graphics with motion, 1080p &amp; 720p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-1.0%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-0.9%</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-0.9%</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YUV, mixed content, 1440p &amp; 1080p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-1.0%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-0.9%</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-0.9%</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YUV, Animation, 720p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a:noFill/>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YUV, camera captured, 1080p</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0.0%</a:t>
                      </a:r>
                      <a:endParaRPr lang="en-US" sz="1100">
                        <a:effectLst/>
                        <a:latin typeface="Times New Roman" panose="02020603050405020304" pitchFamily="18" charset="0"/>
                        <a:ea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Enc Time[%]</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120%</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900">
                          <a:solidFill>
                            <a:srgbClr val="000000"/>
                          </a:solidFill>
                          <a:effectLst/>
                          <a:latin typeface="Arial" panose="020B0604020202020204" pitchFamily="34" charset="0"/>
                          <a:ea typeface="Times New Roman" panose="02020603050405020304" pitchFamily="18" charset="0"/>
                        </a:rPr>
                        <a:t>Dec Time[%]</a:t>
                      </a:r>
                      <a:endParaRPr lang="en-US" sz="11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900" dirty="0">
                          <a:solidFill>
                            <a:srgbClr val="000000"/>
                          </a:solidFill>
                          <a:effectLst/>
                          <a:latin typeface="Arial" panose="020B0604020202020204" pitchFamily="34" charset="0"/>
                          <a:ea typeface="Times New Roman" panose="02020603050405020304" pitchFamily="18" charset="0"/>
                        </a:rPr>
                        <a:t>101%</a:t>
                      </a:r>
                      <a:endParaRPr lang="en-US" sz="11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255669255"/>
              </p:ext>
            </p:extLst>
          </p:nvPr>
        </p:nvGraphicFramePr>
        <p:xfrm>
          <a:off x="4601308" y="2438400"/>
          <a:ext cx="4572000" cy="2057400"/>
        </p:xfrm>
        <a:graphic>
          <a:graphicData uri="http://schemas.openxmlformats.org/drawingml/2006/table">
            <a:tbl>
              <a:tblPr/>
              <a:tblGrid>
                <a:gridCol w="2547393"/>
                <a:gridCol w="674869"/>
                <a:gridCol w="674869"/>
                <a:gridCol w="674869"/>
              </a:tblGrid>
              <a:tr h="171450">
                <a:tc>
                  <a:txBody>
                    <a:bodyPr/>
                    <a:lstStyle/>
                    <a:p>
                      <a:pPr algn="l" fontAlgn="b"/>
                      <a:endParaRPr lang="en-US" sz="900" b="0" i="0" u="none" strike="noStrike" dirty="0">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panose="020B0604020202020204" pitchFamily="34" charset="0"/>
                        </a:rPr>
                        <a:t>Random Access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1450">
                <a:tc>
                  <a:txBody>
                    <a:bodyPr/>
                    <a:lstStyle/>
                    <a:p>
                      <a:pPr algn="l" fontAlgn="b"/>
                      <a:endParaRPr lang="en-US" sz="9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G/Y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B/U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R/V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1450">
                <a:tc>
                  <a:txBody>
                    <a:bodyPr/>
                    <a:lstStyle/>
                    <a:p>
                      <a:pPr algn="l" fontAlgn="b"/>
                      <a:r>
                        <a:rPr lang="en-US" sz="900" b="0" i="0" u="none" strike="noStrike" dirty="0">
                          <a:solidFill>
                            <a:srgbClr val="000000"/>
                          </a:solidFill>
                          <a:effectLst/>
                          <a:latin typeface="Arial" panose="020B0604020202020204" pitchFamily="34" charset="0"/>
                        </a:rPr>
                        <a:t>RGB,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-0.7%</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71450">
                <a:tc>
                  <a:txBody>
                    <a:bodyPr/>
                    <a:lstStyle/>
                    <a:p>
                      <a:pPr algn="l" fontAlgn="b"/>
                      <a:r>
                        <a:rPr lang="en-US" sz="900" b="0" i="0" u="none" strike="noStrike">
                          <a:solidFill>
                            <a:srgbClr val="000000"/>
                          </a:solidFill>
                          <a:effectLst/>
                          <a:latin typeface="Arial" panose="020B0604020202020204" pitchFamily="34" charset="0"/>
                        </a:rPr>
                        <a:t>RGB,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1450">
                <a:tc>
                  <a:txBody>
                    <a:bodyPr/>
                    <a:lstStyle/>
                    <a:p>
                      <a:pPr algn="l" fontAlgn="b"/>
                      <a:r>
                        <a:rPr lang="en-US" sz="900" b="0" i="0" u="none" strike="noStrike">
                          <a:solidFill>
                            <a:srgbClr val="000000"/>
                          </a:solidFill>
                          <a:effectLst/>
                          <a:latin typeface="Arial" panose="020B0604020202020204" pitchFamily="34" charset="0"/>
                        </a:rPr>
                        <a:t>RGB,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1450">
                <a:tc>
                  <a:txBody>
                    <a:bodyPr/>
                    <a:lstStyle/>
                    <a:p>
                      <a:pPr algn="l" fontAlgn="b"/>
                      <a:r>
                        <a:rPr lang="en-US" sz="900" b="0" i="0" u="none" strike="noStrike">
                          <a:solidFill>
                            <a:srgbClr val="000000"/>
                          </a:solidFill>
                          <a:effectLst/>
                          <a:latin typeface="Arial" panose="020B0604020202020204" pitchFamily="34" charset="0"/>
                        </a:rPr>
                        <a:t>RGB,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1450">
                <a:tc>
                  <a:txBody>
                    <a:bodyPr/>
                    <a:lstStyle/>
                    <a:p>
                      <a:pPr algn="l" fontAlgn="b"/>
                      <a:r>
                        <a:rPr lang="en-US" sz="900" b="0" i="0" u="none" strike="noStrike">
                          <a:solidFill>
                            <a:srgbClr val="000000"/>
                          </a:solidFill>
                          <a:effectLst/>
                          <a:latin typeface="Arial" panose="020B0604020202020204" pitchFamily="34" charset="0"/>
                        </a:rPr>
                        <a:t>YUV,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1450">
                <a:tc>
                  <a:txBody>
                    <a:bodyPr/>
                    <a:lstStyle/>
                    <a:p>
                      <a:pPr algn="l" fontAlgn="b"/>
                      <a:r>
                        <a:rPr lang="en-US" sz="900" b="0" i="0" u="none" strike="noStrike">
                          <a:solidFill>
                            <a:srgbClr val="000000"/>
                          </a:solidFill>
                          <a:effectLst/>
                          <a:latin typeface="Arial" panose="020B0604020202020204" pitchFamily="34" charset="0"/>
                        </a:rPr>
                        <a:t>YUV,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1450">
                <a:tc>
                  <a:txBody>
                    <a:bodyPr/>
                    <a:lstStyle/>
                    <a:p>
                      <a:pPr algn="l" fontAlgn="b"/>
                      <a:r>
                        <a:rPr lang="en-US" sz="900" b="0" i="0" u="none" strike="noStrike">
                          <a:solidFill>
                            <a:srgbClr val="000000"/>
                          </a:solidFill>
                          <a:effectLst/>
                          <a:latin typeface="Arial" panose="020B0604020202020204" pitchFamily="34" charset="0"/>
                        </a:rPr>
                        <a:t>YUV,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71450">
                <a:tc>
                  <a:txBody>
                    <a:bodyPr/>
                    <a:lstStyle/>
                    <a:p>
                      <a:pPr algn="l" fontAlgn="b"/>
                      <a:r>
                        <a:rPr lang="en-US" sz="900" b="0" i="0" u="none" strike="noStrike" dirty="0">
                          <a:solidFill>
                            <a:srgbClr val="000000"/>
                          </a:solidFill>
                          <a:effectLst/>
                          <a:latin typeface="Arial" panose="020B0604020202020204" pitchFamily="34" charset="0"/>
                        </a:rPr>
                        <a:t>YUV,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71450">
                <a:tc>
                  <a:txBody>
                    <a:bodyPr/>
                    <a:lstStyle/>
                    <a:p>
                      <a:pPr algn="l" fontAlgn="b"/>
                      <a:r>
                        <a:rPr lang="en-US" sz="900" b="0" i="0" u="none" strike="noStrike">
                          <a:solidFill>
                            <a:srgbClr val="000000"/>
                          </a:solidFill>
                          <a:effectLst/>
                          <a:latin typeface="Arial" panose="020B0604020202020204" pitchFamily="34" charset="0"/>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panose="020B0604020202020204" pitchFamily="34" charset="0"/>
                        </a:rPr>
                        <a:t>103%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71450">
                <a:tc>
                  <a:txBody>
                    <a:bodyPr/>
                    <a:lstStyle/>
                    <a:p>
                      <a:pPr algn="l" fontAlgn="b"/>
                      <a:r>
                        <a:rPr lang="en-US" sz="900" b="0" i="0" u="none" strike="noStrike">
                          <a:solidFill>
                            <a:srgbClr val="000000"/>
                          </a:solidFill>
                          <a:effectLst/>
                          <a:latin typeface="Arial" panose="020B0604020202020204" pitchFamily="34" charset="0"/>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panose="020B0604020202020204" pitchFamily="34" charset="0"/>
                        </a:rPr>
                        <a:t>#VALUE!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124230165"/>
              </p:ext>
            </p:extLst>
          </p:nvPr>
        </p:nvGraphicFramePr>
        <p:xfrm>
          <a:off x="2362200" y="4648200"/>
          <a:ext cx="4572000" cy="1828800"/>
        </p:xfrm>
        <a:graphic>
          <a:graphicData uri="http://schemas.openxmlformats.org/drawingml/2006/table">
            <a:tbl>
              <a:tblPr/>
              <a:tblGrid>
                <a:gridCol w="2547393"/>
                <a:gridCol w="674869"/>
                <a:gridCol w="674869"/>
                <a:gridCol w="674869"/>
              </a:tblGrid>
              <a:tr h="152400">
                <a:tc>
                  <a:txBody>
                    <a:bodyPr/>
                    <a:lstStyle/>
                    <a:p>
                      <a:pPr algn="l" fontAlgn="b"/>
                      <a:endParaRPr lang="en-US" sz="9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panose="020B0604020202020204" pitchFamily="34" charset="0"/>
                        </a:rPr>
                        <a:t>Low delay B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endParaRPr lang="en-US" sz="9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G/Y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B/U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R/V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RGB,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-0.3%</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-0.4%</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-0.3%</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-0.4%</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-0.4%</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-0.2%</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panose="020B0604020202020204" pitchFamily="34" charset="0"/>
                        </a:rPr>
                        <a:t>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r>
                        <a:rPr lang="en-US" sz="900" b="0" i="0" u="none" strike="noStrike">
                          <a:solidFill>
                            <a:srgbClr val="000000"/>
                          </a:solidFill>
                          <a:effectLst/>
                          <a:latin typeface="Arial" panose="020B0604020202020204" pitchFamily="34" charset="0"/>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panose="020B0604020202020204" pitchFamily="34" charset="0"/>
                        </a:rPr>
                        <a:t>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743291131"/>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9116</TotalTime>
  <Words>506</Words>
  <Application>Microsoft Office PowerPoint</Application>
  <PresentationFormat>On-screen Show (4:3)</PresentationFormat>
  <Paragraphs>130</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Lucida Grande</vt:lpstr>
      <vt:lpstr>Times New Roman</vt:lpstr>
      <vt:lpstr>Wingdings</vt:lpstr>
      <vt:lpstr>JCTVC-D257</vt:lpstr>
      <vt:lpstr>Non-CE3: Adaptive PU partitioning for intra block copy  JCTVC-T0091</vt:lpstr>
      <vt:lpstr>T0091 : Proposed method</vt:lpstr>
      <vt:lpstr>Proposed changes to Intra BC</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Rapaka, Krishna</cp:lastModifiedBy>
  <cp:revision>631</cp:revision>
  <dcterms:created xsi:type="dcterms:W3CDTF">2011-12-07T01:29:30Z</dcterms:created>
  <dcterms:modified xsi:type="dcterms:W3CDTF">2015-02-11T16:49:48Z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861242673</vt:i4>
  </property>
  <property fmtid="{D5CDD505-2E9C-101B-9397-08002B2CF9AE}" pid="3" name="_NewReviewCycle">
    <vt:lpwstr/>
  </property>
  <property fmtid="{D5CDD505-2E9C-101B-9397-08002B2CF9AE}" pid="4" name="_EmailSubject">
    <vt:lpwstr>Intra BM simulations for forts contribution</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261219852</vt:i4>
  </property>
</Properties>
</file>