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5"/>
  </p:notesMasterIdLst>
  <p:handoutMasterIdLst>
    <p:handoutMasterId r:id="rId16"/>
  </p:handoutMasterIdLst>
  <p:sldIdLst>
    <p:sldId id="262" r:id="rId3"/>
    <p:sldId id="347" r:id="rId4"/>
    <p:sldId id="348" r:id="rId5"/>
    <p:sldId id="353" r:id="rId6"/>
    <p:sldId id="354" r:id="rId7"/>
    <p:sldId id="355" r:id="rId8"/>
    <p:sldId id="350" r:id="rId9"/>
    <p:sldId id="356" r:id="rId10"/>
    <p:sldId id="352" r:id="rId11"/>
    <p:sldId id="258" r:id="rId12"/>
    <p:sldId id="357" r:id="rId13"/>
    <p:sldId id="35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74" autoAdjust="0"/>
  </p:normalViewPr>
  <p:slideViewPr>
    <p:cSldViewPr snapToGrid="0" snapToObjects="1">
      <p:cViewPr>
        <p:scale>
          <a:sx n="75" d="100"/>
          <a:sy n="75" d="100"/>
        </p:scale>
        <p:origin x="-12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JCTVC-T0081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JCTVC-T0081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CE2-related: on </a:t>
            </a:r>
            <a:r>
              <a:rPr lang="en-US" dirty="0" smtClean="0"/>
              <a:t>the initialization of block vector prediction for intra block copy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en-US" altLang="zh-TW" u="sng" dirty="0" smtClean="0">
                <a:solidFill>
                  <a:srgbClr val="002060"/>
                </a:solidFill>
                <a:cs typeface="Arial" charset="0"/>
              </a:rPr>
              <a:t>Xiaozhong Xu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, </a:t>
            </a:r>
            <a:r>
              <a:rPr lang="en-CA" altLang="zh-TW" dirty="0" smtClean="0">
                <a:solidFill>
                  <a:srgbClr val="002060"/>
                </a:solidFill>
                <a:cs typeface="Arial" charset="0"/>
              </a:rPr>
              <a:t>Tzu-</a:t>
            </a:r>
            <a:r>
              <a:rPr lang="en-CA" altLang="zh-TW" dirty="0" err="1" smtClean="0">
                <a:solidFill>
                  <a:srgbClr val="002060"/>
                </a:solidFill>
                <a:cs typeface="Arial" charset="0"/>
              </a:rPr>
              <a:t>Der</a:t>
            </a:r>
            <a:r>
              <a:rPr lang="en-CA" altLang="zh-TW" dirty="0" smtClean="0">
                <a:solidFill>
                  <a:srgbClr val="002060"/>
                </a:solidFill>
                <a:cs typeface="Arial" charset="0"/>
              </a:rPr>
              <a:t> Chuang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JCTVC-T0081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420 results for method 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020435"/>
            <a:ext cx="45910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2224" y="1020435"/>
            <a:ext cx="4199375" cy="507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420 results for method 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1036638"/>
            <a:ext cx="45910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0" y="1062038"/>
            <a:ext cx="44196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Two methods are proposed to fix/simplify the initialization of block vector predictor at the beginning of each CTU. </a:t>
            </a:r>
          </a:p>
          <a:p>
            <a:r>
              <a:rPr lang="en-GB" dirty="0" smtClean="0"/>
              <a:t>The impacts on coding performance for both methods are negligible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BVP for </a:t>
            </a:r>
            <a:r>
              <a:rPr lang="en-GB" dirty="0" smtClean="0"/>
              <a:t>IBC </a:t>
            </a:r>
            <a:r>
              <a:rPr lang="en-GB" dirty="0" smtClean="0"/>
              <a:t>mode </a:t>
            </a:r>
          </a:p>
          <a:p>
            <a:pPr lvl="1"/>
            <a:r>
              <a:rPr lang="en-GB" dirty="0" smtClean="0"/>
              <a:t>2 spatial candidates and the last 2 coded block vectors</a:t>
            </a:r>
          </a:p>
          <a:p>
            <a:pPr lvl="1"/>
            <a:r>
              <a:rPr lang="en-GB" dirty="0" smtClean="0"/>
              <a:t>The first 2 available ones are used as BV predictors</a:t>
            </a:r>
          </a:p>
          <a:p>
            <a:r>
              <a:rPr lang="en-GB" dirty="0" smtClean="0"/>
              <a:t>Currently in WD specification:</a:t>
            </a:r>
          </a:p>
          <a:p>
            <a:pPr lvl="1"/>
            <a:r>
              <a:rPr lang="en-GB" dirty="0" smtClean="0"/>
              <a:t>The last 2 coded block vectors are initialized at the beginning of each CTU as (-2*w, 0) and (-w, 0)</a:t>
            </a:r>
          </a:p>
          <a:p>
            <a:pPr lvl="1"/>
            <a:r>
              <a:rPr lang="en-GB" dirty="0" smtClean="0"/>
              <a:t>w is the first Intra BC coded CU width in the CTU</a:t>
            </a:r>
          </a:p>
          <a:p>
            <a:pPr lvl="1"/>
            <a:r>
              <a:rPr lang="en-GB" dirty="0" smtClean="0"/>
              <a:t>The last 2 coded BVs will then be updated each time a new BV is decoded</a:t>
            </a:r>
          </a:p>
          <a:p>
            <a:pPr marL="342900" lvl="1" indent="-342900">
              <a:buClr>
                <a:schemeClr val="accent1"/>
              </a:buClr>
              <a:buSzTx/>
              <a:buFont typeface="Lucida Grande"/>
              <a:buChar char="▪"/>
            </a:pPr>
            <a:r>
              <a:rPr lang="en-GB" dirty="0" smtClean="0"/>
              <a:t>The software implementation for this initialization process does not match the WD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hangingPunct="0"/>
            <a:r>
              <a:rPr lang="en-CA" dirty="0" smtClean="0"/>
              <a:t>For the first decoded </a:t>
            </a:r>
            <a:r>
              <a:rPr lang="en-CA" dirty="0" smtClean="0"/>
              <a:t>IBC </a:t>
            </a:r>
            <a:r>
              <a:rPr lang="en-CA" dirty="0" smtClean="0"/>
              <a:t>PU (with CU width W</a:t>
            </a:r>
            <a:r>
              <a:rPr lang="en-CA" baseline="-25000" dirty="0" smtClean="0"/>
              <a:t>1</a:t>
            </a:r>
            <a:r>
              <a:rPr lang="en-CA" dirty="0" smtClean="0"/>
              <a:t>), the last 2 BVs are set to be (-2*W</a:t>
            </a:r>
            <a:r>
              <a:rPr lang="en-CA" baseline="-25000" dirty="0" smtClean="0"/>
              <a:t>1</a:t>
            </a:r>
            <a:r>
              <a:rPr lang="en-CA" dirty="0" smtClean="0"/>
              <a:t>, 0) and (-W</a:t>
            </a:r>
            <a:r>
              <a:rPr lang="en-CA" baseline="-25000" dirty="0" smtClean="0"/>
              <a:t>1</a:t>
            </a:r>
            <a:r>
              <a:rPr lang="en-CA" dirty="0" smtClean="0"/>
              <a:t>, 0), and the decoded BV for this PU is BV</a:t>
            </a:r>
            <a:r>
              <a:rPr lang="en-CA" baseline="-25000" dirty="0" smtClean="0"/>
              <a:t>1 </a:t>
            </a:r>
            <a:r>
              <a:rPr lang="en-CA" dirty="0" smtClean="0"/>
              <a:t>= ( BV</a:t>
            </a:r>
            <a:r>
              <a:rPr lang="en-CA" baseline="-25000" dirty="0" smtClean="0"/>
              <a:t>1</a:t>
            </a:r>
            <a:r>
              <a:rPr lang="en-CA" dirty="0" smtClean="0"/>
              <a:t>_x, BV</a:t>
            </a:r>
            <a:r>
              <a:rPr lang="en-CA" baseline="-25000" dirty="0" smtClean="0"/>
              <a:t>1</a:t>
            </a:r>
            <a:r>
              <a:rPr lang="en-CA" dirty="0" smtClean="0"/>
              <a:t>_y)</a:t>
            </a:r>
          </a:p>
          <a:p>
            <a:pPr lvl="1" hangingPunct="0"/>
            <a:r>
              <a:rPr lang="en-CA" dirty="0" smtClean="0"/>
              <a:t>The last 2 BVs will be updated using BV1</a:t>
            </a:r>
            <a:endParaRPr lang="en-US" dirty="0" smtClean="0"/>
          </a:p>
          <a:p>
            <a:r>
              <a:rPr lang="en-CA" dirty="0" smtClean="0"/>
              <a:t>For the second decoded </a:t>
            </a:r>
            <a:r>
              <a:rPr lang="en-CA" dirty="0" smtClean="0"/>
              <a:t>IBC </a:t>
            </a:r>
            <a:r>
              <a:rPr lang="en-CA" dirty="0" smtClean="0"/>
              <a:t>PU (with CU width W</a:t>
            </a:r>
            <a:r>
              <a:rPr lang="en-CA" baseline="-25000" dirty="0" smtClean="0"/>
              <a:t>2</a:t>
            </a:r>
            <a:r>
              <a:rPr lang="en-CA" dirty="0" smtClean="0"/>
              <a:t>): </a:t>
            </a:r>
          </a:p>
          <a:p>
            <a:pPr lvl="1"/>
            <a:r>
              <a:rPr lang="en-CA" dirty="0" smtClean="0"/>
              <a:t>In the current WD text, the last coded 2 BVs should be (BV</a:t>
            </a:r>
            <a:r>
              <a:rPr lang="en-CA" baseline="-25000" dirty="0" smtClean="0"/>
              <a:t>1</a:t>
            </a:r>
            <a:r>
              <a:rPr lang="en-CA" dirty="0" smtClean="0"/>
              <a:t>_x, BV</a:t>
            </a:r>
            <a:r>
              <a:rPr lang="en-CA" baseline="-25000" dirty="0" smtClean="0"/>
              <a:t>1</a:t>
            </a:r>
            <a:r>
              <a:rPr lang="en-CA" dirty="0" smtClean="0"/>
              <a:t>_y) and </a:t>
            </a:r>
            <a:r>
              <a:rPr lang="en-CA" dirty="0" smtClean="0">
                <a:solidFill>
                  <a:srgbClr val="FF0000"/>
                </a:solidFill>
              </a:rPr>
              <a:t>(-2*W</a:t>
            </a:r>
            <a:r>
              <a:rPr lang="en-CA" baseline="-25000" dirty="0" smtClean="0">
                <a:solidFill>
                  <a:srgbClr val="FF0000"/>
                </a:solidFill>
              </a:rPr>
              <a:t>1</a:t>
            </a:r>
            <a:r>
              <a:rPr lang="en-CA" dirty="0" smtClean="0">
                <a:solidFill>
                  <a:srgbClr val="FF0000"/>
                </a:solidFill>
              </a:rPr>
              <a:t>, 0)</a:t>
            </a:r>
            <a:r>
              <a:rPr lang="en-CA" dirty="0" smtClean="0"/>
              <a:t>, respectively (assuming no duplication in BV values here). </a:t>
            </a:r>
          </a:p>
          <a:p>
            <a:pPr lvl="1"/>
            <a:r>
              <a:rPr lang="en-CA" dirty="0" smtClean="0"/>
              <a:t>In the current SCM software, the last 2 coded BVs for the second decoded IBC PU, are set to be (BV</a:t>
            </a:r>
            <a:r>
              <a:rPr lang="en-CA" baseline="-25000" dirty="0" smtClean="0"/>
              <a:t>1</a:t>
            </a:r>
            <a:r>
              <a:rPr lang="en-CA" dirty="0" smtClean="0"/>
              <a:t>_x, BV</a:t>
            </a:r>
            <a:r>
              <a:rPr lang="en-CA" baseline="-25000" dirty="0" smtClean="0"/>
              <a:t>1</a:t>
            </a:r>
            <a:r>
              <a:rPr lang="en-CA" dirty="0" smtClean="0"/>
              <a:t>_y) and  </a:t>
            </a:r>
            <a:r>
              <a:rPr lang="en-CA" dirty="0" smtClean="0">
                <a:solidFill>
                  <a:srgbClr val="FF0000"/>
                </a:solidFill>
              </a:rPr>
              <a:t>(-2*W</a:t>
            </a:r>
            <a:r>
              <a:rPr lang="en-CA" baseline="-25000" dirty="0" smtClean="0">
                <a:solidFill>
                  <a:srgbClr val="FF0000"/>
                </a:solidFill>
              </a:rPr>
              <a:t>2</a:t>
            </a:r>
            <a:r>
              <a:rPr lang="en-CA" dirty="0" smtClean="0">
                <a:solidFill>
                  <a:srgbClr val="FF0000"/>
                </a:solidFill>
              </a:rPr>
              <a:t>, 0)</a:t>
            </a:r>
            <a:r>
              <a:rPr lang="en-CA" dirty="0" smtClean="0"/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 (3)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dirty="0" smtClean="0"/>
              <a:t>A mismatch between software and text</a:t>
            </a:r>
            <a:endParaRPr lang="en-GB" dirty="0" smtClean="0"/>
          </a:p>
          <a:p>
            <a:r>
              <a:rPr lang="en-GB" dirty="0" smtClean="0"/>
              <a:t>The initialization values depend on the first </a:t>
            </a:r>
            <a:r>
              <a:rPr lang="en-GB" dirty="0" smtClean="0"/>
              <a:t>IBC </a:t>
            </a:r>
            <a:r>
              <a:rPr lang="en-GB" dirty="0" smtClean="0"/>
              <a:t>block’s CU size, which is a variable for each CTU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Method 1:</a:t>
            </a:r>
            <a:r>
              <a:rPr lang="en-GB" dirty="0" smtClean="0"/>
              <a:t> fix the software to align with text.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Method 2:</a:t>
            </a:r>
            <a:r>
              <a:rPr lang="en-GB" dirty="0" smtClean="0"/>
              <a:t> use a simplified initialization:</a:t>
            </a:r>
          </a:p>
          <a:p>
            <a:pPr lvl="1"/>
            <a:r>
              <a:rPr lang="en-CA" dirty="0" smtClean="0"/>
              <a:t>(-2*</a:t>
            </a:r>
            <a:r>
              <a:rPr lang="en-CA" dirty="0" err="1" smtClean="0"/>
              <a:t>min_CU_width</a:t>
            </a:r>
            <a:r>
              <a:rPr lang="en-CA" dirty="0" smtClean="0"/>
              <a:t>, 0) and (-4*</a:t>
            </a:r>
            <a:r>
              <a:rPr lang="en-CA" dirty="0" err="1" smtClean="0"/>
              <a:t>min_CU_width</a:t>
            </a:r>
            <a:r>
              <a:rPr lang="en-CA" dirty="0" smtClean="0"/>
              <a:t>, 0) are used for the initialization of the last 2 coded BVs, at the </a:t>
            </a:r>
            <a:r>
              <a:rPr lang="en-CA" dirty="0" err="1" smtClean="0"/>
              <a:t>begining</a:t>
            </a:r>
            <a:r>
              <a:rPr lang="en-CA" dirty="0" smtClean="0"/>
              <a:t> of each CTU</a:t>
            </a:r>
          </a:p>
          <a:p>
            <a:pPr lvl="1"/>
            <a:r>
              <a:rPr lang="en-CA" dirty="0" smtClean="0"/>
              <a:t>No longer CU size </a:t>
            </a:r>
            <a:r>
              <a:rPr lang="en-CA" dirty="0" smtClean="0"/>
              <a:t>dependent</a:t>
            </a:r>
          </a:p>
          <a:p>
            <a:pPr lvl="1"/>
            <a:r>
              <a:rPr lang="en-CA" dirty="0" smtClean="0"/>
              <a:t>No need to detect whether the current CU is the first coded </a:t>
            </a:r>
            <a:r>
              <a:rPr lang="en-CA" dirty="0" smtClean="0"/>
              <a:t>IBC CU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Method 1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2209800"/>
            <a:ext cx="86582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1" y="4228036"/>
            <a:ext cx="8634412" cy="164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Method 2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3" y="2235200"/>
            <a:ext cx="86391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288" y="4227273"/>
            <a:ext cx="8623300" cy="16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 this contribution, two methods are proposed to change the initialization of block vector predictor</a:t>
            </a:r>
          </a:p>
          <a:p>
            <a:pPr lvl="1"/>
            <a:r>
              <a:rPr lang="en-GB" dirty="0" smtClean="0"/>
              <a:t>Method 1: fix the software to match the spec.</a:t>
            </a:r>
          </a:p>
          <a:p>
            <a:pPr lvl="1"/>
            <a:r>
              <a:rPr lang="en-GB" dirty="0" smtClean="0"/>
              <a:t>Method 2: simplify the initialization values to be CU size </a:t>
            </a:r>
            <a:r>
              <a:rPr lang="en-GB" dirty="0" smtClean="0"/>
              <a:t>independent and removing </a:t>
            </a:r>
            <a:r>
              <a:rPr lang="en-CA" dirty="0" smtClean="0"/>
              <a:t>the checking for detecting the first coded </a:t>
            </a:r>
            <a:r>
              <a:rPr lang="en-CA" dirty="0" smtClean="0"/>
              <a:t>IBC </a:t>
            </a:r>
            <a:r>
              <a:rPr lang="en-CA" dirty="0" smtClean="0"/>
              <a:t>CU</a:t>
            </a:r>
            <a:endParaRPr lang="en-GB" dirty="0" smtClean="0"/>
          </a:p>
          <a:p>
            <a:r>
              <a:rPr lang="en-GB" dirty="0" smtClean="0"/>
              <a:t>The impact on coding performance is minimal</a:t>
            </a:r>
          </a:p>
          <a:p>
            <a:r>
              <a:rPr lang="en-GB" dirty="0" smtClean="0"/>
              <a:t>Recommend to adopt one method from this proposal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7712</TotalTime>
  <Words>490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MediaTek-Confidential_B_CTO</vt:lpstr>
      <vt:lpstr>MediaTek-Confidential_B_CTO_Dark</vt:lpstr>
      <vt:lpstr>CE2-related: on the initialization of block vector prediction for intra block copy</vt:lpstr>
      <vt:lpstr>Proposal Summary</vt:lpstr>
      <vt:lpstr>Problem statement (1)</vt:lpstr>
      <vt:lpstr>Problem statement (2)</vt:lpstr>
      <vt:lpstr>Problem statement (3)</vt:lpstr>
      <vt:lpstr>Proposed methods</vt:lpstr>
      <vt:lpstr>Simulation results</vt:lpstr>
      <vt:lpstr>Simulation results</vt:lpstr>
      <vt:lpstr>Conclusion</vt:lpstr>
      <vt:lpstr>Slide 10</vt:lpstr>
      <vt:lpstr>420 results for method 1</vt:lpstr>
      <vt:lpstr>420 results for method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394</cp:revision>
  <dcterms:created xsi:type="dcterms:W3CDTF">2014-04-10T07:05:11Z</dcterms:created>
  <dcterms:modified xsi:type="dcterms:W3CDTF">2015-02-09T20:42:24Z</dcterms:modified>
</cp:coreProperties>
</file>