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5"/>
  </p:notesMasterIdLst>
  <p:handoutMasterIdLst>
    <p:handoutMasterId r:id="rId16"/>
  </p:handoutMasterIdLst>
  <p:sldIdLst>
    <p:sldId id="272" r:id="rId9"/>
    <p:sldId id="287" r:id="rId10"/>
    <p:sldId id="291" r:id="rId11"/>
    <p:sldId id="290" r:id="rId12"/>
    <p:sldId id="292" r:id="rId13"/>
    <p:sldId id="289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2015/2/11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2015/2/11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3275856" y="4233563"/>
            <a:ext cx="5616624" cy="2329101"/>
          </a:xfrm>
        </p:spPr>
        <p:txBody>
          <a:bodyPr>
            <a:normAutofit/>
          </a:bodyPr>
          <a:lstStyle/>
          <a:p>
            <a:pPr hangingPunct="0"/>
            <a:r>
              <a:rPr lang="fi-FI" sz="2400" dirty="0" smtClean="0"/>
              <a:t>Jungsun Kim, </a:t>
            </a:r>
            <a:r>
              <a:rPr lang="fi-FI" sz="2400" b="1" u="sng" dirty="0" smtClean="0"/>
              <a:t>PoLin Lai</a:t>
            </a:r>
            <a:r>
              <a:rPr lang="fi-FI" sz="2400" b="1" dirty="0" smtClean="0"/>
              <a:t>, </a:t>
            </a:r>
            <a:r>
              <a:rPr lang="fi-FI" sz="2400" dirty="0" smtClean="0"/>
              <a:t>Shan Liu, Shawmin Lei</a:t>
            </a:r>
          </a:p>
          <a:p>
            <a:pPr hangingPunct="0"/>
            <a:r>
              <a:rPr lang="en-US" altLang="zh-TW" sz="2400" dirty="0" smtClean="0"/>
              <a:t>20</a:t>
            </a:r>
            <a:r>
              <a:rPr lang="en-US" altLang="zh-TW" sz="2400" baseline="30000" dirty="0" smtClean="0"/>
              <a:t>th</a:t>
            </a:r>
            <a:r>
              <a:rPr lang="en-US" altLang="zh-TW" sz="2400" dirty="0" smtClean="0"/>
              <a:t> JCTVC</a:t>
            </a:r>
            <a:r>
              <a:rPr lang="zh-TW" altLang="en-US" sz="2400" dirty="0" smtClean="0"/>
              <a:t> </a:t>
            </a:r>
            <a:r>
              <a:rPr lang="en-US" altLang="zh-TW" sz="2400" dirty="0" smtClean="0"/>
              <a:t>Meeting, Geneva, CH, 10-18 Feb. 2015</a:t>
            </a:r>
            <a:endParaRPr lang="zh-TW" altLang="en-US" sz="2400" dirty="0" smtClean="0"/>
          </a:p>
          <a:p>
            <a:pPr hangingPunct="0"/>
            <a:endParaRPr lang="en-CA" sz="2400" dirty="0" smtClean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3275856" y="1463066"/>
            <a:ext cx="5400600" cy="2770497"/>
          </a:xfrm>
        </p:spPr>
        <p:txBody>
          <a:bodyPr>
            <a:normAutofit/>
          </a:bodyPr>
          <a:lstStyle/>
          <a:p>
            <a:r>
              <a:rPr lang="en-CA" sz="3600" dirty="0" smtClean="0"/>
              <a:t>JCTVC-T0078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sz="1200" dirty="0" smtClean="0"/>
              <a:t>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sz="3600" dirty="0" smtClean="0"/>
              <a:t>CE1-related: </a:t>
            </a:r>
            <a:br>
              <a:rPr lang="en-CA" sz="3600" dirty="0" smtClean="0"/>
            </a:br>
            <a:r>
              <a:rPr lang="en-US" altLang="zh-TW" sz="3600" dirty="0" smtClean="0"/>
              <a:t>S</a:t>
            </a:r>
            <a:r>
              <a:rPr lang="en-CA" sz="3600" dirty="0" err="1" smtClean="0"/>
              <a:t>implification</a:t>
            </a:r>
            <a:r>
              <a:rPr lang="en-CA" sz="3600" dirty="0" smtClean="0"/>
              <a:t> </a:t>
            </a:r>
            <a:r>
              <a:rPr lang="en-CA" sz="3600" dirty="0" smtClean="0"/>
              <a:t>for index map coding in palette mode</a:t>
            </a:r>
            <a:endParaRPr lang="zh-TW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Part 1: Fixed context for palette </a:t>
            </a:r>
            <a:r>
              <a:rPr lang="en-US" altLang="zh-TW" sz="4000" dirty="0" err="1" smtClean="0"/>
              <a:t>run_type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62083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Palette </a:t>
            </a:r>
            <a:r>
              <a:rPr lang="en-US" sz="2000" dirty="0" err="1" smtClean="0"/>
              <a:t>run_type</a:t>
            </a:r>
            <a:r>
              <a:rPr lang="en-US" sz="2000" dirty="0" smtClean="0"/>
              <a:t>: </a:t>
            </a:r>
            <a:r>
              <a:rPr lang="en-US" sz="2000" dirty="0" err="1" smtClean="0"/>
              <a:t>Copy_index</a:t>
            </a:r>
            <a:r>
              <a:rPr lang="en-US" sz="2000" dirty="0" smtClean="0"/>
              <a:t> or </a:t>
            </a:r>
            <a:r>
              <a:rPr lang="en-US" sz="2000" dirty="0" err="1" smtClean="0"/>
              <a:t>copy_above</a:t>
            </a:r>
            <a:endParaRPr lang="en-US" sz="2000" dirty="0" smtClean="0"/>
          </a:p>
          <a:p>
            <a:r>
              <a:rPr lang="en-US" sz="2000" dirty="0" smtClean="0"/>
              <a:t>2 context are used, referring </a:t>
            </a:r>
            <a:r>
              <a:rPr lang="en-US" sz="2000" dirty="0" smtClean="0"/>
              <a:t>to </a:t>
            </a:r>
            <a:r>
              <a:rPr lang="en-US" sz="2000" dirty="0" smtClean="0"/>
              <a:t>the run type of above pixel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b="1" dirty="0" smtClean="0"/>
          </a:p>
          <a:p>
            <a:r>
              <a:rPr lang="en-US" sz="2000" b="1" u="sng" dirty="0" smtClean="0"/>
              <a:t>Proposed: </a:t>
            </a:r>
          </a:p>
          <a:p>
            <a:pPr lvl="1">
              <a:buNone/>
            </a:pPr>
            <a:r>
              <a:rPr lang="en-US" sz="2000" dirty="0" smtClean="0"/>
              <a:t>Fixed with one context = 0</a:t>
            </a:r>
          </a:p>
          <a:p>
            <a:pPr lvl="1">
              <a:buNone/>
            </a:pPr>
            <a:r>
              <a:rPr lang="en-US" sz="2000" dirty="0" smtClean="0"/>
              <a:t>	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7452320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JCTVC-T0078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899592" y="2204864"/>
            <a:ext cx="3960440" cy="1656184"/>
            <a:chOff x="971600" y="2420888"/>
            <a:chExt cx="3960440" cy="1656184"/>
          </a:xfrm>
        </p:grpSpPr>
        <p:grpSp>
          <p:nvGrpSpPr>
            <p:cNvPr id="50" name="Group 49"/>
            <p:cNvGrpSpPr/>
            <p:nvPr/>
          </p:nvGrpSpPr>
          <p:grpSpPr>
            <a:xfrm>
              <a:off x="971600" y="2420888"/>
              <a:ext cx="3960440" cy="1656184"/>
              <a:chOff x="1346448" y="2276872"/>
              <a:chExt cx="2926080" cy="1170432"/>
            </a:xfrm>
          </p:grpSpPr>
          <p:grpSp>
            <p:nvGrpSpPr>
              <p:cNvPr id="32" name="Group 31"/>
              <p:cNvGrpSpPr>
                <a:grpSpLocks noChangeAspect="1"/>
              </p:cNvGrpSpPr>
              <p:nvPr/>
            </p:nvGrpSpPr>
            <p:grpSpPr>
              <a:xfrm>
                <a:off x="1346448" y="2276872"/>
                <a:ext cx="2926080" cy="1170432"/>
                <a:chOff x="1346448" y="2276872"/>
                <a:chExt cx="3657600" cy="1463040"/>
              </a:xfrm>
              <a:noFill/>
            </p:grpSpPr>
            <p:sp>
              <p:nvSpPr>
                <p:cNvPr id="22" name="Rectangle 3"/>
                <p:cNvSpPr>
                  <a:spLocks noChangeAspect="1"/>
                </p:cNvSpPr>
                <p:nvPr/>
              </p:nvSpPr>
              <p:spPr>
                <a:xfrm>
                  <a:off x="1346448" y="3008392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Rectangle 3"/>
                <p:cNvSpPr>
                  <a:spLocks noChangeAspect="1"/>
                </p:cNvSpPr>
                <p:nvPr/>
              </p:nvSpPr>
              <p:spPr>
                <a:xfrm>
                  <a:off x="1346448" y="2276872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Rectangle 23"/>
                <p:cNvSpPr>
                  <a:spLocks noChangeAspect="1"/>
                </p:cNvSpPr>
                <p:nvPr/>
              </p:nvSpPr>
              <p:spPr>
                <a:xfrm>
                  <a:off x="2077968" y="3008392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Rectangle 24"/>
                <p:cNvSpPr>
                  <a:spLocks noChangeAspect="1"/>
                </p:cNvSpPr>
                <p:nvPr/>
              </p:nvSpPr>
              <p:spPr>
                <a:xfrm>
                  <a:off x="2676484" y="3008392"/>
                  <a:ext cx="997527" cy="731520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>
                      <a:solidFill>
                        <a:schemeClr val="tx1"/>
                      </a:solidFill>
                    </a:rPr>
                    <a:t>Current </a:t>
                  </a:r>
                  <a:r>
                    <a:rPr lang="en-US" sz="1600" dirty="0" err="1" smtClean="0">
                      <a:solidFill>
                        <a:schemeClr val="tx1"/>
                      </a:solidFill>
                    </a:rPr>
                    <a:t>run_type</a:t>
                  </a: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Rectangle 25"/>
                <p:cNvSpPr>
                  <a:spLocks noChangeAspect="1"/>
                </p:cNvSpPr>
                <p:nvPr/>
              </p:nvSpPr>
              <p:spPr>
                <a:xfrm>
                  <a:off x="3541008" y="3008392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ectangle 26"/>
                <p:cNvSpPr>
                  <a:spLocks noChangeAspect="1"/>
                </p:cNvSpPr>
                <p:nvPr/>
              </p:nvSpPr>
              <p:spPr>
                <a:xfrm>
                  <a:off x="4272528" y="3008392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tangle 27"/>
                <p:cNvSpPr>
                  <a:spLocks noChangeAspect="1"/>
                </p:cNvSpPr>
                <p:nvPr/>
              </p:nvSpPr>
              <p:spPr>
                <a:xfrm>
                  <a:off x="2077968" y="2276872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tangle 28"/>
                <p:cNvSpPr>
                  <a:spLocks noChangeAspect="1"/>
                </p:cNvSpPr>
                <p:nvPr/>
              </p:nvSpPr>
              <p:spPr>
                <a:xfrm>
                  <a:off x="2809488" y="2276872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CI?</a:t>
                  </a:r>
                  <a:br>
                    <a:rPr lang="en-US" dirty="0" smtClean="0">
                      <a:solidFill>
                        <a:schemeClr val="tx1"/>
                      </a:solidFill>
                    </a:rPr>
                  </a:br>
                  <a:r>
                    <a:rPr lang="en-US" dirty="0" smtClean="0">
                      <a:solidFill>
                        <a:schemeClr val="tx1"/>
                      </a:solidFill>
                    </a:rPr>
                    <a:t>CA?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Rectangle 29"/>
                <p:cNvSpPr>
                  <a:spLocks noChangeAspect="1"/>
                </p:cNvSpPr>
                <p:nvPr/>
              </p:nvSpPr>
              <p:spPr>
                <a:xfrm>
                  <a:off x="3541008" y="2276872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Rectangle 30"/>
                <p:cNvSpPr>
                  <a:spLocks noChangeAspect="1"/>
                </p:cNvSpPr>
                <p:nvPr/>
              </p:nvSpPr>
              <p:spPr>
                <a:xfrm>
                  <a:off x="4272528" y="2276872"/>
                  <a:ext cx="731520" cy="73152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3" name="Curved Right Arrow 32"/>
              <p:cNvSpPr/>
              <p:nvPr/>
            </p:nvSpPr>
            <p:spPr>
              <a:xfrm>
                <a:off x="2267744" y="2636912"/>
                <a:ext cx="216024" cy="648072"/>
              </a:xfrm>
              <a:prstGeom prst="curved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1" name="Rectangle 50"/>
            <p:cNvSpPr>
              <a:spLocks noChangeAspect="1"/>
            </p:cNvSpPr>
            <p:nvPr/>
          </p:nvSpPr>
          <p:spPr>
            <a:xfrm>
              <a:off x="2555776" y="3248980"/>
              <a:ext cx="792088" cy="82809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Part 1: Fixed context for palette </a:t>
            </a:r>
            <a:r>
              <a:rPr lang="en-US" altLang="zh-TW" sz="4000" dirty="0" err="1" smtClean="0"/>
              <a:t>run_type</a:t>
            </a:r>
            <a:endParaRPr lang="zh-TW" altLang="en-US" sz="4000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7452320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JCTVC-T0078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340" y="1196752"/>
            <a:ext cx="878132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722" y="3356992"/>
            <a:ext cx="878255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Part 2: Simplified index adjustment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6208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Reference information to adjust index</a:t>
            </a:r>
          </a:p>
          <a:p>
            <a:pPr lvl="1"/>
            <a:r>
              <a:rPr lang="en-US" sz="2000" dirty="0" smtClean="0"/>
              <a:t>When previous pixel is </a:t>
            </a:r>
            <a:r>
              <a:rPr lang="en-US" sz="2000" dirty="0" err="1" smtClean="0"/>
              <a:t>copy_index</a:t>
            </a:r>
            <a:r>
              <a:rPr lang="en-US" sz="2000" dirty="0" smtClean="0"/>
              <a:t>, reference index of previous</a:t>
            </a:r>
          </a:p>
          <a:p>
            <a:pPr lvl="1"/>
            <a:r>
              <a:rPr lang="en-US" sz="2000" dirty="0" smtClean="0"/>
              <a:t>When previous pixel is </a:t>
            </a:r>
            <a:r>
              <a:rPr lang="en-US" sz="2000" dirty="0" err="1" smtClean="0"/>
              <a:t>copy_above</a:t>
            </a:r>
            <a:r>
              <a:rPr lang="en-US" sz="2000" dirty="0" smtClean="0"/>
              <a:t>, reference index of above pixel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400" b="1" u="sng" dirty="0" smtClean="0"/>
              <a:t>Proposed</a:t>
            </a:r>
          </a:p>
          <a:p>
            <a:pPr lvl="1"/>
            <a:r>
              <a:rPr lang="en-US" altLang="zh-TW" sz="2000" dirty="0" smtClean="0"/>
              <a:t>Index adjustment </a:t>
            </a:r>
            <a:r>
              <a:rPr lang="en-US" altLang="zh-TW" sz="2000" b="1" dirty="0" smtClean="0"/>
              <a:t>only when</a:t>
            </a:r>
            <a:r>
              <a:rPr lang="en-US" altLang="zh-TW" sz="2000" dirty="0" smtClean="0"/>
              <a:t> </a:t>
            </a:r>
            <a:r>
              <a:rPr lang="en-US" sz="2000" dirty="0" smtClean="0"/>
              <a:t>previous pixel is </a:t>
            </a:r>
            <a:r>
              <a:rPr lang="en-US" sz="2000" dirty="0" err="1" smtClean="0"/>
              <a:t>copy_index</a:t>
            </a:r>
            <a:r>
              <a:rPr lang="en-US" sz="2000" dirty="0" smtClean="0"/>
              <a:t> (left case)</a:t>
            </a:r>
          </a:p>
          <a:p>
            <a:pPr lvl="1"/>
            <a:r>
              <a:rPr lang="en-US" sz="2000" dirty="0" smtClean="0"/>
              <a:t>No referencing of above pixel (NO right side case)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1" name="Group 50"/>
          <p:cNvGrpSpPr/>
          <p:nvPr/>
        </p:nvGrpSpPr>
        <p:grpSpPr>
          <a:xfrm>
            <a:off x="912716" y="2689235"/>
            <a:ext cx="7318568" cy="1171813"/>
            <a:chOff x="467544" y="4850856"/>
            <a:chExt cx="7318568" cy="1171813"/>
          </a:xfrm>
        </p:grpSpPr>
        <p:grpSp>
          <p:nvGrpSpPr>
            <p:cNvPr id="7" name="Group 57"/>
            <p:cNvGrpSpPr/>
            <p:nvPr/>
          </p:nvGrpSpPr>
          <p:grpSpPr>
            <a:xfrm>
              <a:off x="467544" y="4850856"/>
              <a:ext cx="2926080" cy="1170432"/>
              <a:chOff x="467544" y="4850856"/>
              <a:chExt cx="2926080" cy="1170432"/>
            </a:xfrm>
          </p:grpSpPr>
          <p:sp>
            <p:nvSpPr>
              <p:cNvPr id="35" name="Rectangle 3"/>
              <p:cNvSpPr>
                <a:spLocks noChangeAspect="1"/>
              </p:cNvSpPr>
              <p:nvPr/>
            </p:nvSpPr>
            <p:spPr>
              <a:xfrm>
                <a:off x="467544" y="5436072"/>
                <a:ext cx="585216" cy="58521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CI/</a:t>
                </a:r>
              </a:p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2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ectangle 3"/>
              <p:cNvSpPr>
                <a:spLocks noChangeAspect="1"/>
              </p:cNvSpPr>
              <p:nvPr/>
            </p:nvSpPr>
            <p:spPr>
              <a:xfrm>
                <a:off x="467544" y="4850856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36"/>
              <p:cNvSpPr>
                <a:spLocks noChangeAspect="1"/>
              </p:cNvSpPr>
              <p:nvPr/>
            </p:nvSpPr>
            <p:spPr>
              <a:xfrm>
                <a:off x="1052760" y="5436072"/>
                <a:ext cx="585216" cy="58521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CI/</a:t>
                </a:r>
              </a:p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2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ectangle 37"/>
              <p:cNvSpPr>
                <a:spLocks noChangeAspect="1"/>
              </p:cNvSpPr>
              <p:nvPr/>
            </p:nvSpPr>
            <p:spPr>
              <a:xfrm>
                <a:off x="1637976" y="5436072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 smtClean="0">
                    <a:solidFill>
                      <a:schemeClr val="tx1"/>
                    </a:solidFill>
                  </a:rPr>
                  <a:t>2</a:t>
                </a:r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38"/>
              <p:cNvSpPr>
                <a:spLocks noChangeAspect="1"/>
              </p:cNvSpPr>
              <p:nvPr/>
            </p:nvSpPr>
            <p:spPr>
              <a:xfrm>
                <a:off x="2223192" y="5436072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39"/>
              <p:cNvSpPr>
                <a:spLocks noChangeAspect="1"/>
              </p:cNvSpPr>
              <p:nvPr/>
            </p:nvSpPr>
            <p:spPr>
              <a:xfrm>
                <a:off x="2808408" y="5436072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/>
              <p:cNvSpPr>
                <a:spLocks noChangeAspect="1"/>
              </p:cNvSpPr>
              <p:nvPr/>
            </p:nvSpPr>
            <p:spPr>
              <a:xfrm>
                <a:off x="1052760" y="4850856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/>
              <p:cNvSpPr>
                <a:spLocks noChangeAspect="1"/>
              </p:cNvSpPr>
              <p:nvPr/>
            </p:nvSpPr>
            <p:spPr>
              <a:xfrm>
                <a:off x="1637976" y="4850856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42"/>
              <p:cNvSpPr>
                <a:spLocks noChangeAspect="1"/>
              </p:cNvSpPr>
              <p:nvPr/>
            </p:nvSpPr>
            <p:spPr>
              <a:xfrm>
                <a:off x="2223192" y="4850856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ectangle 43"/>
              <p:cNvSpPr>
                <a:spLocks noChangeAspect="1"/>
              </p:cNvSpPr>
              <p:nvPr/>
            </p:nvSpPr>
            <p:spPr>
              <a:xfrm>
                <a:off x="2808408" y="4850856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Multiply 56"/>
              <p:cNvSpPr/>
              <p:nvPr/>
            </p:nvSpPr>
            <p:spPr>
              <a:xfrm>
                <a:off x="1813662" y="5617180"/>
                <a:ext cx="216024" cy="216024"/>
              </a:xfrm>
              <a:prstGeom prst="mathMultiply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58"/>
            <p:cNvGrpSpPr/>
            <p:nvPr/>
          </p:nvGrpSpPr>
          <p:grpSpPr>
            <a:xfrm>
              <a:off x="4860032" y="4852237"/>
              <a:ext cx="2926080" cy="1170432"/>
              <a:chOff x="467544" y="4850856"/>
              <a:chExt cx="2926080" cy="1170432"/>
            </a:xfrm>
          </p:grpSpPr>
          <p:sp>
            <p:nvSpPr>
              <p:cNvPr id="60" name="Rectangle 3"/>
              <p:cNvSpPr>
                <a:spLocks noChangeAspect="1"/>
              </p:cNvSpPr>
              <p:nvPr/>
            </p:nvSpPr>
            <p:spPr>
              <a:xfrm>
                <a:off x="467544" y="5436072"/>
                <a:ext cx="585216" cy="58521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CA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Rectangle 3"/>
              <p:cNvSpPr>
                <a:spLocks noChangeAspect="1"/>
              </p:cNvSpPr>
              <p:nvPr/>
            </p:nvSpPr>
            <p:spPr>
              <a:xfrm>
                <a:off x="467544" y="4850856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/>
              <p:cNvSpPr>
                <a:spLocks noChangeAspect="1"/>
              </p:cNvSpPr>
              <p:nvPr/>
            </p:nvSpPr>
            <p:spPr>
              <a:xfrm>
                <a:off x="1052760" y="5436072"/>
                <a:ext cx="585216" cy="58521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CA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/>
              <p:cNvSpPr>
                <a:spLocks noChangeAspect="1"/>
              </p:cNvSpPr>
              <p:nvPr/>
            </p:nvSpPr>
            <p:spPr>
              <a:xfrm>
                <a:off x="1637976" y="5436072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 smtClean="0">
                    <a:solidFill>
                      <a:schemeClr val="tx1"/>
                    </a:solidFill>
                  </a:rPr>
                  <a:t>2</a:t>
                </a:r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/>
              <p:cNvSpPr>
                <a:spLocks noChangeAspect="1"/>
              </p:cNvSpPr>
              <p:nvPr/>
            </p:nvSpPr>
            <p:spPr>
              <a:xfrm>
                <a:off x="2223192" y="5436072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Rectangle 64"/>
              <p:cNvSpPr>
                <a:spLocks noChangeAspect="1"/>
              </p:cNvSpPr>
              <p:nvPr/>
            </p:nvSpPr>
            <p:spPr>
              <a:xfrm>
                <a:off x="2808408" y="5436072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Rectangle 65"/>
              <p:cNvSpPr>
                <a:spLocks noChangeAspect="1"/>
              </p:cNvSpPr>
              <p:nvPr/>
            </p:nvSpPr>
            <p:spPr>
              <a:xfrm>
                <a:off x="1052760" y="4850856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Rectangle 66"/>
              <p:cNvSpPr>
                <a:spLocks noChangeAspect="1"/>
              </p:cNvSpPr>
              <p:nvPr/>
            </p:nvSpPr>
            <p:spPr>
              <a:xfrm>
                <a:off x="1637976" y="4850856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2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67"/>
              <p:cNvSpPr>
                <a:spLocks noChangeAspect="1"/>
              </p:cNvSpPr>
              <p:nvPr/>
            </p:nvSpPr>
            <p:spPr>
              <a:xfrm>
                <a:off x="2223192" y="4850856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68"/>
              <p:cNvSpPr>
                <a:spLocks noChangeAspect="1"/>
              </p:cNvSpPr>
              <p:nvPr/>
            </p:nvSpPr>
            <p:spPr>
              <a:xfrm>
                <a:off x="2808408" y="4850856"/>
                <a:ext cx="585216" cy="5852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Curved Right Arrow 69"/>
              <p:cNvSpPr/>
              <p:nvPr/>
            </p:nvSpPr>
            <p:spPr>
              <a:xfrm>
                <a:off x="1403648" y="5157192"/>
                <a:ext cx="216024" cy="648072"/>
              </a:xfrm>
              <a:prstGeom prst="curved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Multiply 70"/>
              <p:cNvSpPr/>
              <p:nvPr/>
            </p:nvSpPr>
            <p:spPr>
              <a:xfrm>
                <a:off x="1813662" y="5617180"/>
                <a:ext cx="216024" cy="216024"/>
              </a:xfrm>
              <a:prstGeom prst="mathMultiply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2" name="Down Arrow 81"/>
            <p:cNvSpPr/>
            <p:nvPr/>
          </p:nvSpPr>
          <p:spPr>
            <a:xfrm>
              <a:off x="5607262" y="5334352"/>
              <a:ext cx="137160" cy="1828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88" name="Down Arrow 87"/>
            <p:cNvSpPr/>
            <p:nvPr/>
          </p:nvSpPr>
          <p:spPr>
            <a:xfrm>
              <a:off x="5088183" y="5334352"/>
              <a:ext cx="137160" cy="1828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2" name="Down Arrow 91"/>
            <p:cNvSpPr/>
            <p:nvPr/>
          </p:nvSpPr>
          <p:spPr>
            <a:xfrm>
              <a:off x="6244410" y="5334352"/>
              <a:ext cx="137160" cy="1828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4" name="Multiply 93"/>
            <p:cNvSpPr/>
            <p:nvPr/>
          </p:nvSpPr>
          <p:spPr>
            <a:xfrm>
              <a:off x="6200244" y="5301208"/>
              <a:ext cx="216024" cy="216024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Down Arrow 95"/>
            <p:cNvSpPr/>
            <p:nvPr/>
          </p:nvSpPr>
          <p:spPr>
            <a:xfrm rot="16200000">
              <a:off x="994461" y="5621465"/>
              <a:ext cx="137160" cy="1828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8" name="Down Arrow 97"/>
            <p:cNvSpPr/>
            <p:nvPr/>
          </p:nvSpPr>
          <p:spPr>
            <a:xfrm rot="16200000">
              <a:off x="1581634" y="5605337"/>
              <a:ext cx="137160" cy="1828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0" name="Multiply 99"/>
            <p:cNvSpPr/>
            <p:nvPr/>
          </p:nvSpPr>
          <p:spPr>
            <a:xfrm>
              <a:off x="1547664" y="5582291"/>
              <a:ext cx="216024" cy="216024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7452320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JCTVC-T0078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50249"/>
            <a:ext cx="8229600" cy="1134535"/>
          </a:xfrm>
        </p:spPr>
        <p:txBody>
          <a:bodyPr>
            <a:normAutofit/>
          </a:bodyPr>
          <a:lstStyle/>
          <a:p>
            <a:r>
              <a:rPr lang="en-US" altLang="zh-TW" sz="4000" dirty="0" smtClean="0"/>
              <a:t>Part 2: Simplified index adjustment</a:t>
            </a:r>
            <a:endParaRPr lang="zh-TW" altLang="en-US" sz="4000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7452320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JCTVC-T0078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423" y="908720"/>
            <a:ext cx="874715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5863" y="2924944"/>
            <a:ext cx="67722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Part 1 + Part 2: Results</a:t>
            </a:r>
            <a:endParaRPr lang="zh-TW" altLang="en-US" sz="4000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452320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JCTVC-T0078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23" y="1412776"/>
            <a:ext cx="879155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275</TotalTime>
  <Words>165</Words>
  <Application>Microsoft Office PowerPoint</Application>
  <PresentationFormat>On-screen Show (4:3)</PresentationFormat>
  <Paragraphs>53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JCTVC-T0078   CE1-related:  Simplification for index map coding in palette mode</vt:lpstr>
      <vt:lpstr>Part 1: Fixed context for palette run_type</vt:lpstr>
      <vt:lpstr>Part 1: Fixed context for palette run_type</vt:lpstr>
      <vt:lpstr>Part 2: Simplified index adjustment</vt:lpstr>
      <vt:lpstr>Part 2: Simplified index adjustment</vt:lpstr>
      <vt:lpstr>Part 1 + Part 2: Results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mtk30288</cp:lastModifiedBy>
  <cp:revision>144</cp:revision>
  <dcterms:created xsi:type="dcterms:W3CDTF">2014-03-11T04:25:26Z</dcterms:created>
  <dcterms:modified xsi:type="dcterms:W3CDTF">2015-02-11T14:28:51Z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-1323200580</vt:i4>
  </property>
  <property fmtid="{D5CDD505-2E9C-101B-9397-08002B2CF9AE}" pid="3" name="_NewReviewCycle">
    <vt:lpwstr/>
  </property>
  <property fmtid="{D5CDD505-2E9C-101B-9397-08002B2CF9AE}" pid="4" name="_EmailSubject">
    <vt:lpwstr>ppt for 0078 and 0079</vt:lpwstr>
  </property>
  <property fmtid="{D5CDD505-2E9C-101B-9397-08002B2CF9AE}" pid="5" name="_AuthorEmail">
    <vt:lpwstr>Polin.Lai@mediatek.com</vt:lpwstr>
  </property>
  <property fmtid="{D5CDD505-2E9C-101B-9397-08002B2CF9AE}" pid="6" name="_AuthorEmailDisplayName">
    <vt:lpwstr>Po-Lin Lai</vt:lpwstr>
  </property>
  <property fmtid="{D5CDD505-2E9C-101B-9397-08002B2CF9AE}" pid="7" name="_PreviousAdHocReviewCycleID">
    <vt:i4>950906130</vt:i4>
  </property>
</Properties>
</file>