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2" r:id="rId2"/>
  </p:sldMasterIdLst>
  <p:notesMasterIdLst>
    <p:notesMasterId r:id="rId13"/>
  </p:notesMasterIdLst>
  <p:handoutMasterIdLst>
    <p:handoutMasterId r:id="rId14"/>
  </p:handoutMasterIdLst>
  <p:sldIdLst>
    <p:sldId id="262" r:id="rId3"/>
    <p:sldId id="347" r:id="rId4"/>
    <p:sldId id="348" r:id="rId5"/>
    <p:sldId id="354" r:id="rId6"/>
    <p:sldId id="349" r:id="rId7"/>
    <p:sldId id="350" r:id="rId8"/>
    <p:sldId id="351" r:id="rId9"/>
    <p:sldId id="352" r:id="rId10"/>
    <p:sldId id="258" r:id="rId11"/>
    <p:sldId id="35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74" autoAdjust="0"/>
  </p:normalViewPr>
  <p:slideViewPr>
    <p:cSldViewPr snapToGrid="0" snapToObjects="1">
      <p:cViewPr>
        <p:scale>
          <a:sx n="70" d="100"/>
          <a:sy n="70" d="100"/>
        </p:scale>
        <p:origin x="-138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841500" y="6278671"/>
            <a:ext cx="182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JCTVC-T0076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841500" y="6278671"/>
            <a:ext cx="182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JCTVC-T0076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 typeface="Lucida Grande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Tx/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CE1-related: escape pixel coding in palette mode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ct val="50000"/>
              </a:spcBef>
            </a:pPr>
            <a:r>
              <a:rPr lang="en-US" altLang="zh-TW" u="sng" dirty="0" smtClean="0">
                <a:solidFill>
                  <a:srgbClr val="002060"/>
                </a:solidFill>
                <a:cs typeface="Arial" charset="0"/>
              </a:rPr>
              <a:t>Xiaozhong Xu</a:t>
            </a: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, Jungsun Kim, </a:t>
            </a:r>
          </a:p>
          <a:p>
            <a:pPr>
              <a:spcBef>
                <a:spcPct val="50000"/>
              </a:spcBef>
            </a:pP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Shan Liu and Shawmin Lei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1</a:t>
            </a:fld>
            <a:endParaRPr lang="zh-TW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629400" y="4064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JCTVC-T0076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Spec. changes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01700" y="3848100"/>
          <a:ext cx="7785100" cy="1508760"/>
        </p:xfrm>
        <a:graphic>
          <a:graphicData uri="http://schemas.openxmlformats.org/drawingml/2006/table">
            <a:tbl>
              <a:tblPr/>
              <a:tblGrid>
                <a:gridCol w="6796189"/>
                <a:gridCol w="988911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fr-FR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if( </a:t>
                      </a:r>
                      <a:r>
                        <a:rPr lang="en-GB" sz="1100" baseline="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palette_run_type_flag</a:t>
                      </a:r>
                      <a:r>
                        <a:rPr lang="en-GB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100" baseline="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xC</a:t>
                      </a:r>
                      <a:r>
                        <a:rPr lang="en-GB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][ </a:t>
                      </a:r>
                      <a:r>
                        <a:rPr lang="en-GB" sz="1100" baseline="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yC</a:t>
                      </a:r>
                      <a:r>
                        <a:rPr lang="en-GB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r>
                        <a:rPr lang="fr-FR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 = =  COPY_</a:t>
                      </a:r>
                      <a:r>
                        <a:rPr lang="en-GB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INDEX_MODE </a:t>
                      </a:r>
                      <a:r>
                        <a:rPr lang="fr-FR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&amp;&amp;  </a:t>
                      </a:r>
                      <a:br>
                        <a:rPr lang="fr-FR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fr-FR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fr-FR" sz="1100" baseline="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paletteIndex</a:t>
                      </a:r>
                      <a:r>
                        <a:rPr lang="fr-FR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= = </a:t>
                      </a:r>
                      <a:r>
                        <a:rPr lang="fr-FR" sz="1100" baseline="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indexMax</a:t>
                      </a:r>
                      <a:r>
                        <a:rPr lang="fr-FR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en-US" sz="1100" baseline="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fr-FR" sz="1100" b="0" baseline="0" dirty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100" baseline="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PaletteSampleMode</a:t>
                      </a:r>
                      <a:r>
                        <a:rPr lang="fr-FR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fr-FR" sz="1100" baseline="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xR</a:t>
                      </a:r>
                      <a:r>
                        <a:rPr lang="fr-FR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][ </a:t>
                      </a:r>
                      <a:r>
                        <a:rPr lang="fr-FR" sz="1100" baseline="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yR</a:t>
                      </a:r>
                      <a:r>
                        <a:rPr lang="fr-FR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r>
                        <a:rPr lang="en-GB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= ESCAPE_MODE</a:t>
                      </a:r>
                      <a:endParaRPr lang="en-US" sz="1100" baseline="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fr-FR" sz="1100" b="0" baseline="0" dirty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100" baseline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	PaletteIndexMap[ xR ][ yR ] = paletteIndex</a:t>
                      </a:r>
                      <a:endParaRPr lang="en-US" sz="1100" baseline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fr-FR" sz="1100" b="0" baseline="0" dirty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baseline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	for( cIdx = 0; cIdx &lt; 3; cIdx++ ) {</a:t>
                      </a:r>
                      <a:endParaRPr lang="en-US" sz="1100" baseline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US" sz="1100" b="1" baseline="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strike="sngStrike" baseline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100" b="1" strike="sngStrike" baseline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palette_escape_val</a:t>
                      </a:r>
                      <a:endParaRPr lang="en-US" sz="1100" baseline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100" b="0" strike="sngStrike" baseline="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ae</a:t>
                      </a:r>
                      <a:r>
                        <a:rPr lang="en-GB" sz="1100" b="0" strike="sngStrike" baseline="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(v)</a:t>
                      </a:r>
                      <a:endParaRPr lang="en-US" sz="1100" b="1" baseline="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baseline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		PaletteEscapeVal[ cIdx ][ xR ][ yR ] = </a:t>
                      </a:r>
                      <a:r>
                        <a:rPr lang="en-GB" sz="1100" strike="sngStrike" baseline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palette_escape_val</a:t>
                      </a:r>
                      <a:r>
                        <a:rPr lang="en-GB" sz="1100" baseline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PaletteEscapeValTemp[ escapePos ][ cIdx ]</a:t>
                      </a:r>
                      <a:endParaRPr lang="en-US" sz="1100" baseline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100" b="0" baseline="0" dirty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	}</a:t>
                      </a:r>
                      <a:endParaRPr lang="en-US" sz="1100" baseline="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100" b="0" baseline="0" dirty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baseline="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100" baseline="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escapePos</a:t>
                      </a:r>
                      <a:r>
                        <a:rPr lang="en-GB" sz="1100" baseline="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++</a:t>
                      </a:r>
                      <a:endParaRPr lang="en-US" sz="1100" baseline="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100" b="0" baseline="0" dirty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05192" y="1765300"/>
          <a:ext cx="7781608" cy="2080260"/>
        </p:xfrm>
        <a:graphic>
          <a:graphicData uri="http://schemas.openxmlformats.org/drawingml/2006/table">
            <a:tbl>
              <a:tblPr/>
              <a:tblGrid>
                <a:gridCol w="6793140"/>
                <a:gridCol w="988468"/>
              </a:tblGrid>
              <a:tr h="1308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fr-FR" sz="105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indexMax</a:t>
                      </a:r>
                      <a:r>
                        <a:rPr lang="fr-FR" sz="105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&gt; 0)</a:t>
                      </a:r>
                      <a:endParaRPr lang="en-US" sz="105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050" b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8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fr-FR" sz="1050" b="1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palette_transpose_flag</a:t>
                      </a:r>
                      <a:endParaRPr lang="en-US" sz="105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50" b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05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8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5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if(</a:t>
                      </a:r>
                      <a:r>
                        <a:rPr lang="en-GB" sz="105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currentPaletteSize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!=  0 &amp;&amp; </a:t>
                      </a:r>
                      <a:r>
                        <a:rPr lang="en-GB" sz="1050" dirty="0" err="1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palette_escape_val_present_flag</a:t>
                      </a:r>
                      <a:r>
                        <a:rPr lang="en-GB" sz="105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) {</a:t>
                      </a:r>
                      <a:endParaRPr lang="en-US" sz="105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050" b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8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CA" sz="1050" b="1" dirty="0">
                          <a:highlight>
                            <a:srgbClr val="FFFF00"/>
                          </a:highlight>
                          <a:latin typeface="Times"/>
                          <a:ea typeface="PMingLiU"/>
                          <a:cs typeface="Times New Roman"/>
                        </a:rPr>
                        <a:t>num_escape_val_minus1</a:t>
                      </a:r>
                      <a:endParaRPr lang="en-US" sz="105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50" b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05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8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for( </a:t>
                      </a:r>
                      <a:r>
                        <a:rPr lang="en-GB" sz="105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= 0; </a:t>
                      </a:r>
                      <a:r>
                        <a:rPr lang="en-GB" sz="105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&lt;= num_escape_val_minus1; </a:t>
                      </a:r>
                      <a:r>
                        <a:rPr lang="en-GB" sz="105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++ )</a:t>
                      </a:r>
                      <a:endParaRPr lang="en-US" sz="105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050" b="0">
                        <a:solidFill>
                          <a:srgbClr val="000000"/>
                        </a:solidFill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8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for( </a:t>
                      </a:r>
                      <a:r>
                        <a:rPr lang="en-GB" sz="105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= 0; </a:t>
                      </a:r>
                      <a:r>
                        <a:rPr lang="en-GB" sz="105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&lt; 3; </a:t>
                      </a:r>
                      <a:r>
                        <a:rPr lang="en-GB" sz="105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cIdx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++ ) {</a:t>
                      </a:r>
                      <a:endParaRPr lang="en-US" sz="105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050" b="0">
                        <a:solidFill>
                          <a:srgbClr val="000000"/>
                        </a:solidFill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8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50" b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palette_escape_val </a:t>
                      </a:r>
                      <a:endParaRPr lang="en-US" sz="105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en-GB" sz="1050" b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05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8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PaletteEscapeValTemp[ i ][ cIdx ] = palette_escape_val</a:t>
                      </a:r>
                      <a:endParaRPr lang="en-US" sz="105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050" b="0">
                        <a:solidFill>
                          <a:srgbClr val="000000"/>
                        </a:solidFill>
                        <a:highlight>
                          <a:srgbClr val="FFFF00"/>
                        </a:highlight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8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5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}</a:t>
                      </a:r>
                      <a:endParaRPr lang="en-US" sz="105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050" b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8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fr-FR" sz="105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escapePos</a:t>
                      </a:r>
                      <a:r>
                        <a:rPr lang="fr-FR" sz="105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= 0</a:t>
                      </a:r>
                      <a:endParaRPr lang="en-US" sz="105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050" b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8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fr-FR" sz="105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5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scanPos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= 0</a:t>
                      </a:r>
                      <a:endParaRPr lang="en-US" sz="105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050" b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8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while( </a:t>
                      </a:r>
                      <a:r>
                        <a:rPr lang="en-GB" sz="105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scanPos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&lt; </a:t>
                      </a:r>
                      <a:r>
                        <a:rPr lang="en-GB" sz="105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* </a:t>
                      </a:r>
                      <a:r>
                        <a:rPr lang="en-GB" sz="1050" dirty="0" err="1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en-US" sz="105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050" b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……</a:t>
                      </a:r>
                      <a:endParaRPr lang="en-US" sz="105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en-GB" sz="1050" b="0" dirty="0">
                        <a:solidFill>
                          <a:srgbClr val="00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 Summary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Currently, the coding of palette indexes and the coding of escape pixel values are interleaved. </a:t>
            </a:r>
          </a:p>
          <a:p>
            <a:r>
              <a:rPr lang="en-GB" dirty="0" smtClean="0"/>
              <a:t>It is proposed in this contribution to group the coding of escape pixels together at front, before the coding of index map.</a:t>
            </a:r>
          </a:p>
          <a:p>
            <a:r>
              <a:rPr lang="en-GB" dirty="0" smtClean="0"/>
              <a:t>The impact on coding performance is negligible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 statement (1)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For the run mode (cope above or copy index), </a:t>
            </a:r>
          </a:p>
          <a:p>
            <a:pPr lvl="1"/>
            <a:r>
              <a:rPr lang="en-GB" dirty="0" smtClean="0"/>
              <a:t>The pixel values of all the escape indexes in the run need to be parsed, right after the parsing of the length of this run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698750" y="4500880"/>
          <a:ext cx="24892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800"/>
                <a:gridCol w="431800"/>
                <a:gridCol w="419100"/>
                <a:gridCol w="419100"/>
                <a:gridCol w="381000"/>
                <a:gridCol w="406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…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…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2165350" y="488188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19150" y="4420215"/>
            <a:ext cx="1739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Run type = </a:t>
            </a:r>
          </a:p>
          <a:p>
            <a:r>
              <a:rPr lang="en-GB" dirty="0" smtClean="0"/>
              <a:t>copy above</a:t>
            </a:r>
          </a:p>
          <a:p>
            <a:r>
              <a:rPr lang="en-GB" dirty="0" smtClean="0"/>
              <a:t>Run length = 5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238750" y="4869180"/>
            <a:ext cx="4699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708650" y="4409579"/>
            <a:ext cx="1257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No. of escape indexes = 2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765290" y="4869180"/>
            <a:ext cx="4699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235190" y="4420215"/>
            <a:ext cx="1305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Parse 2 escape pixel values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912110" y="4795365"/>
            <a:ext cx="0" cy="16510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350419" y="4802826"/>
            <a:ext cx="0" cy="16510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769519" y="4803143"/>
            <a:ext cx="0" cy="16510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191000" y="4803143"/>
            <a:ext cx="0" cy="16510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588669" y="4805842"/>
            <a:ext cx="0" cy="16510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Problem statement (2)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Potential </a:t>
            </a:r>
            <a:r>
              <a:rPr lang="en-GB" dirty="0" smtClean="0"/>
              <a:t>issues for this approach</a:t>
            </a:r>
          </a:p>
          <a:p>
            <a:pPr lvl="1"/>
            <a:r>
              <a:rPr lang="en-GB" dirty="0" smtClean="0"/>
              <a:t>Parsing dependency</a:t>
            </a:r>
          </a:p>
          <a:p>
            <a:pPr lvl="2"/>
            <a:r>
              <a:rPr lang="en-GB" dirty="0" smtClean="0"/>
              <a:t>The number of escape pixels to be parsed after a run is not fixed, depending on how many escape indexes are there in the run</a:t>
            </a:r>
          </a:p>
          <a:p>
            <a:pPr lvl="1"/>
            <a:r>
              <a:rPr lang="en-GB" dirty="0" smtClean="0"/>
              <a:t>CABAC throughput </a:t>
            </a:r>
          </a:p>
          <a:p>
            <a:pPr lvl="2"/>
            <a:r>
              <a:rPr lang="en-GB" dirty="0" smtClean="0"/>
              <a:t>The length of run is context coded; escape pixel value is by-pass coded</a:t>
            </a:r>
          </a:p>
          <a:p>
            <a:pPr lvl="2"/>
            <a:r>
              <a:rPr lang="en-GB" dirty="0" smtClean="0"/>
              <a:t>switch between context coded bins are by-pass coded bins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method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Before the coding of index map for a CU</a:t>
            </a:r>
          </a:p>
          <a:p>
            <a:pPr lvl="1"/>
            <a:r>
              <a:rPr lang="en-GB" dirty="0" smtClean="0"/>
              <a:t>The number of escape pixels in the CU is coded</a:t>
            </a:r>
          </a:p>
          <a:p>
            <a:pPr lvl="2"/>
            <a:r>
              <a:rPr lang="en-GB" dirty="0" smtClean="0"/>
              <a:t>By-pass </a:t>
            </a:r>
            <a:r>
              <a:rPr lang="en-GB" dirty="0" smtClean="0"/>
              <a:t>coding, </a:t>
            </a:r>
            <a:r>
              <a:rPr lang="en-GB" dirty="0" smtClean="0"/>
              <a:t>using EG code order 0 (EG0)</a:t>
            </a:r>
          </a:p>
          <a:p>
            <a:pPr lvl="1"/>
            <a:r>
              <a:rPr lang="en-GB" dirty="0" smtClean="0"/>
              <a:t>The escape pixel values are coded one by one, according to their scan order in the CU</a:t>
            </a:r>
          </a:p>
          <a:p>
            <a:pPr lvl="2"/>
            <a:r>
              <a:rPr lang="en-GB" dirty="0" smtClean="0"/>
              <a:t>Coding method remains the same as </a:t>
            </a:r>
            <a:r>
              <a:rPr lang="en-GB" dirty="0" smtClean="0"/>
              <a:t>SCM-3.0</a:t>
            </a:r>
          </a:p>
          <a:p>
            <a:pPr lvl="2"/>
            <a:r>
              <a:rPr lang="en-GB" dirty="0" smtClean="0"/>
              <a:t>No escape pixel coding in between palette indexes</a:t>
            </a:r>
            <a:endParaRPr lang="en-GB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results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988" y="2209799"/>
            <a:ext cx="8901112" cy="1880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457200" y="1528233"/>
            <a:ext cx="8229600" cy="4331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Minimal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changes to RD performance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988" y="4299314"/>
            <a:ext cx="8901112" cy="1963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results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457200" y="1528233"/>
            <a:ext cx="8229600" cy="4331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Constraint on max number of escape pixels used (32)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89" y="2179638"/>
            <a:ext cx="8977311" cy="190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88" y="4306068"/>
            <a:ext cx="8977311" cy="1975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It is proposed in this contribution that</a:t>
            </a:r>
          </a:p>
          <a:p>
            <a:pPr lvl="1"/>
            <a:r>
              <a:rPr lang="en-GB" dirty="0" smtClean="0"/>
              <a:t>Group the coding of escape pixels together</a:t>
            </a:r>
          </a:p>
          <a:p>
            <a:pPr lvl="1"/>
            <a:r>
              <a:rPr lang="en-GB" dirty="0" smtClean="0"/>
              <a:t>Prior to the coding of index map</a:t>
            </a:r>
          </a:p>
          <a:p>
            <a:r>
              <a:rPr lang="en-GB" dirty="0" smtClean="0"/>
              <a:t>The </a:t>
            </a:r>
            <a:r>
              <a:rPr lang="en-GB" smtClean="0"/>
              <a:t>impact on </a:t>
            </a:r>
            <a:r>
              <a:rPr lang="en-GB" dirty="0" smtClean="0"/>
              <a:t>coding performance is minimal</a:t>
            </a:r>
          </a:p>
          <a:p>
            <a:r>
              <a:rPr lang="en-GB" dirty="0" smtClean="0"/>
              <a:t>The benefits</a:t>
            </a:r>
          </a:p>
          <a:p>
            <a:pPr lvl="1"/>
            <a:r>
              <a:rPr lang="en-GB" dirty="0" smtClean="0"/>
              <a:t>The parsing dependency is removed</a:t>
            </a:r>
          </a:p>
          <a:p>
            <a:pPr lvl="1"/>
            <a:r>
              <a:rPr lang="en-GB" dirty="0" smtClean="0"/>
              <a:t>The CABAC throughput is improved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42697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_CTO">
  <a:themeElements>
    <a:clrScheme name="Custom 6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MediaTek-Confidential_B_CTO</Template>
  <TotalTime>6691</TotalTime>
  <Words>355</Words>
  <Application>Microsoft Office PowerPoint</Application>
  <PresentationFormat>On-screen Show (4:3)</PresentationFormat>
  <Paragraphs>89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MediaTek-Confidential_B_CTO</vt:lpstr>
      <vt:lpstr>MediaTek-Confidential_B_CTO_Dark</vt:lpstr>
      <vt:lpstr>CE1-related: escape pixel coding in palette mode</vt:lpstr>
      <vt:lpstr>Proposal Summary</vt:lpstr>
      <vt:lpstr>Problem statement (1)</vt:lpstr>
      <vt:lpstr>Problem statement (2)</vt:lpstr>
      <vt:lpstr>Proposed method</vt:lpstr>
      <vt:lpstr>Simulation results</vt:lpstr>
      <vt:lpstr>Simulation results</vt:lpstr>
      <vt:lpstr>Conclusion</vt:lpstr>
      <vt:lpstr>Slide 9</vt:lpstr>
      <vt:lpstr>Spec. changes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Mediatek</cp:lastModifiedBy>
  <cp:revision>394</cp:revision>
  <dcterms:created xsi:type="dcterms:W3CDTF">2014-04-10T07:05:11Z</dcterms:created>
  <dcterms:modified xsi:type="dcterms:W3CDTF">2015-02-09T03:54:24Z</dcterms:modified>
</cp:coreProperties>
</file>