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1" r:id="rId2"/>
    <p:sldId id="257" r:id="rId3"/>
    <p:sldId id="282" r:id="rId4"/>
    <p:sldId id="283" r:id="rId5"/>
    <p:sldId id="290" r:id="rId6"/>
    <p:sldId id="286" r:id="rId7"/>
    <p:sldId id="284" r:id="rId8"/>
    <p:sldId id="287" r:id="rId9"/>
    <p:sldId id="288" r:id="rId10"/>
    <p:sldId id="291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240">
          <p15:clr>
            <a:srgbClr val="A4A3A4"/>
          </p15:clr>
        </p15:guide>
        <p15:guide id="3" orient="horz" pos="841">
          <p15:clr>
            <a:srgbClr val="A4A3A4"/>
          </p15:clr>
        </p15:guide>
        <p15:guide id="4" orient="horz" pos="4128">
          <p15:clr>
            <a:srgbClr val="A4A3A4"/>
          </p15:clr>
        </p15:guide>
        <p15:guide id="5" orient="horz" pos="3888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pos="133">
          <p15:clr>
            <a:srgbClr val="A4A3A4"/>
          </p15:clr>
        </p15:guide>
        <p15:guide id="8" pos="480">
          <p15:clr>
            <a:srgbClr val="A4A3A4"/>
          </p15:clr>
        </p15:guide>
        <p15:guide id="9" pos="5280">
          <p15:clr>
            <a:srgbClr val="A4A3A4"/>
          </p15:clr>
        </p15:guide>
        <p15:guide id="10" pos="2880">
          <p15:clr>
            <a:srgbClr val="A4A3A4"/>
          </p15:clr>
        </p15:guide>
        <p15:guide id="11" pos="562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03" autoAdjust="0"/>
    <p:restoredTop sz="94660"/>
  </p:normalViewPr>
  <p:slideViewPr>
    <p:cSldViewPr>
      <p:cViewPr varScale="1">
        <p:scale>
          <a:sx n="87" d="100"/>
          <a:sy n="87" d="100"/>
        </p:scale>
        <p:origin x="-1788" y="-84"/>
      </p:cViewPr>
      <p:guideLst>
        <p:guide orient="horz" pos="2160"/>
        <p:guide orient="horz" pos="240"/>
        <p:guide orient="horz" pos="841"/>
        <p:guide orient="horz" pos="4128"/>
        <p:guide orient="horz" pos="3888"/>
        <p:guide orient="horz" pos="432"/>
        <p:guide pos="133"/>
        <p:guide pos="480"/>
        <p:guide pos="5280"/>
        <p:guide pos="2880"/>
        <p:guide pos="56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80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704B-2918-49F7-958D-DB753249CBD3}" type="datetimeFigureOut">
              <a:rPr lang="en-US"/>
              <a:t>2/11/2015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EC2F3-7D9E-4192-9573-F3A2DE08180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2424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9FBC7-38DD-48ED-9B9A-7E7B1E64B17C}" type="datetimeFigureOut">
              <a:rPr lang="en-US"/>
              <a:t>2/11/2015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FBF18-D258-42AC-A421-336881F9FB6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1627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FBF18-D258-42AC-A421-336881F9FB6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00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FBF18-D258-42AC-A421-336881F9FB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5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ight Triangle 3"/>
          <p:cNvSpPr/>
          <p:nvPr/>
        </p:nvSpPr>
        <p:spPr>
          <a:xfrm flipH="1">
            <a:off x="0" y="1958209"/>
            <a:ext cx="9144000" cy="4899791"/>
          </a:xfrm>
          <a:custGeom>
            <a:avLst/>
            <a:gdLst/>
            <a:ahLst/>
            <a:cxnLst/>
            <a:rect l="l" t="t" r="r" b="b"/>
            <a:pathLst>
              <a:path w="9144000" h="4899791">
                <a:moveTo>
                  <a:pt x="0" y="0"/>
                </a:moveTo>
                <a:lnTo>
                  <a:pt x="0" y="2308991"/>
                </a:lnTo>
                <a:lnTo>
                  <a:pt x="0" y="3429000"/>
                </a:lnTo>
                <a:lnTo>
                  <a:pt x="0" y="4899791"/>
                </a:lnTo>
                <a:lnTo>
                  <a:pt x="9144000" y="4899791"/>
                </a:lnTo>
                <a:lnTo>
                  <a:pt x="9144000" y="3429000"/>
                </a:lnTo>
                <a:lnTo>
                  <a:pt x="9144000" y="2308991"/>
                </a:lnTo>
                <a:lnTo>
                  <a:pt x="9144000" y="1897979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9" name="Right Triangle 18"/>
          <p:cNvSpPr/>
          <p:nvPr/>
        </p:nvSpPr>
        <p:spPr>
          <a:xfrm flipV="1">
            <a:off x="0" y="1954937"/>
            <a:ext cx="9144000" cy="1922733"/>
          </a:xfrm>
          <a:custGeom>
            <a:avLst/>
            <a:gdLst/>
            <a:ahLst/>
            <a:cxnLst/>
            <a:rect l="l" t="t" r="r" b="b"/>
            <a:pathLst>
              <a:path w="9144000" h="1922733">
                <a:moveTo>
                  <a:pt x="9144000" y="1922733"/>
                </a:moveTo>
                <a:lnTo>
                  <a:pt x="9144000" y="1914153"/>
                </a:lnTo>
                <a:lnTo>
                  <a:pt x="0" y="0"/>
                </a:lnTo>
                <a:lnTo>
                  <a:pt x="0" y="175119"/>
                </a:lnTo>
                <a:close/>
              </a:path>
            </a:pathLst>
          </a:custGeom>
          <a:solidFill>
            <a:srgbClr val="F1740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4495800"/>
            <a:ext cx="7239894" cy="12192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5791200"/>
            <a:ext cx="72390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60" y="2945922"/>
            <a:ext cx="1545336" cy="53949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9296400" y="0"/>
            <a:ext cx="1447800" cy="6858000"/>
            <a:chOff x="9296400" y="0"/>
            <a:chExt cx="14478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9296400" y="0"/>
              <a:ext cx="1447800" cy="6858000"/>
            </a:xfrm>
            <a:prstGeom prst="rect">
              <a:avLst/>
            </a:prstGeom>
            <a:solidFill>
              <a:srgbClr val="585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sz="1100" dirty="0"/>
                <a:t>When</a:t>
              </a:r>
              <a:r>
                <a:rPr sz="1100" baseline="0" dirty="0"/>
                <a:t> you paste in older title slides, your subtitle may appear with a  bullet point. </a:t>
              </a:r>
              <a:endParaRPr lang="en-US" sz="1100" baseline="0" dirty="0" smtClean="0"/>
            </a:p>
            <a:p>
              <a:pPr marL="0" marR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baseline="0" dirty="0" smtClean="0"/>
                <a:t>Click the </a:t>
              </a:r>
              <a:r>
                <a:rPr lang="en-US" sz="1100" b="1" baseline="0" dirty="0" smtClean="0"/>
                <a:t>Fix footers and title slides</a:t>
              </a:r>
              <a:r>
                <a:rPr lang="en-US" sz="1100" baseline="0" dirty="0" smtClean="0"/>
                <a:t> button in the Layout-Footer Fixer on the Home tab to repair this formatting.</a:t>
              </a:r>
              <a:endParaRPr lang="en-US" sz="1100" dirty="0" smtClean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lang="en-US" sz="1100" baseline="0" dirty="0" smtClean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lang="en-US" sz="1100" baseline="0" dirty="0" smtClean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lang="en-US" sz="1100" baseline="0" dirty="0" smtClean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baseline="0" dirty="0" smtClean="0"/>
                <a:t>On Mac PowerPoint 2011, these tools are located on a custom floating toolbar as well as on the Standard toolbar.</a:t>
              </a:r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baseline="0" dirty="0" smtClean="0"/>
                <a:t>To reapply formatting and placeholder position for any slide layout, click </a:t>
              </a:r>
              <a:r>
                <a:rPr sz="1100" baseline="0" dirty="0" smtClean="0"/>
                <a:t>the </a:t>
              </a:r>
              <a:r>
                <a:rPr sz="1100" baseline="0" dirty="0"/>
                <a:t>RESET </a:t>
              </a:r>
              <a:r>
                <a:rPr sz="1100" baseline="0" dirty="0" smtClean="0"/>
                <a:t>button </a:t>
              </a:r>
              <a:r>
                <a:rPr sz="1100" baseline="0" dirty="0"/>
                <a:t>on the Home tab (next to the New Slide gallery</a:t>
              </a:r>
              <a:r>
                <a:rPr sz="1100" baseline="0" dirty="0" smtClean="0"/>
                <a:t>)</a:t>
              </a:r>
              <a:r>
                <a:rPr lang="en-US" sz="1100" baseline="0" dirty="0" smtClean="0"/>
                <a:t>.</a:t>
              </a:r>
              <a:endParaRPr sz="1100" baseline="0" dirty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sz="1100" baseline="0" dirty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sz="1100" baseline="0" dirty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sz="1100" baseline="0" dirty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endParaRPr sz="1100" baseline="0" dirty="0"/>
            </a:p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sz="1100" baseline="0" dirty="0" smtClean="0"/>
                <a:t>RESET </a:t>
              </a:r>
              <a:r>
                <a:rPr sz="1100" baseline="0" dirty="0"/>
                <a:t>is at the bottom of the Change Layout button in Mac PowerPoint 2011</a:t>
              </a:r>
              <a:r>
                <a:rPr sz="1100" baseline="0" dirty="0" smtClean="0"/>
                <a:t>.</a:t>
              </a:r>
              <a:endParaRPr sz="1100" baseline="0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9429750" y="4533124"/>
              <a:ext cx="1181100" cy="838200"/>
              <a:chOff x="9429750" y="4533124"/>
              <a:chExt cx="1181100" cy="838200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29750" y="4533124"/>
                <a:ext cx="1181100" cy="83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9829800" y="4749576"/>
                <a:ext cx="685800" cy="274320"/>
              </a:xfrm>
              <a:prstGeom prst="rect">
                <a:avLst/>
              </a:prstGeom>
              <a:noFill/>
              <a:ln w="57150">
                <a:solidFill>
                  <a:srgbClr val="A40F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9429750" y="1735719"/>
              <a:ext cx="1189108" cy="634325"/>
              <a:chOff x="9429750" y="1735719"/>
              <a:chExt cx="1189108" cy="634325"/>
            </a:xfrm>
          </p:grpSpPr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29750" y="1744756"/>
                <a:ext cx="1181100" cy="625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9430138" y="1735719"/>
                <a:ext cx="1188720" cy="201168"/>
              </a:xfrm>
              <a:prstGeom prst="rect">
                <a:avLst/>
              </a:prstGeom>
              <a:noFill/>
              <a:ln w="57150">
                <a:solidFill>
                  <a:srgbClr val="A40F0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552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53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386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87" y="685800"/>
            <a:ext cx="8734425" cy="5867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908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439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-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1" y="1334035"/>
            <a:ext cx="8736012" cy="5212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203201" y="6572023"/>
            <a:ext cx="2859882" cy="18288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Copyright 2015 – ARRIS Enterprises, Inc. All rights reserved.</a:t>
            </a:r>
            <a:endParaRPr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55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3201" y="6572023"/>
            <a:ext cx="2859882" cy="18288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Copyright 2015 – ARRIS Enterprises, Inc. All rights reserved.</a:t>
            </a:r>
            <a:endParaRPr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77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ight Triangle 3"/>
          <p:cNvSpPr/>
          <p:nvPr/>
        </p:nvSpPr>
        <p:spPr bwMode="white">
          <a:xfrm flipV="1">
            <a:off x="0" y="0"/>
            <a:ext cx="9144000" cy="5663238"/>
          </a:xfrm>
          <a:custGeom>
            <a:avLst/>
            <a:gdLst/>
            <a:ahLst/>
            <a:cxnLst/>
            <a:rect l="l" t="t" r="r" b="b"/>
            <a:pathLst>
              <a:path w="9144000" h="5663238">
                <a:moveTo>
                  <a:pt x="0" y="5663238"/>
                </a:moveTo>
                <a:lnTo>
                  <a:pt x="9144000" y="5663238"/>
                </a:lnTo>
                <a:lnTo>
                  <a:pt x="9144000" y="4899791"/>
                </a:lnTo>
                <a:lnTo>
                  <a:pt x="9144000" y="3834438"/>
                </a:lnTo>
                <a:lnTo>
                  <a:pt x="9144000" y="3429000"/>
                </a:lnTo>
                <a:lnTo>
                  <a:pt x="9144000" y="2308991"/>
                </a:lnTo>
                <a:lnTo>
                  <a:pt x="9144000" y="1897979"/>
                </a:lnTo>
                <a:lnTo>
                  <a:pt x="0" y="0"/>
                </a:lnTo>
                <a:lnTo>
                  <a:pt x="0" y="2308991"/>
                </a:lnTo>
                <a:lnTo>
                  <a:pt x="0" y="3429000"/>
                </a:lnTo>
                <a:lnTo>
                  <a:pt x="0" y="3834438"/>
                </a:lnTo>
                <a:lnTo>
                  <a:pt x="0" y="4899791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5" name="Right Triangle 18"/>
          <p:cNvSpPr/>
          <p:nvPr/>
        </p:nvSpPr>
        <p:spPr>
          <a:xfrm flipV="1">
            <a:off x="0" y="3761099"/>
            <a:ext cx="9144000" cy="1922733"/>
          </a:xfrm>
          <a:custGeom>
            <a:avLst/>
            <a:gdLst/>
            <a:ahLst/>
            <a:cxnLst/>
            <a:rect l="l" t="t" r="r" b="b"/>
            <a:pathLst>
              <a:path w="9144000" h="1922733">
                <a:moveTo>
                  <a:pt x="9144000" y="1922733"/>
                </a:moveTo>
                <a:lnTo>
                  <a:pt x="9144000" y="1914153"/>
                </a:lnTo>
                <a:lnTo>
                  <a:pt x="0" y="0"/>
                </a:lnTo>
                <a:lnTo>
                  <a:pt x="0" y="175119"/>
                </a:lnTo>
                <a:close/>
              </a:path>
            </a:pathLst>
          </a:custGeom>
          <a:solidFill>
            <a:srgbClr val="F1740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22" y="1335088"/>
            <a:ext cx="7615380" cy="20939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lnSpc>
                <a:spcPct val="80000"/>
              </a:lnSpc>
              <a:spcBef>
                <a:spcPts val="0"/>
              </a:spcBef>
              <a:buNone/>
              <a:defRPr sz="440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/>
              <a:t>[Thank you or other closing statement]</a:t>
            </a:r>
          </a:p>
        </p:txBody>
      </p:sp>
    </p:spTree>
    <p:extLst>
      <p:ext uri="{BB962C8B-B14F-4D97-AF65-F5344CB8AC3E}">
        <p14:creationId xmlns:p14="http://schemas.microsoft.com/office/powerpoint/2010/main" val="2043314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ight Triangle 3"/>
          <p:cNvSpPr/>
          <p:nvPr/>
        </p:nvSpPr>
        <p:spPr>
          <a:xfrm flipH="1">
            <a:off x="0" y="1958209"/>
            <a:ext cx="9144000" cy="4899791"/>
          </a:xfrm>
          <a:custGeom>
            <a:avLst/>
            <a:gdLst/>
            <a:ahLst/>
            <a:cxnLst/>
            <a:rect l="l" t="t" r="r" b="b"/>
            <a:pathLst>
              <a:path w="9144000" h="4899791">
                <a:moveTo>
                  <a:pt x="0" y="0"/>
                </a:moveTo>
                <a:lnTo>
                  <a:pt x="0" y="2308991"/>
                </a:lnTo>
                <a:lnTo>
                  <a:pt x="0" y="3429000"/>
                </a:lnTo>
                <a:lnTo>
                  <a:pt x="0" y="4899791"/>
                </a:lnTo>
                <a:lnTo>
                  <a:pt x="9144000" y="4899791"/>
                </a:lnTo>
                <a:lnTo>
                  <a:pt x="9144000" y="3429000"/>
                </a:lnTo>
                <a:lnTo>
                  <a:pt x="9144000" y="2308991"/>
                </a:lnTo>
                <a:lnTo>
                  <a:pt x="9144000" y="1897979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9" name="Right Triangle 18"/>
          <p:cNvSpPr/>
          <p:nvPr/>
        </p:nvSpPr>
        <p:spPr>
          <a:xfrm flipV="1">
            <a:off x="0" y="1954937"/>
            <a:ext cx="9144000" cy="1922733"/>
          </a:xfrm>
          <a:custGeom>
            <a:avLst/>
            <a:gdLst/>
            <a:ahLst/>
            <a:cxnLst/>
            <a:rect l="l" t="t" r="r" b="b"/>
            <a:pathLst>
              <a:path w="9144000" h="1922733">
                <a:moveTo>
                  <a:pt x="9144000" y="1922733"/>
                </a:moveTo>
                <a:lnTo>
                  <a:pt x="9144000" y="1914153"/>
                </a:lnTo>
                <a:lnTo>
                  <a:pt x="0" y="0"/>
                </a:lnTo>
                <a:lnTo>
                  <a:pt x="0" y="175119"/>
                </a:lnTo>
                <a:close/>
              </a:path>
            </a:pathLst>
          </a:custGeom>
          <a:solidFill>
            <a:srgbClr val="F1740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4495800"/>
            <a:ext cx="7239894" cy="12192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5791200"/>
            <a:ext cx="72390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60" y="2945922"/>
            <a:ext cx="154533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66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ight Triangle 3"/>
          <p:cNvSpPr/>
          <p:nvPr/>
        </p:nvSpPr>
        <p:spPr>
          <a:xfrm flipH="1">
            <a:off x="0" y="1958209"/>
            <a:ext cx="9144000" cy="4899791"/>
          </a:xfrm>
          <a:custGeom>
            <a:avLst/>
            <a:gdLst/>
            <a:ahLst/>
            <a:cxnLst/>
            <a:rect l="l" t="t" r="r" b="b"/>
            <a:pathLst>
              <a:path w="9144000" h="4899791">
                <a:moveTo>
                  <a:pt x="0" y="0"/>
                </a:moveTo>
                <a:lnTo>
                  <a:pt x="0" y="2308991"/>
                </a:lnTo>
                <a:lnTo>
                  <a:pt x="0" y="3429000"/>
                </a:lnTo>
                <a:lnTo>
                  <a:pt x="0" y="4899791"/>
                </a:lnTo>
                <a:lnTo>
                  <a:pt x="9144000" y="4899791"/>
                </a:lnTo>
                <a:lnTo>
                  <a:pt x="9144000" y="3429000"/>
                </a:lnTo>
                <a:lnTo>
                  <a:pt x="9144000" y="2308991"/>
                </a:lnTo>
                <a:lnTo>
                  <a:pt x="9144000" y="1897979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9" name="Right Triangle 18"/>
          <p:cNvSpPr/>
          <p:nvPr/>
        </p:nvSpPr>
        <p:spPr>
          <a:xfrm flipV="1">
            <a:off x="0" y="1954937"/>
            <a:ext cx="9144000" cy="1922733"/>
          </a:xfrm>
          <a:custGeom>
            <a:avLst/>
            <a:gdLst/>
            <a:ahLst/>
            <a:cxnLst/>
            <a:rect l="l" t="t" r="r" b="b"/>
            <a:pathLst>
              <a:path w="9144000" h="1922733">
                <a:moveTo>
                  <a:pt x="9144000" y="1922733"/>
                </a:moveTo>
                <a:lnTo>
                  <a:pt x="9144000" y="1914153"/>
                </a:lnTo>
                <a:lnTo>
                  <a:pt x="0" y="0"/>
                </a:lnTo>
                <a:lnTo>
                  <a:pt x="0" y="175119"/>
                </a:lnTo>
                <a:close/>
              </a:path>
            </a:pathLst>
          </a:custGeom>
          <a:solidFill>
            <a:srgbClr val="F1740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4495800"/>
            <a:ext cx="7239894" cy="12192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5791200"/>
            <a:ext cx="72390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60" y="2945922"/>
            <a:ext cx="154533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01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ight Triangle 3"/>
          <p:cNvSpPr/>
          <p:nvPr/>
        </p:nvSpPr>
        <p:spPr>
          <a:xfrm flipH="1">
            <a:off x="0" y="1958209"/>
            <a:ext cx="9144000" cy="4899791"/>
          </a:xfrm>
          <a:custGeom>
            <a:avLst/>
            <a:gdLst/>
            <a:ahLst/>
            <a:cxnLst/>
            <a:rect l="l" t="t" r="r" b="b"/>
            <a:pathLst>
              <a:path w="9144000" h="4899791">
                <a:moveTo>
                  <a:pt x="0" y="0"/>
                </a:moveTo>
                <a:lnTo>
                  <a:pt x="0" y="2308991"/>
                </a:lnTo>
                <a:lnTo>
                  <a:pt x="0" y="3429000"/>
                </a:lnTo>
                <a:lnTo>
                  <a:pt x="0" y="4899791"/>
                </a:lnTo>
                <a:lnTo>
                  <a:pt x="9144000" y="4899791"/>
                </a:lnTo>
                <a:lnTo>
                  <a:pt x="9144000" y="3429000"/>
                </a:lnTo>
                <a:lnTo>
                  <a:pt x="9144000" y="2308991"/>
                </a:lnTo>
                <a:lnTo>
                  <a:pt x="9144000" y="1897979"/>
                </a:lnTo>
                <a:close/>
              </a:path>
            </a:pathLst>
          </a:cu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9" name="Right Triangle 18"/>
          <p:cNvSpPr/>
          <p:nvPr/>
        </p:nvSpPr>
        <p:spPr>
          <a:xfrm flipV="1">
            <a:off x="0" y="1954937"/>
            <a:ext cx="9144000" cy="1922733"/>
          </a:xfrm>
          <a:custGeom>
            <a:avLst/>
            <a:gdLst/>
            <a:ahLst/>
            <a:cxnLst/>
            <a:rect l="l" t="t" r="r" b="b"/>
            <a:pathLst>
              <a:path w="9144000" h="1922733">
                <a:moveTo>
                  <a:pt x="9144000" y="1922733"/>
                </a:moveTo>
                <a:lnTo>
                  <a:pt x="9144000" y="1914153"/>
                </a:lnTo>
                <a:lnTo>
                  <a:pt x="0" y="0"/>
                </a:lnTo>
                <a:lnTo>
                  <a:pt x="0" y="175119"/>
                </a:lnTo>
                <a:close/>
              </a:path>
            </a:pathLst>
          </a:custGeom>
          <a:solidFill>
            <a:srgbClr val="F1740D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4495800"/>
            <a:ext cx="7239894" cy="12192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5791200"/>
            <a:ext cx="7239000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160" y="2945922"/>
            <a:ext cx="154533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9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76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2819400"/>
            <a:ext cx="7239894" cy="23622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400" b="0" cap="none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5257800"/>
            <a:ext cx="7239000" cy="91744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2049" name="Group 2048"/>
          <p:cNvGrpSpPr/>
          <p:nvPr/>
        </p:nvGrpSpPr>
        <p:grpSpPr>
          <a:xfrm>
            <a:off x="0" y="0"/>
            <a:ext cx="9144000" cy="2780257"/>
            <a:chOff x="0" y="0"/>
            <a:chExt cx="9144000" cy="2780257"/>
          </a:xfrm>
        </p:grpSpPr>
        <p:sp>
          <p:nvSpPr>
            <p:cNvPr id="37" name="Freeform 36"/>
            <p:cNvSpPr/>
            <p:nvPr/>
          </p:nvSpPr>
          <p:spPr>
            <a:xfrm>
              <a:off x="0" y="0"/>
              <a:ext cx="9144000" cy="2775846"/>
            </a:xfrm>
            <a:custGeom>
              <a:avLst/>
              <a:gdLst/>
              <a:ahLst/>
              <a:cxnLst/>
              <a:rect l="l" t="t" r="r" b="b"/>
              <a:pathLst>
                <a:path w="9144000" h="2775846">
                  <a:moveTo>
                    <a:pt x="0" y="0"/>
                  </a:moveTo>
                  <a:lnTo>
                    <a:pt x="9144000" y="0"/>
                  </a:lnTo>
                  <a:lnTo>
                    <a:pt x="9144000" y="892114"/>
                  </a:lnTo>
                  <a:lnTo>
                    <a:pt x="0" y="2775846"/>
                  </a:lnTo>
                  <a:close/>
                </a:path>
              </a:pathLst>
            </a:custGeom>
            <a:solidFill>
              <a:srgbClr val="EFF0F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8" name="Freeform 37"/>
            <p:cNvSpPr/>
            <p:nvPr/>
          </p:nvSpPr>
          <p:spPr>
            <a:xfrm>
              <a:off x="0" y="0"/>
              <a:ext cx="7367682" cy="2761811"/>
            </a:xfrm>
            <a:custGeom>
              <a:avLst/>
              <a:gdLst/>
              <a:ahLst/>
              <a:cxnLst/>
              <a:rect l="l" t="t" r="r" b="b"/>
              <a:pathLst>
                <a:path w="7367682" h="2761811">
                  <a:moveTo>
                    <a:pt x="0" y="0"/>
                  </a:moveTo>
                  <a:lnTo>
                    <a:pt x="1785055" y="0"/>
                  </a:lnTo>
                  <a:lnTo>
                    <a:pt x="7367682" y="1253543"/>
                  </a:lnTo>
                  <a:lnTo>
                    <a:pt x="0" y="2761811"/>
                  </a:lnTo>
                  <a:close/>
                </a:path>
              </a:pathLst>
            </a:custGeom>
            <a:solidFill>
              <a:srgbClr val="F3F4F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9" name="Freeform 38"/>
            <p:cNvSpPr/>
            <p:nvPr/>
          </p:nvSpPr>
          <p:spPr>
            <a:xfrm>
              <a:off x="0" y="0"/>
              <a:ext cx="7367681" cy="2761811"/>
            </a:xfrm>
            <a:custGeom>
              <a:avLst/>
              <a:gdLst/>
              <a:ahLst/>
              <a:cxnLst/>
              <a:rect l="l" t="t" r="r" b="b"/>
              <a:pathLst>
                <a:path w="7367681" h="2761811">
                  <a:moveTo>
                    <a:pt x="0" y="0"/>
                  </a:moveTo>
                  <a:lnTo>
                    <a:pt x="337815" y="0"/>
                  </a:lnTo>
                  <a:lnTo>
                    <a:pt x="7367681" y="1253543"/>
                  </a:lnTo>
                  <a:lnTo>
                    <a:pt x="0" y="2761811"/>
                  </a:lnTo>
                  <a:close/>
                </a:path>
              </a:pathLst>
            </a:custGeom>
            <a:solidFill>
              <a:srgbClr val="E6E7E5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0" name="Freeform 39"/>
            <p:cNvSpPr/>
            <p:nvPr/>
          </p:nvSpPr>
          <p:spPr>
            <a:xfrm>
              <a:off x="0" y="1265957"/>
              <a:ext cx="7313590" cy="1514300"/>
            </a:xfrm>
            <a:custGeom>
              <a:avLst/>
              <a:gdLst/>
              <a:ahLst/>
              <a:cxnLst/>
              <a:rect l="l" t="t" r="r" b="b"/>
              <a:pathLst>
                <a:path w="7313590" h="1514300">
                  <a:moveTo>
                    <a:pt x="7313590" y="0"/>
                  </a:moveTo>
                  <a:lnTo>
                    <a:pt x="0" y="1514300"/>
                  </a:lnTo>
                  <a:lnTo>
                    <a:pt x="0" y="1309113"/>
                  </a:lnTo>
                  <a:close/>
                </a:path>
              </a:pathLst>
            </a:custGeom>
            <a:solidFill>
              <a:srgbClr val="D9D8DA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1" name="Freeform 40"/>
            <p:cNvSpPr/>
            <p:nvPr/>
          </p:nvSpPr>
          <p:spPr>
            <a:xfrm>
              <a:off x="6636048" y="0"/>
              <a:ext cx="688773" cy="1267832"/>
            </a:xfrm>
            <a:custGeom>
              <a:avLst/>
              <a:gdLst/>
              <a:ahLst/>
              <a:cxnLst/>
              <a:rect l="l" t="t" r="r" b="b"/>
              <a:pathLst>
                <a:path w="688773" h="1267832">
                  <a:moveTo>
                    <a:pt x="0" y="0"/>
                  </a:moveTo>
                  <a:lnTo>
                    <a:pt x="419337" y="0"/>
                  </a:lnTo>
                  <a:lnTo>
                    <a:pt x="688773" y="1267832"/>
                  </a:lnTo>
                  <a:close/>
                </a:path>
              </a:pathLst>
            </a:custGeom>
            <a:solidFill>
              <a:srgbClr val="ECEDEB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51907" y="0"/>
              <a:ext cx="3382438" cy="1263070"/>
            </a:xfrm>
            <a:custGeom>
              <a:avLst/>
              <a:gdLst/>
              <a:ahLst/>
              <a:cxnLst/>
              <a:rect l="l" t="t" r="r" b="b"/>
              <a:pathLst>
                <a:path w="3382438" h="1263070">
                  <a:moveTo>
                    <a:pt x="0" y="0"/>
                  </a:moveTo>
                  <a:lnTo>
                    <a:pt x="1723264" y="0"/>
                  </a:lnTo>
                  <a:lnTo>
                    <a:pt x="3382438" y="1263070"/>
                  </a:lnTo>
                  <a:close/>
                </a:path>
              </a:pathLst>
            </a:custGeom>
            <a:solidFill>
              <a:srgbClr val="ECEDEB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321750" y="0"/>
              <a:ext cx="2012595" cy="1263070"/>
            </a:xfrm>
            <a:custGeom>
              <a:avLst/>
              <a:gdLst/>
              <a:ahLst/>
              <a:cxnLst/>
              <a:rect l="l" t="t" r="r" b="b"/>
              <a:pathLst>
                <a:path w="2012595" h="1263070">
                  <a:moveTo>
                    <a:pt x="0" y="0"/>
                  </a:moveTo>
                  <a:lnTo>
                    <a:pt x="1004499" y="0"/>
                  </a:lnTo>
                  <a:lnTo>
                    <a:pt x="2012595" y="1263070"/>
                  </a:lnTo>
                  <a:close/>
                </a:path>
              </a:pathLst>
            </a:custGeom>
            <a:solidFill>
              <a:srgbClr val="F3F4F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4" name="Freeform 43"/>
            <p:cNvSpPr/>
            <p:nvPr/>
          </p:nvSpPr>
          <p:spPr>
            <a:xfrm flipH="1">
              <a:off x="7313590" y="0"/>
              <a:ext cx="1830410" cy="1263070"/>
            </a:xfrm>
            <a:custGeom>
              <a:avLst/>
              <a:gdLst/>
              <a:ahLst/>
              <a:cxnLst/>
              <a:rect l="l" t="t" r="r" b="b"/>
              <a:pathLst>
                <a:path w="1830410" h="1263070">
                  <a:moveTo>
                    <a:pt x="440321" y="0"/>
                  </a:moveTo>
                  <a:lnTo>
                    <a:pt x="0" y="0"/>
                  </a:lnTo>
                  <a:lnTo>
                    <a:pt x="0" y="114337"/>
                  </a:lnTo>
                  <a:lnTo>
                    <a:pt x="1830410" y="1263070"/>
                  </a:lnTo>
                  <a:close/>
                </a:path>
              </a:pathLst>
            </a:custGeom>
            <a:solidFill>
              <a:srgbClr val="F3F4F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5" name="Freeform 44"/>
            <p:cNvSpPr/>
            <p:nvPr/>
          </p:nvSpPr>
          <p:spPr>
            <a:xfrm flipH="1">
              <a:off x="7297489" y="0"/>
              <a:ext cx="1846511" cy="1263071"/>
            </a:xfrm>
            <a:custGeom>
              <a:avLst/>
              <a:gdLst/>
              <a:ahLst/>
              <a:cxnLst/>
              <a:rect l="l" t="t" r="r" b="b"/>
              <a:pathLst>
                <a:path w="1846511" h="1263071">
                  <a:moveTo>
                    <a:pt x="187336" y="0"/>
                  </a:moveTo>
                  <a:lnTo>
                    <a:pt x="0" y="0"/>
                  </a:lnTo>
                  <a:lnTo>
                    <a:pt x="0" y="573547"/>
                  </a:lnTo>
                  <a:lnTo>
                    <a:pt x="1846511" y="1263071"/>
                  </a:lnTo>
                  <a:close/>
                </a:path>
              </a:pathLst>
            </a:custGeom>
            <a:solidFill>
              <a:srgbClr val="ECEDEB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263070"/>
            <a:ext cx="1838419" cy="64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5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79392"/>
            <a:ext cx="9153144" cy="2578608"/>
            <a:chOff x="0" y="4279392"/>
            <a:chExt cx="9153144" cy="2578608"/>
          </a:xfrm>
        </p:grpSpPr>
        <p:sp>
          <p:nvSpPr>
            <p:cNvPr id="14" name="Freeform 13"/>
            <p:cNvSpPr/>
            <p:nvPr/>
          </p:nvSpPr>
          <p:spPr>
            <a:xfrm flipH="1" flipV="1">
              <a:off x="0" y="4279392"/>
              <a:ext cx="9153144" cy="2578608"/>
            </a:xfrm>
            <a:custGeom>
              <a:avLst/>
              <a:gdLst/>
              <a:ahLst/>
              <a:cxnLst/>
              <a:rect l="l" t="t" r="r" b="b"/>
              <a:pathLst>
                <a:path w="9153144" h="2578608">
                  <a:moveTo>
                    <a:pt x="4633" y="2578608"/>
                  </a:moveTo>
                  <a:lnTo>
                    <a:pt x="0" y="2510057"/>
                  </a:lnTo>
                  <a:lnTo>
                    <a:pt x="0" y="0"/>
                  </a:lnTo>
                  <a:lnTo>
                    <a:pt x="9153144" y="0"/>
                  </a:lnTo>
                  <a:lnTo>
                    <a:pt x="9153144" y="723931"/>
                  </a:lnTo>
                  <a:close/>
                </a:path>
              </a:pathLst>
            </a:custGeom>
            <a:solidFill>
              <a:srgbClr val="ECEDEB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Freeform 14"/>
            <p:cNvSpPr/>
            <p:nvPr/>
          </p:nvSpPr>
          <p:spPr>
            <a:xfrm flipH="1" flipV="1">
              <a:off x="0" y="4344473"/>
              <a:ext cx="9153144" cy="2513527"/>
            </a:xfrm>
            <a:custGeom>
              <a:avLst/>
              <a:gdLst/>
              <a:ahLst/>
              <a:cxnLst/>
              <a:rect l="l" t="t" r="r" b="b"/>
              <a:pathLst>
                <a:path w="9153144" h="2513527">
                  <a:moveTo>
                    <a:pt x="0" y="2513527"/>
                  </a:moveTo>
                  <a:lnTo>
                    <a:pt x="0" y="786666"/>
                  </a:lnTo>
                  <a:cubicBezTo>
                    <a:pt x="1540271" y="663843"/>
                    <a:pt x="3090961" y="354543"/>
                    <a:pt x="4644173" y="0"/>
                  </a:cubicBezTo>
                  <a:lnTo>
                    <a:pt x="9153144" y="0"/>
                  </a:lnTo>
                  <a:lnTo>
                    <a:pt x="9153144" y="385665"/>
                  </a:lnTo>
                  <a:close/>
                </a:path>
              </a:pathLst>
            </a:custGeom>
            <a:solidFill>
              <a:srgbClr val="E6E7E5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Freeform 15"/>
            <p:cNvSpPr/>
            <p:nvPr/>
          </p:nvSpPr>
          <p:spPr>
            <a:xfrm flipH="1" flipV="1">
              <a:off x="537002" y="4388014"/>
              <a:ext cx="8616142" cy="2469986"/>
            </a:xfrm>
            <a:custGeom>
              <a:avLst/>
              <a:gdLst/>
              <a:ahLst/>
              <a:cxnLst/>
              <a:rect l="l" t="t" r="r" b="b"/>
              <a:pathLst>
                <a:path w="8616142" h="2469986">
                  <a:moveTo>
                    <a:pt x="9046" y="2469986"/>
                  </a:moveTo>
                  <a:lnTo>
                    <a:pt x="9046" y="741037"/>
                  </a:lnTo>
                  <a:lnTo>
                    <a:pt x="0" y="471234"/>
                  </a:lnTo>
                  <a:lnTo>
                    <a:pt x="0" y="0"/>
                  </a:lnTo>
                  <a:lnTo>
                    <a:pt x="8616142" y="0"/>
                  </a:lnTo>
                  <a:close/>
                </a:path>
              </a:pathLst>
            </a:custGeom>
            <a:solidFill>
              <a:srgbClr val="DBDCDA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4123957" y="4475098"/>
              <a:ext cx="5029187" cy="2382902"/>
            </a:xfrm>
            <a:custGeom>
              <a:avLst/>
              <a:gdLst/>
              <a:ahLst/>
              <a:cxnLst/>
              <a:rect l="l" t="t" r="r" b="b"/>
              <a:pathLst>
                <a:path w="5029187" h="2382902">
                  <a:moveTo>
                    <a:pt x="0" y="2382902"/>
                  </a:moveTo>
                  <a:lnTo>
                    <a:pt x="0" y="0"/>
                  </a:lnTo>
                  <a:lnTo>
                    <a:pt x="5029187" y="0"/>
                  </a:lnTo>
                  <a:close/>
                </a:path>
              </a:pathLst>
            </a:custGeom>
            <a:solidFill>
              <a:srgbClr val="D3D4D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22" y="685800"/>
            <a:ext cx="7615379" cy="225083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044745"/>
            <a:ext cx="7620000" cy="7620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88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4279392"/>
            <a:ext cx="9153144" cy="2578608"/>
            <a:chOff x="0" y="4279392"/>
            <a:chExt cx="9153144" cy="2578608"/>
          </a:xfrm>
        </p:grpSpPr>
        <p:sp>
          <p:nvSpPr>
            <p:cNvPr id="13" name="Freeform 12"/>
            <p:cNvSpPr/>
            <p:nvPr/>
          </p:nvSpPr>
          <p:spPr>
            <a:xfrm flipH="1" flipV="1">
              <a:off x="0" y="4279392"/>
              <a:ext cx="9153144" cy="2578608"/>
            </a:xfrm>
            <a:custGeom>
              <a:avLst/>
              <a:gdLst/>
              <a:ahLst/>
              <a:cxnLst/>
              <a:rect l="l" t="t" r="r" b="b"/>
              <a:pathLst>
                <a:path w="9153144" h="2578608">
                  <a:moveTo>
                    <a:pt x="4633" y="2578608"/>
                  </a:moveTo>
                  <a:lnTo>
                    <a:pt x="0" y="2510057"/>
                  </a:lnTo>
                  <a:lnTo>
                    <a:pt x="0" y="0"/>
                  </a:lnTo>
                  <a:lnTo>
                    <a:pt x="9153144" y="0"/>
                  </a:lnTo>
                  <a:lnTo>
                    <a:pt x="9153144" y="723931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 flipH="1" flipV="1">
              <a:off x="0" y="4344473"/>
              <a:ext cx="9153144" cy="2513527"/>
            </a:xfrm>
            <a:custGeom>
              <a:avLst/>
              <a:gdLst/>
              <a:ahLst/>
              <a:cxnLst/>
              <a:rect l="l" t="t" r="r" b="b"/>
              <a:pathLst>
                <a:path w="9153144" h="2513527">
                  <a:moveTo>
                    <a:pt x="0" y="2513527"/>
                  </a:moveTo>
                  <a:lnTo>
                    <a:pt x="0" y="786666"/>
                  </a:lnTo>
                  <a:cubicBezTo>
                    <a:pt x="1540270" y="663843"/>
                    <a:pt x="3090961" y="354543"/>
                    <a:pt x="4644173" y="0"/>
                  </a:cubicBezTo>
                  <a:lnTo>
                    <a:pt x="9153144" y="0"/>
                  </a:lnTo>
                  <a:lnTo>
                    <a:pt x="9153144" y="385665"/>
                  </a:lnTo>
                  <a:close/>
                </a:path>
              </a:pathLst>
            </a:custGeom>
            <a:solidFill>
              <a:srgbClr val="F38E2E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5" name="Freeform 14"/>
            <p:cNvSpPr/>
            <p:nvPr/>
          </p:nvSpPr>
          <p:spPr>
            <a:xfrm flipH="1" flipV="1">
              <a:off x="537002" y="4388014"/>
              <a:ext cx="8616142" cy="2469986"/>
            </a:xfrm>
            <a:custGeom>
              <a:avLst/>
              <a:gdLst/>
              <a:ahLst/>
              <a:cxnLst/>
              <a:rect l="l" t="t" r="r" b="b"/>
              <a:pathLst>
                <a:path w="8616142" h="2469986">
                  <a:moveTo>
                    <a:pt x="9046" y="2469986"/>
                  </a:moveTo>
                  <a:lnTo>
                    <a:pt x="9046" y="741037"/>
                  </a:lnTo>
                  <a:lnTo>
                    <a:pt x="0" y="471234"/>
                  </a:lnTo>
                  <a:lnTo>
                    <a:pt x="0" y="0"/>
                  </a:lnTo>
                  <a:lnTo>
                    <a:pt x="8616142" y="0"/>
                  </a:lnTo>
                  <a:close/>
                </a:path>
              </a:pathLst>
            </a:custGeom>
            <a:solidFill>
              <a:srgbClr val="F18029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6" name="Freeform 15"/>
            <p:cNvSpPr/>
            <p:nvPr/>
          </p:nvSpPr>
          <p:spPr>
            <a:xfrm flipH="1" flipV="1">
              <a:off x="4123958" y="4475098"/>
              <a:ext cx="5029186" cy="2382902"/>
            </a:xfrm>
            <a:custGeom>
              <a:avLst/>
              <a:gdLst/>
              <a:ahLst/>
              <a:cxnLst/>
              <a:rect l="l" t="t" r="r" b="b"/>
              <a:pathLst>
                <a:path w="5029186" h="2382902">
                  <a:moveTo>
                    <a:pt x="0" y="2382902"/>
                  </a:moveTo>
                  <a:lnTo>
                    <a:pt x="0" y="0"/>
                  </a:lnTo>
                  <a:lnTo>
                    <a:pt x="5029186" y="0"/>
                  </a:lnTo>
                  <a:close/>
                </a:path>
              </a:pathLst>
            </a:custGeom>
            <a:solidFill>
              <a:srgbClr val="ED7828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22" y="685800"/>
            <a:ext cx="7615380" cy="225083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400" b="0" cap="none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044745"/>
            <a:ext cx="7620000" cy="7620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302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4274692"/>
            <a:ext cx="9153144" cy="2583308"/>
            <a:chOff x="0" y="4274692"/>
            <a:chExt cx="9153144" cy="2583308"/>
          </a:xfrm>
        </p:grpSpPr>
        <p:sp>
          <p:nvSpPr>
            <p:cNvPr id="13" name="Freeform 12"/>
            <p:cNvSpPr/>
            <p:nvPr/>
          </p:nvSpPr>
          <p:spPr>
            <a:xfrm flipH="1" flipV="1">
              <a:off x="0" y="4274692"/>
              <a:ext cx="9153144" cy="2583308"/>
            </a:xfrm>
            <a:custGeom>
              <a:avLst/>
              <a:gdLst/>
              <a:ahLst/>
              <a:cxnLst/>
              <a:rect l="l" t="t" r="r" b="b"/>
              <a:pathLst>
                <a:path w="9153144" h="2583308">
                  <a:moveTo>
                    <a:pt x="4633" y="2583308"/>
                  </a:moveTo>
                  <a:lnTo>
                    <a:pt x="0" y="2514757"/>
                  </a:lnTo>
                  <a:lnTo>
                    <a:pt x="0" y="0"/>
                  </a:lnTo>
                  <a:lnTo>
                    <a:pt x="9153144" y="0"/>
                  </a:lnTo>
                  <a:lnTo>
                    <a:pt x="9153144" y="728631"/>
                  </a:lnTo>
                  <a:close/>
                </a:path>
              </a:pathLst>
            </a:custGeom>
            <a:solidFill>
              <a:srgbClr val="676769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5" name="Freeform 14"/>
            <p:cNvSpPr/>
            <p:nvPr/>
          </p:nvSpPr>
          <p:spPr>
            <a:xfrm flipH="1" flipV="1">
              <a:off x="0" y="4339773"/>
              <a:ext cx="9153144" cy="2518227"/>
            </a:xfrm>
            <a:custGeom>
              <a:avLst/>
              <a:gdLst/>
              <a:ahLst/>
              <a:cxnLst/>
              <a:rect l="l" t="t" r="r" b="b"/>
              <a:pathLst>
                <a:path w="9153144" h="2518227">
                  <a:moveTo>
                    <a:pt x="0" y="2518227"/>
                  </a:moveTo>
                  <a:lnTo>
                    <a:pt x="0" y="791366"/>
                  </a:lnTo>
                  <a:cubicBezTo>
                    <a:pt x="1546989" y="668007"/>
                    <a:pt x="3104488" y="356542"/>
                    <a:pt x="4664483" y="0"/>
                  </a:cubicBezTo>
                  <a:lnTo>
                    <a:pt x="9153144" y="0"/>
                  </a:lnTo>
                  <a:lnTo>
                    <a:pt x="9153144" y="390365"/>
                  </a:lnTo>
                  <a:close/>
                </a:path>
              </a:pathLst>
            </a:custGeom>
            <a:solidFill>
              <a:srgbClr val="5D5D5F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6" name="Freeform 15"/>
            <p:cNvSpPr/>
            <p:nvPr/>
          </p:nvSpPr>
          <p:spPr>
            <a:xfrm flipH="1" flipV="1">
              <a:off x="520624" y="4383314"/>
              <a:ext cx="8632520" cy="2474686"/>
            </a:xfrm>
            <a:custGeom>
              <a:avLst/>
              <a:gdLst/>
              <a:ahLst/>
              <a:cxnLst/>
              <a:rect l="l" t="t" r="r" b="b"/>
              <a:pathLst>
                <a:path w="8632520" h="2474686">
                  <a:moveTo>
                    <a:pt x="9046" y="2474686"/>
                  </a:moveTo>
                  <a:lnTo>
                    <a:pt x="9046" y="745737"/>
                  </a:lnTo>
                  <a:lnTo>
                    <a:pt x="0" y="475934"/>
                  </a:lnTo>
                  <a:lnTo>
                    <a:pt x="0" y="0"/>
                  </a:lnTo>
                  <a:lnTo>
                    <a:pt x="8632520" y="0"/>
                  </a:lnTo>
                  <a:close/>
                </a:path>
              </a:pathLst>
            </a:custGeom>
            <a:solidFill>
              <a:srgbClr val="515153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7" name="Freeform 16"/>
            <p:cNvSpPr/>
            <p:nvPr/>
          </p:nvSpPr>
          <p:spPr>
            <a:xfrm flipH="1" flipV="1">
              <a:off x="4114038" y="4470398"/>
              <a:ext cx="5039106" cy="2387602"/>
            </a:xfrm>
            <a:custGeom>
              <a:avLst/>
              <a:gdLst/>
              <a:ahLst/>
              <a:cxnLst/>
              <a:rect l="l" t="t" r="r" b="b"/>
              <a:pathLst>
                <a:path w="5039106" h="2387602">
                  <a:moveTo>
                    <a:pt x="0" y="2387602"/>
                  </a:moveTo>
                  <a:lnTo>
                    <a:pt x="0" y="0"/>
                  </a:lnTo>
                  <a:lnTo>
                    <a:pt x="5039106" y="0"/>
                  </a:lnTo>
                  <a:close/>
                </a:path>
              </a:pathLst>
            </a:custGeom>
            <a:solidFill>
              <a:srgbClr val="464648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22" y="685800"/>
            <a:ext cx="7615380" cy="225083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044745"/>
            <a:ext cx="7620000" cy="7620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99321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1" y="1335089"/>
            <a:ext cx="4267200" cy="52120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2" y="1335089"/>
            <a:ext cx="4267200" cy="52120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3201" y="272142"/>
            <a:ext cx="6744325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082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2"/>
          <p:cNvSpPr>
            <a:spLocks noGrp="1"/>
          </p:cNvSpPr>
          <p:nvPr>
            <p:ph sz="quarter" idx="14"/>
          </p:nvPr>
        </p:nvSpPr>
        <p:spPr>
          <a:xfrm>
            <a:off x="203209" y="1334034"/>
            <a:ext cx="2831591" cy="52120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>
          <a:xfrm>
            <a:off x="3153891" y="1334034"/>
            <a:ext cx="2831591" cy="52120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12"/>
          <p:cNvSpPr>
            <a:spLocks noGrp="1"/>
          </p:cNvSpPr>
          <p:nvPr>
            <p:ph sz="quarter" idx="16"/>
          </p:nvPr>
        </p:nvSpPr>
        <p:spPr>
          <a:xfrm>
            <a:off x="6104572" y="1334034"/>
            <a:ext cx="2834640" cy="52120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7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69710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199" y="1335088"/>
            <a:ext cx="4291013" cy="2560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199" y="3993870"/>
            <a:ext cx="4291013" cy="2560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204788" y="1335088"/>
            <a:ext cx="4291012" cy="2560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204788" y="3993870"/>
            <a:ext cx="4291012" cy="2560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7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8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16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2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2"/>
          <p:cNvSpPr>
            <a:spLocks noGrp="1"/>
          </p:cNvSpPr>
          <p:nvPr>
            <p:ph sz="quarter" idx="14"/>
          </p:nvPr>
        </p:nvSpPr>
        <p:spPr>
          <a:xfrm>
            <a:off x="203201" y="1335089"/>
            <a:ext cx="4267200" cy="5212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12"/>
          <p:cNvSpPr>
            <a:spLocks noGrp="1"/>
          </p:cNvSpPr>
          <p:nvPr>
            <p:ph sz="quarter" idx="15"/>
          </p:nvPr>
        </p:nvSpPr>
        <p:spPr>
          <a:xfrm>
            <a:off x="4648199" y="1335089"/>
            <a:ext cx="4291013" cy="25420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7" name="Content Placeholder 12"/>
          <p:cNvSpPr>
            <a:spLocks noGrp="1"/>
          </p:cNvSpPr>
          <p:nvPr>
            <p:ph sz="quarter" idx="16"/>
          </p:nvPr>
        </p:nvSpPr>
        <p:spPr>
          <a:xfrm>
            <a:off x="4648199" y="4005137"/>
            <a:ext cx="4291014" cy="25420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7"/>
          </p:nvPr>
        </p:nvSpPr>
        <p:spPr>
          <a:xfrm>
            <a:off x="2971800" y="6572023"/>
            <a:ext cx="2194560" cy="182881"/>
          </a:xfrm>
        </p:spPr>
        <p:txBody>
          <a:bodyPr/>
          <a:lstStyle/>
          <a:p>
            <a:r>
              <a:rPr lang="en-US" smtClean="0"/>
              <a:t>8 October 2014</a:t>
            </a:r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>
          <a:xfrm>
            <a:off x="5202196" y="6572023"/>
            <a:ext cx="3332203" cy="182880"/>
          </a:xfrm>
        </p:spPr>
        <p:txBody>
          <a:bodyPr/>
          <a:lstStyle/>
          <a:p>
            <a:pPr algn="l"/>
            <a:endParaRPr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9"/>
          </p:nvPr>
        </p:nvSpPr>
        <p:spPr>
          <a:xfrm>
            <a:off x="8532919" y="6572023"/>
            <a:ext cx="406294" cy="182880"/>
          </a:xfrm>
        </p:spPr>
        <p:txBody>
          <a:bodyPr/>
          <a:lstStyle/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7142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400320" y="6269686"/>
            <a:ext cx="2743680" cy="590352"/>
            <a:chOff x="6400320" y="6269686"/>
            <a:chExt cx="2743680" cy="590352"/>
          </a:xfrm>
        </p:grpSpPr>
        <p:sp>
          <p:nvSpPr>
            <p:cNvPr id="14" name="Right Triangle 14"/>
            <p:cNvSpPr/>
            <p:nvPr/>
          </p:nvSpPr>
          <p:spPr>
            <a:xfrm flipV="1">
              <a:off x="6400320" y="6269686"/>
              <a:ext cx="2743680" cy="589201"/>
            </a:xfrm>
            <a:custGeom>
              <a:avLst/>
              <a:gdLst>
                <a:gd name="connsiteX0" fmla="*/ 2743680 w 2743680"/>
                <a:gd name="connsiteY0" fmla="*/ 588314 h 588314"/>
                <a:gd name="connsiteX1" fmla="*/ 2743680 w 2743680"/>
                <a:gd name="connsiteY1" fmla="*/ 0 h 588314"/>
                <a:gd name="connsiteX2" fmla="*/ 436714 w 2743680"/>
                <a:gd name="connsiteY2" fmla="*/ 0 h 588314"/>
                <a:gd name="connsiteX3" fmla="*/ 0 w 2743680"/>
                <a:gd name="connsiteY3" fmla="*/ 1494 h 588314"/>
                <a:gd name="connsiteX4" fmla="*/ 2743680 w 2743680"/>
                <a:gd name="connsiteY4" fmla="*/ 588314 h 588314"/>
                <a:gd name="connsiteX0" fmla="*/ 2743680 w 2743680"/>
                <a:gd name="connsiteY0" fmla="*/ 589201 h 589201"/>
                <a:gd name="connsiteX1" fmla="*/ 2743680 w 2743680"/>
                <a:gd name="connsiteY1" fmla="*/ 887 h 589201"/>
                <a:gd name="connsiteX2" fmla="*/ 436714 w 2743680"/>
                <a:gd name="connsiteY2" fmla="*/ 887 h 589201"/>
                <a:gd name="connsiteX3" fmla="*/ 0 w 2743680"/>
                <a:gd name="connsiteY3" fmla="*/ 0 h 589201"/>
                <a:gd name="connsiteX4" fmla="*/ 2743680 w 2743680"/>
                <a:gd name="connsiteY4" fmla="*/ 589201 h 589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680" h="589201">
                  <a:moveTo>
                    <a:pt x="2743680" y="589201"/>
                  </a:moveTo>
                  <a:lnTo>
                    <a:pt x="2743680" y="887"/>
                  </a:lnTo>
                  <a:lnTo>
                    <a:pt x="436714" y="887"/>
                  </a:lnTo>
                  <a:lnTo>
                    <a:pt x="0" y="0"/>
                  </a:lnTo>
                  <a:lnTo>
                    <a:pt x="2743680" y="589201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ight Triangle 14"/>
            <p:cNvSpPr/>
            <p:nvPr/>
          </p:nvSpPr>
          <p:spPr>
            <a:xfrm flipV="1">
              <a:off x="6724170" y="6471471"/>
              <a:ext cx="2419830" cy="388567"/>
            </a:xfrm>
            <a:custGeom>
              <a:avLst/>
              <a:gdLst>
                <a:gd name="connsiteX0" fmla="*/ 2419830 w 2419830"/>
                <a:gd name="connsiteY0" fmla="*/ 388567 h 388567"/>
                <a:gd name="connsiteX1" fmla="*/ 2419830 w 2419830"/>
                <a:gd name="connsiteY1" fmla="*/ 2038 h 388567"/>
                <a:gd name="connsiteX2" fmla="*/ 387537 w 2419830"/>
                <a:gd name="connsiteY2" fmla="*/ 2038 h 388567"/>
                <a:gd name="connsiteX3" fmla="*/ 0 w 2419830"/>
                <a:gd name="connsiteY3" fmla="*/ 0 h 388567"/>
                <a:gd name="connsiteX4" fmla="*/ 2419830 w 2419830"/>
                <a:gd name="connsiteY4" fmla="*/ 388567 h 38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9830" h="388567">
                  <a:moveTo>
                    <a:pt x="2419830" y="388567"/>
                  </a:moveTo>
                  <a:lnTo>
                    <a:pt x="2419830" y="2038"/>
                  </a:lnTo>
                  <a:lnTo>
                    <a:pt x="387537" y="2038"/>
                  </a:lnTo>
                  <a:lnTo>
                    <a:pt x="0" y="0"/>
                  </a:lnTo>
                  <a:lnTo>
                    <a:pt x="2419830" y="388567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1" y="272142"/>
            <a:ext cx="6744325" cy="914400"/>
          </a:xfrm>
          <a:prstGeom prst="rect">
            <a:avLst/>
          </a:prstGeom>
        </p:spPr>
        <p:txBody>
          <a:bodyPr vert="horz" lIns="91440" tIns="0" rIns="91440" bIns="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201" y="1334035"/>
            <a:ext cx="8728074" cy="521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0" y="6572023"/>
            <a:ext cx="2194560" cy="182881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ctr">
              <a:defRPr sz="9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8 October 2014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02196" y="6572023"/>
            <a:ext cx="3332203" cy="18288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algn="l"/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919" y="6572023"/>
            <a:ext cx="406294" cy="182880"/>
          </a:xfrm>
          <a:prstGeom prst="rect">
            <a:avLst/>
          </a:prstGeom>
        </p:spPr>
        <p:txBody>
          <a:bodyPr vert="horz" wrap="square" lIns="0" tIns="0" rIns="0" bIns="0" rtlCol="0" anchor="b"/>
          <a:lstStyle>
            <a:lvl1pPr algn="r">
              <a:defRPr sz="9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1FA2017-4488-4033-A37E-4064B866FEA5}" type="slidenum">
              <a:rPr/>
              <a:pPr/>
              <a:t>‹#›</a:t>
            </a:fld>
            <a:endParaRPr/>
          </a:p>
        </p:txBody>
      </p:sp>
      <p:sp>
        <p:nvSpPr>
          <p:cNvPr id="19" name="TextBox 18"/>
          <p:cNvSpPr txBox="1"/>
          <p:nvPr/>
        </p:nvSpPr>
        <p:spPr>
          <a:xfrm>
            <a:off x="203201" y="6572023"/>
            <a:ext cx="2859882" cy="18288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9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Copyright 2015 – ARRIS Enterprises, Inc. All rights reserved.</a:t>
            </a:r>
            <a:endParaRPr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520" y="381003"/>
            <a:ext cx="1545336" cy="124173"/>
          </a:xfrm>
          <a:prstGeom prst="rect">
            <a:avLst/>
          </a:prstGeom>
        </p:spPr>
      </p:pic>
      <p:sp>
        <p:nvSpPr>
          <p:cNvPr id="11" name="TaggedShape" hidden="1"/>
          <p:cNvSpPr/>
          <p:nvPr>
            <p:custDataLst>
              <p:tags r:id="rId22"/>
            </p:custDataLst>
          </p:nvPr>
        </p:nvSpPr>
        <p:spPr>
          <a:xfrm>
            <a:off x="0" y="-25400"/>
            <a:ext cx="127000" cy="12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5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52" r:id="rId6"/>
    <p:sldLayoutId id="2147483669" r:id="rId7"/>
    <p:sldLayoutId id="2147483679" r:id="rId8"/>
    <p:sldLayoutId id="2147483670" r:id="rId9"/>
    <p:sldLayoutId id="2147483654" r:id="rId10"/>
    <p:sldLayoutId id="2147483666" r:id="rId11"/>
    <p:sldLayoutId id="2147483667" r:id="rId12"/>
    <p:sldLayoutId id="2147483664" r:id="rId13"/>
    <p:sldLayoutId id="2147483665" r:id="rId14"/>
    <p:sldLayoutId id="2147483655" r:id="rId15"/>
    <p:sldLayoutId id="2147483671" r:id="rId16"/>
    <p:sldLayoutId id="2147483675" r:id="rId17"/>
    <p:sldLayoutId id="2147483676" r:id="rId18"/>
    <p:sldLayoutId id="2147483677" r:id="rId19"/>
    <p:sldLayoutId id="2147483680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9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SzPct val="90000"/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495800"/>
            <a:ext cx="8610599" cy="1219200"/>
          </a:xfrm>
        </p:spPr>
        <p:txBody>
          <a:bodyPr>
            <a:normAutofit fontScale="90000"/>
          </a:bodyPr>
          <a:lstStyle/>
          <a:p>
            <a:r>
              <a:rPr lang="en-CA" sz="3600" b="1" dirty="0"/>
              <a:t>Modification of Coding Mode Order for HEVC Screen Content </a:t>
            </a:r>
            <a:r>
              <a:rPr lang="en-CA" sz="3600" b="1" dirty="0" smtClean="0"/>
              <a:t>Coding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r>
              <a:rPr lang="en-US" altLang="en-US" sz="3600" dirty="0" smtClean="0">
                <a:solidFill>
                  <a:schemeClr val="tx1"/>
                </a:solidFill>
              </a:rPr>
              <a:t>J</a:t>
            </a:r>
            <a:r>
              <a:rPr lang="en-US" altLang="en-US" sz="3600" dirty="0" smtClean="0"/>
              <a:t>CTVC-T0070</a:t>
            </a: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5791200"/>
            <a:ext cx="7391401" cy="762000"/>
          </a:xfrm>
        </p:spPr>
        <p:txBody>
          <a:bodyPr/>
          <a:lstStyle/>
          <a:p>
            <a:r>
              <a:rPr lang="en-US" dirty="0" smtClean="0"/>
              <a:t>Yue Yu, Bo Xie and Limin Wang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636950"/>
              </p:ext>
            </p:extLst>
          </p:nvPr>
        </p:nvGraphicFramePr>
        <p:xfrm>
          <a:off x="1499281" y="2133600"/>
          <a:ext cx="6069330" cy="116395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11730"/>
                <a:gridCol w="857250"/>
                <a:gridCol w="914400"/>
                <a:gridCol w="1143000"/>
                <a:gridCol w="742950"/>
              </a:tblGrid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Original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Proposal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Text &amp; graphics with motion, 720p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1772134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1441361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330773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18.67%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Mixed content, 480p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2735320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1727300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1008020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36.85%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Animation, 768p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7293341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5372982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1920359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26.33%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All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11800795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8541643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3259152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27.62%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04379"/>
              </p:ext>
            </p:extLst>
          </p:nvPr>
        </p:nvGraphicFramePr>
        <p:xfrm>
          <a:off x="1474470" y="4038600"/>
          <a:ext cx="6069330" cy="119443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97430"/>
                <a:gridCol w="914400"/>
                <a:gridCol w="914400"/>
                <a:gridCol w="1200150"/>
                <a:gridCol w="742950"/>
              </a:tblGrid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Low Delay B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Text &amp; graphics with motion,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1515506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1062670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452836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29.88%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Mixed content, 480p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2830993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1672077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1158916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40.94%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955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Animation, 768p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7309533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5185909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2123624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29.05%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11656032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7920656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3735376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32.05%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31938" y="34210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87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Should code high probability mode first.</a:t>
            </a:r>
          </a:p>
          <a:p>
            <a:endParaRPr lang="en-US" dirty="0" smtClean="0"/>
          </a:p>
          <a:p>
            <a:r>
              <a:rPr lang="en-US" dirty="0" smtClean="0"/>
              <a:t>Propose to code</a:t>
            </a:r>
            <a:r>
              <a:rPr lang="en-CA" i="1" dirty="0"/>
              <a:t> </a:t>
            </a:r>
            <a:r>
              <a:rPr lang="en-CA" i="1" dirty="0" err="1" smtClean="0"/>
              <a:t>pred_mode_flag</a:t>
            </a:r>
            <a:r>
              <a:rPr lang="en-CA" i="1" dirty="0" smtClean="0"/>
              <a:t> </a:t>
            </a:r>
            <a:r>
              <a:rPr lang="en-CA" dirty="0" smtClean="0"/>
              <a:t>first to save bins.</a:t>
            </a:r>
          </a:p>
          <a:p>
            <a:endParaRPr lang="en-CA" dirty="0"/>
          </a:p>
          <a:p>
            <a:r>
              <a:rPr lang="en-CA" dirty="0" smtClean="0"/>
              <a:t>The average </a:t>
            </a:r>
            <a:r>
              <a:rPr lang="en-CA" dirty="0"/>
              <a:t>15.68%, 27.53%, 18.25%, 20.45%, </a:t>
            </a:r>
            <a:r>
              <a:rPr lang="en-CA" dirty="0"/>
              <a:t>18.64%, 34.63%, 27.62%, 32.05%</a:t>
            </a:r>
            <a:r>
              <a:rPr lang="en-CA" dirty="0" smtClean="0"/>
              <a:t> </a:t>
            </a:r>
            <a:r>
              <a:rPr lang="en-CA" dirty="0"/>
              <a:t>bins saving are achieved for 444 and RGB sequences </a:t>
            </a:r>
            <a:r>
              <a:rPr lang="en-CA" dirty="0" err="1"/>
              <a:t>lossy</a:t>
            </a:r>
            <a:r>
              <a:rPr lang="en-CA" dirty="0"/>
              <a:t> RA, LB, lossless RA, LB, and 420 sequences </a:t>
            </a:r>
            <a:r>
              <a:rPr lang="en-CA" dirty="0" err="1"/>
              <a:t>lossy</a:t>
            </a:r>
            <a:r>
              <a:rPr lang="en-CA" dirty="0"/>
              <a:t> RA, LB, lossless RA, LB cases, </a:t>
            </a:r>
            <a:r>
              <a:rPr lang="en-CA" dirty="0" smtClean="0"/>
              <a:t>respectively.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96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296400" y="0"/>
            <a:ext cx="1447800" cy="6858000"/>
            <a:chOff x="9296400" y="0"/>
            <a:chExt cx="1447800" cy="6858000"/>
          </a:xfrm>
        </p:grpSpPr>
        <p:sp>
          <p:nvSpPr>
            <p:cNvPr id="8" name="Rectangle 7"/>
            <p:cNvSpPr/>
            <p:nvPr/>
          </p:nvSpPr>
          <p:spPr>
            <a:xfrm>
              <a:off x="9296400" y="0"/>
              <a:ext cx="1447800" cy="6858000"/>
            </a:xfrm>
            <a:prstGeom prst="rect">
              <a:avLst/>
            </a:prstGeom>
            <a:solidFill>
              <a:srgbClr val="585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lang="en-US" sz="1200" dirty="0" smtClean="0"/>
                <a:t>This template provides layouts with preformatted placeholders for your content.</a:t>
              </a:r>
              <a:endParaRPr sz="1200" baseline="0" dirty="0"/>
            </a:p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200" dirty="0"/>
                <a:t>To create a new slide, follow these steps:</a:t>
              </a:r>
            </a:p>
            <a:p>
              <a:pPr marL="109538" indent="-109538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/>
                <a:t>On the Home tab of the Ribbon, click the New Slide button</a:t>
              </a:r>
            </a:p>
            <a:p>
              <a:pPr marL="109538" indent="-109538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/>
                <a:t>Scroll through the gallery until you see the desired format</a:t>
              </a:r>
            </a:p>
            <a:p>
              <a:pPr marL="109538" indent="-109538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200" dirty="0"/>
                <a:t>Click on the selected layout to add a new slide with this format to your presentation</a:t>
              </a:r>
            </a:p>
            <a:p>
              <a:pPr>
                <a:lnSpc>
                  <a:spcPct val="90000"/>
                </a:lnSpc>
                <a:spcBef>
                  <a:spcPts val="600"/>
                </a:spcBef>
              </a:pPr>
              <a:endParaRPr lang="en-US" sz="12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9380220" y="4191001"/>
              <a:ext cx="1280160" cy="1829318"/>
              <a:chOff x="12362231" y="4191001"/>
              <a:chExt cx="1280160" cy="1829318"/>
            </a:xfrm>
          </p:grpSpPr>
          <p:pic>
            <p:nvPicPr>
              <p:cNvPr id="38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2362231" y="4191001"/>
                <a:ext cx="443567" cy="250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362231" y="4441717"/>
                <a:ext cx="1280160" cy="15786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0" name="Group 49"/>
          <p:cNvGrpSpPr/>
          <p:nvPr/>
        </p:nvGrpSpPr>
        <p:grpSpPr>
          <a:xfrm>
            <a:off x="-1600200" y="0"/>
            <a:ext cx="1458189" cy="6858000"/>
            <a:chOff x="-1600200" y="0"/>
            <a:chExt cx="1458189" cy="6858000"/>
          </a:xfrm>
        </p:grpSpPr>
        <p:sp>
          <p:nvSpPr>
            <p:cNvPr id="18" name="Rectangle 17"/>
            <p:cNvSpPr/>
            <p:nvPr/>
          </p:nvSpPr>
          <p:spPr>
            <a:xfrm>
              <a:off x="-1600200" y="0"/>
              <a:ext cx="1447800" cy="6858000"/>
            </a:xfrm>
            <a:prstGeom prst="rect">
              <a:avLst/>
            </a:prstGeom>
            <a:solidFill>
              <a:srgbClr val="5858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dirty="0" smtClean="0"/>
                <a:t>Custom colors are built into your template on the PC.</a:t>
              </a:r>
              <a:endParaRPr lang="en-US" sz="1100" dirty="0"/>
            </a:p>
          </p:txBody>
        </p:sp>
        <p:sp>
          <p:nvSpPr>
            <p:cNvPr id="22" name="Rectangle 21"/>
            <p:cNvSpPr>
              <a:spLocks noChangeAspect="1"/>
            </p:cNvSpPr>
            <p:nvPr/>
          </p:nvSpPr>
          <p:spPr>
            <a:xfrm>
              <a:off x="-1516917" y="935184"/>
              <a:ext cx="367122" cy="36576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R 255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G 255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B 255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-1070197" y="935185"/>
              <a:ext cx="365760" cy="364403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000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000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000</a:t>
              </a:r>
              <a:endParaRPr lang="en-US" sz="800" dirty="0"/>
            </a:p>
          </p:txBody>
        </p:sp>
        <p:sp>
          <p:nvSpPr>
            <p:cNvPr id="24" name="Rectangle 23"/>
            <p:cNvSpPr>
              <a:spLocks noChangeAspect="1"/>
            </p:cNvSpPr>
            <p:nvPr/>
          </p:nvSpPr>
          <p:spPr>
            <a:xfrm>
              <a:off x="-624840" y="943469"/>
              <a:ext cx="365760" cy="364403"/>
            </a:xfrm>
            <a:prstGeom prst="rect">
              <a:avLst/>
            </a:prstGeom>
            <a:solidFill>
              <a:schemeClr val="bg2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R 219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G 219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tx1"/>
                  </a:solidFill>
                </a:rPr>
                <a:t>B 219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>
              <a:spLocks noChangeAspect="1"/>
            </p:cNvSpPr>
            <p:nvPr/>
          </p:nvSpPr>
          <p:spPr>
            <a:xfrm>
              <a:off x="-1516917" y="1364677"/>
              <a:ext cx="365760" cy="364403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bg1"/>
                  </a:solidFill>
                </a:rPr>
                <a:t>R 088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bg1"/>
                  </a:solidFill>
                </a:rPr>
                <a:t>G 088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chemeClr val="bg1"/>
                  </a:solidFill>
                </a:rPr>
                <a:t>B 090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1504375" y="696960"/>
              <a:ext cx="1362364" cy="193708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Text &amp; backgrounds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>
              <a:spLocks noChangeAspect="1"/>
            </p:cNvSpPr>
            <p:nvPr/>
          </p:nvSpPr>
          <p:spPr>
            <a:xfrm>
              <a:off x="-1516917" y="2402735"/>
              <a:ext cx="365760" cy="364404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241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116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013</a:t>
              </a:r>
              <a:endParaRPr lang="en-US" sz="800" dirty="0"/>
            </a:p>
          </p:txBody>
        </p:sp>
        <p:sp>
          <p:nvSpPr>
            <p:cNvPr id="32" name="Rectangle 31"/>
            <p:cNvSpPr>
              <a:spLocks noChangeAspect="1"/>
            </p:cNvSpPr>
            <p:nvPr/>
          </p:nvSpPr>
          <p:spPr>
            <a:xfrm>
              <a:off x="-1070197" y="2402735"/>
              <a:ext cx="365760" cy="36440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088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088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090</a:t>
              </a:r>
              <a:endParaRPr lang="en-US" sz="800" dirty="0"/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-624840" y="2402735"/>
              <a:ext cx="365760" cy="364404"/>
            </a:xfrm>
            <a:prstGeom prst="rect">
              <a:avLst/>
            </a:prstGeom>
            <a:solidFill>
              <a:schemeClr val="accent3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/>
                <a:t>R 147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/>
                <a:t>G 187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/>
                <a:t>B 047</a:t>
              </a:r>
            </a:p>
          </p:txBody>
        </p:sp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-1516917" y="2828636"/>
              <a:ext cx="365760" cy="364404"/>
            </a:xfrm>
            <a:prstGeom prst="rect">
              <a:avLst/>
            </a:prstGeom>
            <a:solidFill>
              <a:schemeClr val="accent4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055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082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159</a:t>
              </a:r>
              <a:endParaRPr lang="en-US" sz="800" dirty="0"/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-1070197" y="2828636"/>
              <a:ext cx="365760" cy="364404"/>
            </a:xfrm>
            <a:prstGeom prst="rect">
              <a:avLst/>
            </a:prstGeom>
            <a:solidFill>
              <a:schemeClr val="accent5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141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</a:t>
              </a:r>
              <a:r>
                <a:rPr lang="en-US" sz="800" dirty="0"/>
                <a:t>143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/>
                <a:t>B </a:t>
              </a:r>
              <a:r>
                <a:rPr lang="en-US" sz="800" dirty="0" smtClean="0"/>
                <a:t>144</a:t>
              </a:r>
              <a:endParaRPr lang="en-US" sz="800" dirty="0"/>
            </a:p>
          </p:txBody>
        </p:sp>
        <p:sp>
          <p:nvSpPr>
            <p:cNvPr id="36" name="Rectangle 35"/>
            <p:cNvSpPr>
              <a:spLocks noChangeAspect="1"/>
            </p:cNvSpPr>
            <p:nvPr/>
          </p:nvSpPr>
          <p:spPr>
            <a:xfrm>
              <a:off x="-624840" y="2828636"/>
              <a:ext cx="365760" cy="364404"/>
            </a:xfrm>
            <a:prstGeom prst="rect">
              <a:avLst/>
            </a:prstGeom>
            <a:solidFill>
              <a:schemeClr val="accent6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227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057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011</a:t>
              </a:r>
              <a:endParaRPr lang="en-US" sz="8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-1504375" y="1874980"/>
              <a:ext cx="1362364" cy="6858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dirty="0">
                  <a:solidFill>
                    <a:schemeClr val="lt1"/>
                  </a:solidFill>
                </a:rPr>
                <a:t>Accents (use in charts, SmartArt, diagrams, etc</a:t>
              </a:r>
              <a:r>
                <a:rPr lang="en-US" sz="1100" dirty="0" smtClean="0">
                  <a:solidFill>
                    <a:schemeClr val="lt1"/>
                  </a:solidFill>
                </a:rPr>
                <a:t>.)</a:t>
              </a:r>
              <a:endParaRPr lang="en-US" sz="1100" dirty="0">
                <a:solidFill>
                  <a:schemeClr val="lt1"/>
                </a:solidFill>
              </a:endParaRPr>
            </a:p>
          </p:txBody>
        </p:sp>
        <p:sp>
          <p:nvSpPr>
            <p:cNvPr id="41" name="Rectangle 40"/>
            <p:cNvSpPr>
              <a:spLocks noChangeAspect="1"/>
            </p:cNvSpPr>
            <p:nvPr/>
          </p:nvSpPr>
          <p:spPr>
            <a:xfrm>
              <a:off x="-624840" y="4148512"/>
              <a:ext cx="365760" cy="365760"/>
            </a:xfrm>
            <a:prstGeom prst="rect">
              <a:avLst/>
            </a:prstGeom>
            <a:solidFill>
              <a:srgbClr val="AFB0B1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000000"/>
                  </a:solidFill>
                </a:rPr>
                <a:t>R 175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000000"/>
                  </a:solidFill>
                </a:rPr>
                <a:t>G 176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000000"/>
                  </a:solidFill>
                </a:rPr>
                <a:t>B 177</a:t>
              </a:r>
              <a:endParaRPr lang="en-US" sz="800" dirty="0">
                <a:solidFill>
                  <a:srgbClr val="000000"/>
                </a:solidFill>
              </a:endParaRPr>
            </a:p>
          </p:txBody>
        </p:sp>
        <p:sp>
          <p:nvSpPr>
            <p:cNvPr id="42" name="Rectangle 41"/>
            <p:cNvSpPr>
              <a:spLocks noChangeAspect="1"/>
            </p:cNvSpPr>
            <p:nvPr/>
          </p:nvSpPr>
          <p:spPr>
            <a:xfrm>
              <a:off x="-1070197" y="4148512"/>
              <a:ext cx="365760" cy="365760"/>
            </a:xfrm>
            <a:prstGeom prst="rect">
              <a:avLst/>
            </a:prstGeom>
            <a:solidFill>
              <a:srgbClr val="8D7461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141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116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097</a:t>
              </a:r>
              <a:endParaRPr lang="en-US" sz="800" dirty="0"/>
            </a:p>
          </p:txBody>
        </p:sp>
        <p:sp>
          <p:nvSpPr>
            <p:cNvPr id="43" name="Rectangle 42"/>
            <p:cNvSpPr>
              <a:spLocks noChangeAspect="1"/>
            </p:cNvSpPr>
            <p:nvPr/>
          </p:nvSpPr>
          <p:spPr>
            <a:xfrm>
              <a:off x="-1516917" y="3728834"/>
              <a:ext cx="365760" cy="365760"/>
            </a:xfrm>
            <a:prstGeom prst="rect">
              <a:avLst/>
            </a:prstGeom>
            <a:solidFill>
              <a:srgbClr val="C95819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201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088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025</a:t>
              </a:r>
              <a:endParaRPr lang="en-US" sz="800" dirty="0"/>
            </a:p>
          </p:txBody>
        </p:sp>
        <p:sp>
          <p:nvSpPr>
            <p:cNvPr id="44" name="Rectangle 43"/>
            <p:cNvSpPr>
              <a:spLocks noChangeAspect="1"/>
            </p:cNvSpPr>
            <p:nvPr/>
          </p:nvSpPr>
          <p:spPr>
            <a:xfrm>
              <a:off x="-1070197" y="3728834"/>
              <a:ext cx="365760" cy="365760"/>
            </a:xfrm>
            <a:prstGeom prst="rect">
              <a:avLst/>
            </a:prstGeom>
            <a:solidFill>
              <a:srgbClr val="A40F04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R 164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G 015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/>
                <a:t>B 004</a:t>
              </a:r>
              <a:endParaRPr lang="en-US" sz="800" dirty="0"/>
            </a:p>
          </p:txBody>
        </p:sp>
        <p:sp>
          <p:nvSpPr>
            <p:cNvPr id="45" name="Rectangle 44"/>
            <p:cNvSpPr>
              <a:spLocks noChangeAspect="1"/>
            </p:cNvSpPr>
            <p:nvPr/>
          </p:nvSpPr>
          <p:spPr>
            <a:xfrm>
              <a:off x="-624840" y="3728834"/>
              <a:ext cx="365760" cy="365760"/>
            </a:xfrm>
            <a:prstGeom prst="rect">
              <a:avLst/>
            </a:prstGeom>
            <a:solidFill>
              <a:srgbClr val="313E73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R 049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G 062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B 115</a:t>
              </a:r>
              <a:endParaRPr lang="en-US" sz="800" dirty="0">
                <a:solidFill>
                  <a:srgbClr val="FFFFFF"/>
                </a:solidFill>
              </a:endParaRPr>
            </a:p>
          </p:txBody>
        </p:sp>
        <p:sp>
          <p:nvSpPr>
            <p:cNvPr id="46" name="Rectangle 45"/>
            <p:cNvSpPr>
              <a:spLocks noChangeAspect="1"/>
            </p:cNvSpPr>
            <p:nvPr/>
          </p:nvSpPr>
          <p:spPr>
            <a:xfrm>
              <a:off x="-1516917" y="4148512"/>
              <a:ext cx="365760" cy="365760"/>
            </a:xfrm>
            <a:prstGeom prst="rect">
              <a:avLst/>
            </a:prstGeom>
            <a:solidFill>
              <a:srgbClr val="617B1F"/>
            </a:solidFill>
            <a:ln w="1270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R 097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G 123</a:t>
              </a:r>
            </a:p>
            <a:p>
              <a:pPr algn="ctr">
                <a:lnSpc>
                  <a:spcPct val="80000"/>
                </a:lnSpc>
              </a:pPr>
              <a:r>
                <a:rPr lang="en-US" sz="800" dirty="0" smtClean="0">
                  <a:solidFill>
                    <a:srgbClr val="FFFFFF"/>
                  </a:solidFill>
                </a:rPr>
                <a:t>B 031</a:t>
              </a:r>
              <a:endParaRPr lang="en-US" sz="80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-1504375" y="3339754"/>
              <a:ext cx="1275775" cy="3429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dirty="0" smtClean="0">
                  <a:solidFill>
                    <a:schemeClr val="lt1"/>
                  </a:solidFill>
                </a:rPr>
                <a:t>Custom colors (use in </a:t>
              </a:r>
              <a:r>
                <a:rPr lang="en-US" sz="1100" dirty="0">
                  <a:solidFill>
                    <a:schemeClr val="lt1"/>
                  </a:solidFill>
                </a:rPr>
                <a:t>diagrams, etc</a:t>
              </a:r>
              <a:r>
                <a:rPr lang="en-US" sz="1100" dirty="0" smtClean="0">
                  <a:solidFill>
                    <a:schemeClr val="lt1"/>
                  </a:solidFill>
                </a:rPr>
                <a:t>.)</a:t>
              </a:r>
              <a:endParaRPr lang="en-US" sz="1100" dirty="0">
                <a:solidFill>
                  <a:schemeClr val="lt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-1504375" y="4648200"/>
              <a:ext cx="1275775" cy="205740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</a:pPr>
              <a:r>
                <a:rPr lang="en-US" sz="1100" b="1" dirty="0">
                  <a:solidFill>
                    <a:schemeClr val="lt1"/>
                  </a:solidFill>
                </a:rPr>
                <a:t>Note:</a:t>
              </a:r>
              <a:r>
                <a:rPr lang="en-US" sz="1100" dirty="0">
                  <a:solidFill>
                    <a:schemeClr val="lt1"/>
                  </a:solidFill>
                </a:rPr>
                <a:t> PowerPoint 2011 for Mac does not display the custom colors included in the </a:t>
              </a:r>
              <a:r>
                <a:rPr lang="en-US" sz="1100" dirty="0" smtClean="0">
                  <a:solidFill>
                    <a:schemeClr val="lt1"/>
                  </a:solidFill>
                </a:rPr>
                <a:t>ARRIS template</a:t>
              </a:r>
              <a:r>
                <a:rPr lang="en-US" sz="1100" dirty="0">
                  <a:solidFill>
                    <a:schemeClr val="lt1"/>
                  </a:solidFill>
                </a:rPr>
                <a:t>. To use these colors efficiently they should be added to your Colors dialog. For instructions, please see the Templates page on </a:t>
              </a:r>
              <a:r>
                <a:rPr lang="en-US" sz="1100" dirty="0" err="1" smtClean="0">
                  <a:solidFill>
                    <a:schemeClr val="lt1"/>
                  </a:solidFill>
                </a:rPr>
                <a:t>Flightdeck</a:t>
              </a:r>
              <a:r>
                <a:rPr lang="en-US" sz="1100" dirty="0" smtClean="0">
                  <a:solidFill>
                    <a:schemeClr val="lt1"/>
                  </a:solidFill>
                </a:rPr>
                <a:t>.</a:t>
              </a:r>
              <a:endParaRPr lang="en-US" sz="1100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coding modes used in SCC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19343" y="890668"/>
            <a:ext cx="8728074" cy="5212504"/>
          </a:xfrm>
        </p:spPr>
        <p:txBody>
          <a:bodyPr/>
          <a:lstStyle/>
          <a:p>
            <a:r>
              <a:rPr lang="en-US" dirty="0" smtClean="0"/>
              <a:t>Intra </a:t>
            </a:r>
            <a:r>
              <a:rPr lang="en-US" dirty="0"/>
              <a:t>block </a:t>
            </a:r>
            <a:r>
              <a:rPr lang="en-US" dirty="0" smtClean="0"/>
              <a:t>copy, inter, intra and palette modes.</a:t>
            </a:r>
          </a:p>
          <a:p>
            <a:r>
              <a:rPr lang="en-US" dirty="0" smtClean="0"/>
              <a:t>1, 2,3,3 bins are needed to code these four modes, respectively.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44329"/>
            <a:ext cx="24860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29814" y="5492234"/>
            <a:ext cx="31071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Figure 1. The </a:t>
            </a:r>
            <a:r>
              <a:rPr lang="en-US" sz="1400" dirty="0"/>
              <a:t>coding tree in the SCM-3.0</a:t>
            </a:r>
          </a:p>
        </p:txBody>
      </p:sp>
    </p:spTree>
    <p:extLst>
      <p:ext uri="{BB962C8B-B14F-4D97-AF65-F5344CB8AC3E}">
        <p14:creationId xmlns:p14="http://schemas.microsoft.com/office/powerpoint/2010/main" val="87649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1" y="272142"/>
            <a:ext cx="6744325" cy="794658"/>
          </a:xfrm>
        </p:spPr>
        <p:txBody>
          <a:bodyPr/>
          <a:lstStyle/>
          <a:p>
            <a:r>
              <a:rPr lang="en-CA" sz="2400" dirty="0" smtClean="0"/>
              <a:t>The percentage of selected mode of CU for SCM3.0 </a:t>
            </a:r>
            <a:r>
              <a:rPr lang="en-CA" sz="2400" dirty="0" err="1" smtClean="0"/>
              <a:t>lossy</a:t>
            </a:r>
            <a:r>
              <a:rPr lang="en-CA" sz="2400" dirty="0" smtClean="0"/>
              <a:t> anchor </a:t>
            </a:r>
            <a:r>
              <a:rPr lang="en-CA" sz="2400" dirty="0" err="1" smtClean="0"/>
              <a:t>bitstreams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592221"/>
              </p:ext>
            </p:extLst>
          </p:nvPr>
        </p:nvGraphicFramePr>
        <p:xfrm>
          <a:off x="1066800" y="1295400"/>
          <a:ext cx="6858956" cy="23469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724605"/>
                <a:gridCol w="881092"/>
                <a:gridCol w="785451"/>
                <a:gridCol w="841178"/>
                <a:gridCol w="813315"/>
                <a:gridCol w="813315"/>
              </a:tblGrid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total_cus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intra_cus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inter_cus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ibc_cus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palette_cus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text &amp; graphics with motion,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56.10%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33.30%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text &amp; graphics with motion,  720p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33.60%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39.60%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22.10%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4.70%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mixed content, 1440p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33.60%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43.30%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21.80%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mixed content,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100.00%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28.30%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45.10%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24.80%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1.80%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Animation, 720p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71.80%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1.40%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camera captured,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28.10%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71.50%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0.30%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YUV, text &amp; graphics with motion,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100.00%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4.90%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59.20%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30.00%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5.90%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31.90%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39.90%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22.90%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33.70%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40.70%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23.40%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2.20%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28.90%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41.00%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27.50%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32.20%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64.90%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2.20%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0.70%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29.60%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69.70%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0.60%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69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17.50%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54.80%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23.80%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3.90%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670228"/>
              </p:ext>
            </p:extLst>
          </p:nvPr>
        </p:nvGraphicFramePr>
        <p:xfrm>
          <a:off x="990600" y="3802380"/>
          <a:ext cx="7010400" cy="250342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38400"/>
                <a:gridCol w="990600"/>
                <a:gridCol w="838200"/>
                <a:gridCol w="762000"/>
                <a:gridCol w="838200"/>
                <a:gridCol w="1143000"/>
              </a:tblGrid>
              <a:tr h="3241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delay B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total_cus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intra_cus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inter_cus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ibc_cus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27940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palette_cus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text &amp; graphics with motion,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60.60%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29.70%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5.10%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text &amp; graphics with motion,  720p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22.80%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61.10%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12.70%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mixed content, 1440p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19.30%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67.00%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13.20%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mixed content,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79.60%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11.60%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Animation, 720p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8.30%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91.20%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0.40%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RGB, camera captured, 1080p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91.90%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67.40%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23.60%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5.40%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100.00%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19.90%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65.20%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11.80%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3.10%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18.50%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67.10%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13.70%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0.70%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8.50%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78.50%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12.30%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9.60%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89.60%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0.70%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6.80%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93.10%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chemeClr val="accent6"/>
                          </a:solidFill>
                          <a:effectLst/>
                        </a:rPr>
                        <a:t>0.10%</a:t>
                      </a:r>
                      <a:endParaRPr lang="en-US" sz="110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6205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8.70%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70.90%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17.30%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3.20%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981200" y="983673"/>
            <a:ext cx="55007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/>
              <a:t>Table 1. The percentage of selected mode of CU for SCM3.0 </a:t>
            </a:r>
            <a:r>
              <a:rPr lang="en-CA" sz="1200" b="1" dirty="0" err="1"/>
              <a:t>lossy</a:t>
            </a:r>
            <a:r>
              <a:rPr lang="en-CA" sz="1200" b="1" dirty="0"/>
              <a:t> anchor </a:t>
            </a:r>
            <a:r>
              <a:rPr lang="en-CA" sz="1200" b="1" dirty="0" err="1"/>
              <a:t>bitstreams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0144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24" y="684731"/>
            <a:ext cx="8864599" cy="5632139"/>
          </a:xfrm>
        </p:spPr>
        <p:txBody>
          <a:bodyPr/>
          <a:lstStyle/>
          <a:p>
            <a:r>
              <a:rPr lang="en-US" dirty="0" smtClean="0"/>
              <a:t>Inter is the most selected mode for all category sequences.</a:t>
            </a:r>
          </a:p>
          <a:p>
            <a:r>
              <a:rPr lang="en-US" dirty="0" smtClean="0"/>
              <a:t>Propose to code </a:t>
            </a:r>
            <a:r>
              <a:rPr lang="en-CA" i="1" dirty="0" err="1" smtClean="0"/>
              <a:t>pred_mode_flag</a:t>
            </a:r>
            <a:r>
              <a:rPr lang="en-CA" i="1" dirty="0" smtClean="0"/>
              <a:t> </a:t>
            </a:r>
            <a:r>
              <a:rPr lang="en-CA" dirty="0" smtClean="0"/>
              <a:t>first.</a:t>
            </a:r>
            <a:r>
              <a:rPr lang="en-US" dirty="0"/>
              <a:t> Intra block copy, inter, intra and palette modes need 2,1,3,3 bins </a:t>
            </a:r>
            <a:r>
              <a:rPr lang="en-US" dirty="0" smtClean="0"/>
              <a:t>now.</a:t>
            </a:r>
            <a:r>
              <a:rPr lang="en-CA" dirty="0" smtClean="0"/>
              <a:t>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497" y="2133600"/>
            <a:ext cx="24860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957051" y="5638800"/>
            <a:ext cx="27243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Figure 2. The </a:t>
            </a:r>
            <a:r>
              <a:rPr lang="en-US" sz="1400" dirty="0"/>
              <a:t>proposed coding tree</a:t>
            </a:r>
          </a:p>
        </p:txBody>
      </p:sp>
    </p:spTree>
    <p:extLst>
      <p:ext uri="{BB962C8B-B14F-4D97-AF65-F5344CB8AC3E}">
        <p14:creationId xmlns:p14="http://schemas.microsoft.com/office/powerpoint/2010/main" val="151870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solidFill>
                  <a:schemeClr val="accent6"/>
                </a:solidFill>
              </a:rPr>
              <a:t>Benefits</a:t>
            </a:r>
            <a:r>
              <a:rPr lang="en-CA" dirty="0"/>
              <a:t>: </a:t>
            </a:r>
            <a:endParaRPr lang="en-CA" dirty="0" smtClean="0"/>
          </a:p>
          <a:p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1</a:t>
            </a:r>
            <a:r>
              <a:rPr lang="en-CA" dirty="0"/>
              <a:t>. Saving of total bins because of coding high probability mode first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2.Harmonize </a:t>
            </a:r>
            <a:r>
              <a:rPr lang="en-CA" dirty="0"/>
              <a:t>with HEVC version 1.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October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1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proposed syntax change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87513" y="2362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00200"/>
            <a:ext cx="6089349" cy="36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0" y="1122172"/>
            <a:ext cx="25898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/>
              <a:t>Table </a:t>
            </a:r>
            <a:r>
              <a:rPr lang="en-CA" sz="1200" b="1" dirty="0" smtClean="0"/>
              <a:t>2. </a:t>
            </a:r>
            <a:r>
              <a:rPr lang="en-CA" sz="1200" b="1" dirty="0"/>
              <a:t>The </a:t>
            </a:r>
            <a:r>
              <a:rPr lang="en-CA" sz="1200" b="1" dirty="0" smtClean="0"/>
              <a:t>proposed syntax change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7998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728074" cy="5212504"/>
          </a:xfrm>
        </p:spPr>
        <p:txBody>
          <a:bodyPr/>
          <a:lstStyle/>
          <a:p>
            <a:r>
              <a:rPr lang="en-CA" dirty="0" err="1" smtClean="0"/>
              <a:t>BDrate</a:t>
            </a:r>
            <a:r>
              <a:rPr lang="en-CA" dirty="0" smtClean="0"/>
              <a:t> almost no change, bins saving</a:t>
            </a:r>
            <a:r>
              <a:rPr lang="en-CA" dirty="0"/>
              <a:t>.</a:t>
            </a:r>
            <a:endParaRPr lang="en-CA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654376"/>
              </p:ext>
            </p:extLst>
          </p:nvPr>
        </p:nvGraphicFramePr>
        <p:xfrm>
          <a:off x="1371600" y="1600200"/>
          <a:ext cx="6477954" cy="242316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09247"/>
                <a:gridCol w="832148"/>
                <a:gridCol w="788763"/>
                <a:gridCol w="1387625"/>
                <a:gridCol w="960171"/>
              </a:tblGrid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Original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Original - 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24106136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20998973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3107163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12.89%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7598734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6979992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618742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8.14%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7111035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6395080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715955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10.07%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3072908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2768623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304285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9.90%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4269213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2937158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1332055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31.20%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7141102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4917214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2223888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31.14%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21864843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18351232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3513611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16.07%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6301562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5798572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502990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7.98%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5401903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4958185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443718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8.21%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2416983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2256455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160528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6.64%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2810129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2045192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764937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27.22%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5258403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3678365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1580038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30.05%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730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97352951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82085041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15267910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15.68%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74813" y="2389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06188"/>
              </p:ext>
            </p:extLst>
          </p:nvPr>
        </p:nvGraphicFramePr>
        <p:xfrm>
          <a:off x="1371601" y="4114799"/>
          <a:ext cx="6553199" cy="253762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63727"/>
                <a:gridCol w="850215"/>
                <a:gridCol w="805888"/>
                <a:gridCol w="1417752"/>
                <a:gridCol w="915617"/>
              </a:tblGrid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Delay B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Original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Original - 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11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24993187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20697569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4295618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17.19%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6674103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5160797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1513306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22.67%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6428422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4754890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1673532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26.03%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2479005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1625155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853850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34.44%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4469992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2524366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1945626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43.53%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9349243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5234565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4114678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44.01%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11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22543922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17233577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5310345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23.56%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5344879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3990875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1354004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25.33%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4550287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3367189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1183098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26.00%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1760500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1169769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590731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33.55%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2668894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1534411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1134483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42.51%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6692504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3693744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2998760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44.81%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11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97954938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70986907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26968031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27.53%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03388" y="2389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0" y="1219200"/>
            <a:ext cx="286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Table </a:t>
            </a:r>
            <a:r>
              <a:rPr lang="en-US" sz="1200" b="1" dirty="0" smtClean="0"/>
              <a:t>3. Bin saving results </a:t>
            </a:r>
            <a:r>
              <a:rPr lang="en-US" sz="1200" b="1" dirty="0"/>
              <a:t>for </a:t>
            </a:r>
            <a:r>
              <a:rPr lang="en-US" sz="1200" b="1" dirty="0" err="1" smtClean="0"/>
              <a:t>lossy</a:t>
            </a:r>
            <a:r>
              <a:rPr lang="en-US" sz="1200" b="1" dirty="0" smtClean="0"/>
              <a:t> </a:t>
            </a:r>
            <a:r>
              <a:rPr lang="en-US" sz="1200" b="1" dirty="0"/>
              <a:t>Coding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2684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27175" y="2209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27175" y="345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751537"/>
              </p:ext>
            </p:extLst>
          </p:nvPr>
        </p:nvGraphicFramePr>
        <p:xfrm>
          <a:off x="1527175" y="2133600"/>
          <a:ext cx="6012180" cy="97155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40280"/>
                <a:gridCol w="857250"/>
                <a:gridCol w="800100"/>
                <a:gridCol w="1200150"/>
                <a:gridCol w="914400"/>
              </a:tblGrid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2134502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2192698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-58196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-2.73%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1394663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982907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411756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29.52%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2865368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2027209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838159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29.25%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6394533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5202814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1191719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18.64%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560513" y="345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90331"/>
              </p:ext>
            </p:extLst>
          </p:nvPr>
        </p:nvGraphicFramePr>
        <p:xfrm>
          <a:off x="1561147" y="3382010"/>
          <a:ext cx="6012180" cy="111633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97430"/>
                <a:gridCol w="914400"/>
                <a:gridCol w="800100"/>
                <a:gridCol w="1028700"/>
                <a:gridCol w="971550"/>
              </a:tblGrid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Low Delay B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1616970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1218935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398035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24.62%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1601690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970679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631011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39.40%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3004045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1877988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1126057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37.48%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6222705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4067602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2155103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34.63%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560513" y="33813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28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908195"/>
              </p:ext>
            </p:extLst>
          </p:nvPr>
        </p:nvGraphicFramePr>
        <p:xfrm>
          <a:off x="1447800" y="1066800"/>
          <a:ext cx="6069330" cy="272459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09800"/>
                <a:gridCol w="917575"/>
                <a:gridCol w="768350"/>
                <a:gridCol w="1259205"/>
                <a:gridCol w="914400"/>
              </a:tblGrid>
              <a:tr h="396332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Random Access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Proposal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Bin Saving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8999706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9485190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-485484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-5.39%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7013766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5600866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1412900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20.14%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6233654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4748514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1485140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23.82%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4031803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2828932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1202871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29.83%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5049743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2869737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2180006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43.17%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14429893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11844049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2585844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17.92%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9208515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9885558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-677043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-7.35%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7290053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5644612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1645441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22.57%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6591273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4999912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1591361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24.14%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4185589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2930629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1254960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29.98%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6043889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3392496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2651393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43.87%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5829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23033816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19246404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3787412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16.44%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1658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102111700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83476899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18634801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18.25%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A2017-4488-4033-A37E-4064B866FEA5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010737"/>
              </p:ext>
            </p:extLst>
          </p:nvPr>
        </p:nvGraphicFramePr>
        <p:xfrm>
          <a:off x="1371600" y="3962558"/>
          <a:ext cx="6126480" cy="247398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86000"/>
                <a:gridCol w="923925"/>
                <a:gridCol w="859155"/>
                <a:gridCol w="1264920"/>
                <a:gridCol w="792480"/>
              </a:tblGrid>
              <a:tr h="29466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Low Delay B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Original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Original-Proposal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Bin Saving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9064254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9871678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-807424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-8.91%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6248988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4723251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1525737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24.42%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4695912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3519260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1176652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25.06%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3380669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2116990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1263679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37.38%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5134808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2725993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2408815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46.91%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RGB,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15728978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12078838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3650140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23.21%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9115850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9771909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-656059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-7.20%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text &amp; graphics with motion, 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6596581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4803703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1792878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27.18%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1440p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5081828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3764677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1317151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25.92%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mixed content,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3442441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2161660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1280781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37.21%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Animation, 720p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5679169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3018015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2661154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46.86%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YUV, camera captured, 1080p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23871297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19436650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4434647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18.58%</a:t>
                      </a:r>
                      <a:endParaRPr lang="en-US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14733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</a:rPr>
                        <a:t>All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98040775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77992624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20048151</a:t>
                      </a:r>
                      <a:endParaRPr lang="en-US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chemeClr val="accent6"/>
                          </a:solidFill>
                          <a:effectLst/>
                        </a:rPr>
                        <a:t>20.45%</a:t>
                      </a:r>
                      <a:endParaRPr lang="en-US" sz="1100" dirty="0">
                        <a:solidFill>
                          <a:schemeClr val="accent6"/>
                        </a:solidFill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03363" y="2597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2352" rIns="0" bIns="38088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0400" y="685800"/>
            <a:ext cx="2626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Table </a:t>
            </a:r>
            <a:r>
              <a:rPr lang="en-US" sz="1200" b="1" dirty="0" smtClean="0"/>
              <a:t>4. </a:t>
            </a:r>
            <a:r>
              <a:rPr lang="en-US" sz="1200" b="1" dirty="0"/>
              <a:t>Bins result for Lossless Coding</a:t>
            </a:r>
          </a:p>
        </p:txBody>
      </p:sp>
    </p:spTree>
    <p:extLst>
      <p:ext uri="{BB962C8B-B14F-4D97-AF65-F5344CB8AC3E}">
        <p14:creationId xmlns:p14="http://schemas.microsoft.com/office/powerpoint/2010/main" val="388365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RIS_TEMPLATE" val="12/5/2014 3:26:38 PM"/>
</p:tagLst>
</file>

<file path=ppt/theme/theme1.xml><?xml version="1.0" encoding="utf-8"?>
<a:theme xmlns:a="http://schemas.openxmlformats.org/drawingml/2006/main" name="Blank">
  <a:themeElements>
    <a:clrScheme name="Arris Oct 2014">
      <a:dk1>
        <a:sysClr val="windowText" lastClr="000000"/>
      </a:dk1>
      <a:lt1>
        <a:sysClr val="window" lastClr="FFFFFF"/>
      </a:lt1>
      <a:dk2>
        <a:srgbClr val="58585A"/>
      </a:dk2>
      <a:lt2>
        <a:srgbClr val="DBDBDB"/>
      </a:lt2>
      <a:accent1>
        <a:srgbClr val="F1740D"/>
      </a:accent1>
      <a:accent2>
        <a:srgbClr val="58585A"/>
      </a:accent2>
      <a:accent3>
        <a:srgbClr val="93BB2F"/>
      </a:accent3>
      <a:accent4>
        <a:srgbClr val="37529F"/>
      </a:accent4>
      <a:accent5>
        <a:srgbClr val="8D8F90"/>
      </a:accent5>
      <a:accent6>
        <a:srgbClr val="E3390B"/>
      </a:accent6>
      <a:hlink>
        <a:srgbClr val="37529F"/>
      </a:hlink>
      <a:folHlink>
        <a:srgbClr val="58585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28600" indent="-228600">
          <a:lnSpc>
            <a:spcPct val="90000"/>
          </a:lnSpc>
          <a:buClr>
            <a:schemeClr val="accent1"/>
          </a:buClr>
          <a:buSzPct val="90000"/>
          <a:buFont typeface="Arial" panose="020B0604020202020204" pitchFamily="34" charset="0"/>
          <a:buChar char="•"/>
          <a:defRPr/>
        </a:defPPr>
      </a:lstStyle>
    </a:txDef>
  </a:objectDefaults>
  <a:extraClrSchemeLst/>
  <a:custClrLst>
    <a:custClr name="201|88|25">
      <a:srgbClr val="C95819"/>
    </a:custClr>
    <a:custClr name="164|15|4">
      <a:srgbClr val="A40F04"/>
    </a:custClr>
    <a:custClr name="49|62|115">
      <a:srgbClr val="313E73"/>
    </a:custClr>
    <a:custClr name="97|123|31">
      <a:srgbClr val="617B1F"/>
    </a:custClr>
    <a:custClr name="141|116|97">
      <a:srgbClr val="8D7461"/>
    </a:custClr>
    <a:custClr name="175|176|177">
      <a:srgbClr val="AFB0B1"/>
    </a:custClr>
  </a:custClrLst>
  <a:extLst>
    <a:ext uri="{05A4C25C-085E-4340-85A3-A5531E510DB2}">
      <thm15:themeFamily xmlns="" xmlns:thm15="http://schemas.microsoft.com/office/thememl/2012/main" name="ARRIS_4x3_2015.potx" id="{197D7E15-AD25-42FF-9C87-7DF25FD2B757}" vid="{54B1E2FA-2F78-40B3-AEE8-E961DD0DF237}"/>
    </a:ext>
  </a:extLst>
</a:theme>
</file>

<file path=ppt/theme/theme2.xml><?xml version="1.0" encoding="utf-8"?>
<a:theme xmlns:a="http://schemas.openxmlformats.org/drawingml/2006/main" name="Office Theme">
  <a:themeElements>
    <a:clrScheme name="Arris Oct 2014">
      <a:dk1>
        <a:sysClr val="windowText" lastClr="000000"/>
      </a:dk1>
      <a:lt1>
        <a:sysClr val="window" lastClr="FFFFFF"/>
      </a:lt1>
      <a:dk2>
        <a:srgbClr val="58585A"/>
      </a:dk2>
      <a:lt2>
        <a:srgbClr val="DBDBDB"/>
      </a:lt2>
      <a:accent1>
        <a:srgbClr val="F1740D"/>
      </a:accent1>
      <a:accent2>
        <a:srgbClr val="58585A"/>
      </a:accent2>
      <a:accent3>
        <a:srgbClr val="93BB2F"/>
      </a:accent3>
      <a:accent4>
        <a:srgbClr val="37529F"/>
      </a:accent4>
      <a:accent5>
        <a:srgbClr val="8D8F90"/>
      </a:accent5>
      <a:accent6>
        <a:srgbClr val="E3390B"/>
      </a:accent6>
      <a:hlink>
        <a:srgbClr val="37529F"/>
      </a:hlink>
      <a:folHlink>
        <a:srgbClr val="58585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28600" indent="-228600">
          <a:lnSpc>
            <a:spcPct val="90000"/>
          </a:lnSpc>
          <a:buClr>
            <a:schemeClr val="accent1"/>
          </a:buClr>
          <a:buSzPct val="90000"/>
          <a:buFont typeface="Arial" panose="020B0604020202020204" pitchFamily="34" charset="0"/>
          <a:buChar char="•"/>
          <a:defRPr/>
        </a:defPPr>
      </a:lstStyle>
    </a:txDef>
  </a:objectDefaults>
  <a:extraClrSchemeLst/>
  <a:custClrLst>
    <a:custClr name="201|88|25">
      <a:srgbClr val="C95819"/>
    </a:custClr>
    <a:custClr name="164|15|4">
      <a:srgbClr val="A40F04"/>
    </a:custClr>
    <a:custClr name="49|62|115">
      <a:srgbClr val="313E73"/>
    </a:custClr>
    <a:custClr name="97|123|31">
      <a:srgbClr val="617B1F"/>
    </a:custClr>
    <a:custClr name="141|116|97">
      <a:srgbClr val="8D7461"/>
    </a:custClr>
    <a:custClr name="175|176|177">
      <a:srgbClr val="AFB0B1"/>
    </a:custClr>
  </a:custClrLst>
</a:theme>
</file>

<file path=ppt/theme/theme3.xml><?xml version="1.0" encoding="utf-8"?>
<a:theme xmlns:a="http://schemas.openxmlformats.org/drawingml/2006/main" name="Office Theme">
  <a:themeElements>
    <a:clrScheme name="Arris Oct 2014">
      <a:dk1>
        <a:sysClr val="windowText" lastClr="000000"/>
      </a:dk1>
      <a:lt1>
        <a:sysClr val="window" lastClr="FFFFFF"/>
      </a:lt1>
      <a:dk2>
        <a:srgbClr val="58585A"/>
      </a:dk2>
      <a:lt2>
        <a:srgbClr val="DBDBDB"/>
      </a:lt2>
      <a:accent1>
        <a:srgbClr val="F1740D"/>
      </a:accent1>
      <a:accent2>
        <a:srgbClr val="58585A"/>
      </a:accent2>
      <a:accent3>
        <a:srgbClr val="93BB2F"/>
      </a:accent3>
      <a:accent4>
        <a:srgbClr val="37529F"/>
      </a:accent4>
      <a:accent5>
        <a:srgbClr val="8D8F90"/>
      </a:accent5>
      <a:accent6>
        <a:srgbClr val="E3390B"/>
      </a:accent6>
      <a:hlink>
        <a:srgbClr val="37529F"/>
      </a:hlink>
      <a:folHlink>
        <a:srgbClr val="58585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28600" indent="-228600">
          <a:lnSpc>
            <a:spcPct val="90000"/>
          </a:lnSpc>
          <a:buClr>
            <a:schemeClr val="accent1"/>
          </a:buClr>
          <a:buSzPct val="90000"/>
          <a:buFont typeface="Arial" panose="020B0604020202020204" pitchFamily="34" charset="0"/>
          <a:buChar char="•"/>
          <a:defRPr/>
        </a:defPPr>
      </a:lstStyle>
    </a:txDef>
  </a:objectDefaults>
  <a:extraClrSchemeLst/>
  <a:custClrLst>
    <a:custClr name="201|88|25">
      <a:srgbClr val="C95819"/>
    </a:custClr>
    <a:custClr name="164|15|4">
      <a:srgbClr val="A40F04"/>
    </a:custClr>
    <a:custClr name="49|62|115">
      <a:srgbClr val="313E73"/>
    </a:custClr>
    <a:custClr name="97|123|31">
      <a:srgbClr val="617B1F"/>
    </a:custClr>
    <a:custClr name="141|116|97">
      <a:srgbClr val="8D7461"/>
    </a:custClr>
    <a:custClr name="175|176|177">
      <a:srgbClr val="AFB0B1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1549</TotalTime>
  <Words>1768</Words>
  <Application>Microsoft Office PowerPoint</Application>
  <PresentationFormat>On-screen Show (4:3)</PresentationFormat>
  <Paragraphs>651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</vt:lpstr>
      <vt:lpstr>Modification of Coding Mode Order for HEVC Screen Content Coding JCTVC-T0070</vt:lpstr>
      <vt:lpstr>Four coding modes used in SCC</vt:lpstr>
      <vt:lpstr>The percentage of selected mode of CU for SCM3.0 lossy anchor bitstreams </vt:lpstr>
      <vt:lpstr>The proposed method</vt:lpstr>
      <vt:lpstr>PowerPoint Presentation</vt:lpstr>
      <vt:lpstr>The proposed syntax change</vt:lpstr>
      <vt:lpstr>Experimental Results</vt:lpstr>
      <vt:lpstr>PowerPoint Presentation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Modification of Coding Mode Order for HEVC Screen Content Coding Extension JCTVC-T0xxx</dc:title>
  <dc:creator>Yu, Yue</dc:creator>
  <cp:lastModifiedBy>Yu, Yue</cp:lastModifiedBy>
  <cp:revision>28</cp:revision>
  <dcterms:created xsi:type="dcterms:W3CDTF">2015-01-27T23:12:54Z</dcterms:created>
  <dcterms:modified xsi:type="dcterms:W3CDTF">2015-02-11T08:48:05Z</dcterms:modified>
</cp:coreProperties>
</file>