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1" r:id="rId1"/>
  </p:sldMasterIdLst>
  <p:notesMasterIdLst>
    <p:notesMasterId r:id="rId12"/>
  </p:notesMasterIdLst>
  <p:handoutMasterIdLst>
    <p:handoutMasterId r:id="rId13"/>
  </p:handoutMasterIdLst>
  <p:sldIdLst>
    <p:sldId id="601" r:id="rId2"/>
    <p:sldId id="602" r:id="rId3"/>
    <p:sldId id="637" r:id="rId4"/>
    <p:sldId id="604" r:id="rId5"/>
    <p:sldId id="605" r:id="rId6"/>
    <p:sldId id="630" r:id="rId7"/>
    <p:sldId id="614" r:id="rId8"/>
    <p:sldId id="638" r:id="rId9"/>
    <p:sldId id="629" r:id="rId10"/>
    <p:sldId id="625" r:id="rId11"/>
  </p:sldIdLst>
  <p:sldSz cx="12188825" cy="6858000"/>
  <p:notesSz cx="6946900" cy="9207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58">
          <p15:clr>
            <a:srgbClr val="A4A3A4"/>
          </p15:clr>
        </p15:guide>
        <p15:guide id="2" orient="horz" pos="720">
          <p15:clr>
            <a:srgbClr val="A4A3A4"/>
          </p15:clr>
        </p15:guide>
        <p15:guide id="3" orient="horz" pos="2996">
          <p15:clr>
            <a:srgbClr val="A4A3A4"/>
          </p15:clr>
        </p15:guide>
        <p15:guide id="4" orient="horz" pos="1929">
          <p15:clr>
            <a:srgbClr val="A4A3A4"/>
          </p15:clr>
        </p15:guide>
        <p15:guide id="5" orient="horz" pos="2537">
          <p15:clr>
            <a:srgbClr val="A4A3A4"/>
          </p15:clr>
        </p15:guide>
        <p15:guide id="6" pos="7173">
          <p15:clr>
            <a:srgbClr val="A4A3A4"/>
          </p15:clr>
        </p15:guide>
        <p15:guide id="7" pos="508">
          <p15:clr>
            <a:srgbClr val="A4A3A4"/>
          </p15:clr>
        </p15:guide>
        <p15:guide id="8" pos="3079">
          <p15:clr>
            <a:srgbClr val="A4A3A4"/>
          </p15:clr>
        </p15:guide>
        <p15:guide id="9" pos="28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0">
          <p15:clr>
            <a:srgbClr val="A4A3A4"/>
          </p15:clr>
        </p15:guide>
        <p15:guide id="2" pos="732">
          <p15:clr>
            <a:srgbClr val="A4A3A4"/>
          </p15:clr>
        </p15:guide>
        <p15:guide id="3" pos="365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in " initials="R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hiddenSlides="1" scaleToFitPaper="1"/>
  <p:clrMru>
    <a:srgbClr val="114F4E"/>
    <a:srgbClr val="707982"/>
    <a:srgbClr val="AC4C04"/>
    <a:srgbClr val="460E0F"/>
    <a:srgbClr val="BB5305"/>
    <a:srgbClr val="125654"/>
    <a:srgbClr val="173B51"/>
    <a:srgbClr val="F68B1F"/>
    <a:srgbClr val="991F22"/>
    <a:srgbClr val="FF8B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84435" autoAdjust="0"/>
  </p:normalViewPr>
  <p:slideViewPr>
    <p:cSldViewPr>
      <p:cViewPr varScale="1">
        <p:scale>
          <a:sx n="102" d="100"/>
          <a:sy n="102" d="100"/>
        </p:scale>
        <p:origin x="-134" y="-86"/>
      </p:cViewPr>
      <p:guideLst>
        <p:guide orient="horz" pos="2058"/>
        <p:guide orient="horz" pos="720"/>
        <p:guide orient="horz" pos="2996"/>
        <p:guide orient="horz" pos="1929"/>
        <p:guide orient="horz" pos="2537"/>
        <p:guide pos="7173"/>
        <p:guide pos="508"/>
        <p:guide pos="3079"/>
        <p:guide pos="28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75" d="100"/>
          <a:sy n="75" d="100"/>
        </p:scale>
        <p:origin x="-4038" y="-744"/>
      </p:cViewPr>
      <p:guideLst>
        <p:guide orient="horz" pos="2900"/>
        <p:guide pos="732"/>
        <p:guide pos="365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03721" y="8919166"/>
            <a:ext cx="3010323" cy="213384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l">
              <a:defRPr sz="1200"/>
            </a:lvl1pPr>
          </a:lstStyle>
          <a:p>
            <a:endParaRPr lang="en-US" sz="800" dirty="0" smtClean="0">
              <a:solidFill>
                <a:srgbClr val="8E8E9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420256" y="8847374"/>
            <a:ext cx="422925" cy="218998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r">
              <a:defRPr sz="1200"/>
            </a:lvl1pPr>
          </a:lstStyle>
          <a:p>
            <a:fld id="{67292F94-DC1B-41E9-80E9-FE5E26560E8F}" type="slidenum">
              <a:rPr lang="en-US" sz="800">
                <a:solidFill>
                  <a:srgbClr val="8E8E95"/>
                </a:solidFill>
              </a:rPr>
              <a:pPr/>
              <a:t>‹#›</a:t>
            </a:fld>
            <a:endParaRPr lang="en-US" sz="800" dirty="0">
              <a:solidFill>
                <a:srgbClr val="8E8E95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03722" y="8860621"/>
            <a:ext cx="6739458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8E8E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3994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0563"/>
            <a:ext cx="6134100" cy="3452812"/>
          </a:xfrm>
          <a:prstGeom prst="rect">
            <a:avLst/>
          </a:prstGeom>
          <a:noFill/>
          <a:ln w="9525">
            <a:solidFill>
              <a:srgbClr val="8E8E95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57818" y="4373563"/>
            <a:ext cx="4636091" cy="4143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3721" y="8916179"/>
            <a:ext cx="2765091" cy="213384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8E8E9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449202" y="8849431"/>
            <a:ext cx="393979" cy="21694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r">
              <a:defRPr sz="800">
                <a:solidFill>
                  <a:srgbClr val="8E8E95"/>
                </a:solidFill>
                <a:latin typeface="+mn-lt"/>
              </a:defRPr>
            </a:lvl1pPr>
          </a:lstStyle>
          <a:p>
            <a:fld id="{567B6F56-350B-4E5B-A84B-F03C933C9A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103722" y="8860621"/>
            <a:ext cx="6739458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8E8E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289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237744" indent="-237744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buFont typeface="Wingdings" pitchFamily="2" charset="2"/>
      <a:buChar char="§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0563"/>
            <a:ext cx="6134100" cy="34528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122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0563"/>
            <a:ext cx="6134100" cy="34528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888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0563"/>
            <a:ext cx="6134100" cy="34528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590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0563"/>
            <a:ext cx="6134100" cy="34528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590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0563"/>
            <a:ext cx="6134100" cy="34528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425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0563"/>
            <a:ext cx="6134100" cy="34528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425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0563"/>
            <a:ext cx="6134100" cy="34528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364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0563"/>
            <a:ext cx="6134100" cy="34528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292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0563"/>
            <a:ext cx="6134100" cy="34528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670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gray">
          <a:xfrm>
            <a:off x="7539976" y="0"/>
            <a:ext cx="4648849" cy="517279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09441" y="4040187"/>
            <a:ext cx="8633751" cy="1217613"/>
          </a:xfrm>
        </p:spPr>
        <p:txBody>
          <a:bodyPr anchor="b" anchorCtr="0">
            <a:normAutofit/>
          </a:bodyPr>
          <a:lstStyle>
            <a:lvl1pPr algn="l">
              <a:lnSpc>
                <a:spcPct val="95000"/>
              </a:lnSpc>
              <a:defRPr sz="36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 bwMode="gray">
          <a:xfrm>
            <a:off x="609441" y="5314950"/>
            <a:ext cx="10360501" cy="552451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Presenter’s Name and Title</a:t>
            </a:r>
          </a:p>
        </p:txBody>
      </p:sp>
      <p:sp>
        <p:nvSpPr>
          <p:cNvPr id="9" name="Date Placeholder 4"/>
          <p:cNvSpPr txBox="1">
            <a:spLocks/>
          </p:cNvSpPr>
          <p:nvPr userDrawn="1"/>
        </p:nvSpPr>
        <p:spPr bwMode="gray">
          <a:xfrm>
            <a:off x="609441" y="6356351"/>
            <a:ext cx="3555074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900" baseline="24000" dirty="0" smtClean="0">
                <a:solidFill>
                  <a:schemeClr val="tx1"/>
                </a:solidFill>
              </a:rPr>
              <a:t>©</a:t>
            </a:r>
            <a:r>
              <a:rPr lang="en-US" sz="900" dirty="0" smtClean="0">
                <a:solidFill>
                  <a:schemeClr val="tx1"/>
                </a:solidFill>
              </a:rPr>
              <a:t> Polycom, Inc. All rights reserved.</a:t>
            </a:r>
            <a:endParaRPr lang="en-US" sz="9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013" y="6354586"/>
            <a:ext cx="1472184" cy="37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43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441" y="1428750"/>
            <a:ext cx="10969943" cy="467836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>
                <a:solidFill>
                  <a:schemeClr val="accent5"/>
                </a:solidFill>
              </a:defRPr>
            </a:lvl1pPr>
            <a:lvl2pPr>
              <a:defRPr lang="en-US" dirty="0" smtClean="0">
                <a:solidFill>
                  <a:schemeClr val="tx1"/>
                </a:solidFill>
              </a:defRPr>
            </a:lvl2pPr>
            <a:lvl3pPr>
              <a:defRPr lang="en-US" dirty="0" smtClean="0">
                <a:solidFill>
                  <a:schemeClr val="tx1"/>
                </a:solidFill>
              </a:defRPr>
            </a:lvl3pPr>
            <a:lvl4pPr>
              <a:defRPr lang="en-US" dirty="0" smtClean="0">
                <a:solidFill>
                  <a:schemeClr val="tx1"/>
                </a:solidFill>
              </a:defRPr>
            </a:lvl4pPr>
            <a:lvl5pPr>
              <a:defRPr lang="en-US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674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09441" y="1428751"/>
            <a:ext cx="5383398" cy="4343399"/>
          </a:xfrm>
        </p:spPr>
        <p:txBody>
          <a:bodyPr>
            <a:normAutofit/>
          </a:bodyPr>
          <a:lstStyle>
            <a:lvl1pPr marL="228600" indent="-228600">
              <a:defRPr sz="2400">
                <a:solidFill>
                  <a:schemeClr val="accent5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195986" y="1428751"/>
            <a:ext cx="5383398" cy="4343399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dirty="0" smtClean="0">
                <a:solidFill>
                  <a:schemeClr val="accent5"/>
                </a:solidFill>
              </a:defRPr>
            </a:lvl1pPr>
            <a:lvl2pPr>
              <a:defRPr lang="en-US" sz="2000" dirty="0" smtClean="0"/>
            </a:lvl2pPr>
            <a:lvl3pPr>
              <a:defRPr lang="en-US" sz="1800" dirty="0" smtClean="0"/>
            </a:lvl3pPr>
            <a:lvl4pPr>
              <a:defRPr lang="en-US" sz="1600" dirty="0" smtClean="0"/>
            </a:lvl4pPr>
            <a:lvl5pPr>
              <a:defRPr lang="en-US" sz="16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802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09441" y="1428751"/>
            <a:ext cx="5383398" cy="4343399"/>
          </a:xfrm>
        </p:spPr>
        <p:txBody>
          <a:bodyPr/>
          <a:lstStyle>
            <a:lvl1pPr marL="228600" indent="-22860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195986" y="1428751"/>
            <a:ext cx="5383398" cy="4343399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86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-1" y="893"/>
            <a:ext cx="12188825" cy="685621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09441" y="2209801"/>
            <a:ext cx="11071516" cy="1217613"/>
          </a:xfrm>
        </p:spPr>
        <p:txBody>
          <a:bodyPr anchor="b" anchorCtr="0">
            <a:normAutofit/>
          </a:bodyPr>
          <a:lstStyle>
            <a:lvl1pPr algn="l">
              <a:lnSpc>
                <a:spcPct val="95000"/>
              </a:lnSpc>
              <a:defRPr sz="36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Segue</a:t>
            </a:r>
            <a:endParaRPr lang="en-US" dirty="0"/>
          </a:p>
        </p:txBody>
      </p:sp>
      <p:sp>
        <p:nvSpPr>
          <p:cNvPr id="10" name="Date Placeholder 4"/>
          <p:cNvSpPr txBox="1">
            <a:spLocks/>
          </p:cNvSpPr>
          <p:nvPr userDrawn="1"/>
        </p:nvSpPr>
        <p:spPr bwMode="gray">
          <a:xfrm>
            <a:off x="609441" y="6356351"/>
            <a:ext cx="3555074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900" baseline="24000" dirty="0" smtClean="0">
                <a:solidFill>
                  <a:schemeClr val="tx1"/>
                </a:solidFill>
              </a:rPr>
              <a:t>©</a:t>
            </a:r>
            <a:r>
              <a:rPr lang="en-US" sz="900" dirty="0" smtClean="0">
                <a:solidFill>
                  <a:schemeClr val="tx1"/>
                </a:solidFill>
              </a:rPr>
              <a:t> Polycom, Inc. All rights reserved.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gray">
          <a:xfrm>
            <a:off x="5840479" y="6356351"/>
            <a:ext cx="507868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AC00AD89-014A-4F2B-B9D8-8C5AD66C5932}" type="slidenum">
              <a:rPr lang="en-US" sz="900" smtClean="0">
                <a:solidFill>
                  <a:schemeClr val="tx1"/>
                </a:solidFill>
              </a:rPr>
              <a:pPr algn="ctr">
                <a:defRPr/>
              </a:pPr>
              <a:t>‹#›</a:t>
            </a:fld>
            <a:endParaRPr lang="en-US" sz="900" dirty="0" smtClean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013" y="6354586"/>
            <a:ext cx="1472184" cy="37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838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427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gray">
          <a:xfrm>
            <a:off x="9645295" y="0"/>
            <a:ext cx="2543530" cy="28293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09441" y="533400"/>
            <a:ext cx="10969943" cy="6397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441" y="1428750"/>
            <a:ext cx="10969943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 txBox="1">
            <a:spLocks/>
          </p:cNvSpPr>
          <p:nvPr/>
        </p:nvSpPr>
        <p:spPr bwMode="gray">
          <a:xfrm>
            <a:off x="609441" y="6356351"/>
            <a:ext cx="3555074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900" baseline="24000" dirty="0" smtClean="0">
                <a:solidFill>
                  <a:schemeClr val="tx1"/>
                </a:solidFill>
              </a:rPr>
              <a:t>©</a:t>
            </a:r>
            <a:r>
              <a:rPr lang="en-US" sz="900" dirty="0" smtClean="0">
                <a:solidFill>
                  <a:schemeClr val="tx1"/>
                </a:solidFill>
              </a:rPr>
              <a:t> Polycom, Inc. All rights reserved.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 txBox="1">
            <a:spLocks/>
          </p:cNvSpPr>
          <p:nvPr/>
        </p:nvSpPr>
        <p:spPr bwMode="gray">
          <a:xfrm>
            <a:off x="5840479" y="6356351"/>
            <a:ext cx="507868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AC00AD89-014A-4F2B-B9D8-8C5AD66C5932}" type="slidenum">
              <a:rPr lang="en-US" sz="900" smtClean="0">
                <a:solidFill>
                  <a:schemeClr val="tx1"/>
                </a:solidFill>
              </a:rPr>
              <a:pPr algn="ctr">
                <a:defRPr/>
              </a:pPr>
              <a:t>‹#›</a:t>
            </a:fld>
            <a:endParaRPr lang="en-US" sz="900" dirty="0" smtClean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013" y="6354586"/>
            <a:ext cx="1472184" cy="37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315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6" r:id="rId2"/>
    <p:sldLayoutId id="2147484031" r:id="rId3"/>
    <p:sldLayoutId id="2147484027" r:id="rId4"/>
    <p:sldLayoutId id="2147484025" r:id="rId5"/>
    <p:sldLayoutId id="2147484028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bg1"/>
        </a:buClr>
        <a:buFont typeface="Arial" pitchFamily="34" charset="0"/>
        <a:buChar char="•"/>
        <a:defRPr sz="2400" kern="1200">
          <a:solidFill>
            <a:schemeClr val="accent5"/>
          </a:solidFill>
          <a:latin typeface="Arial" pitchFamily="34" charset="0"/>
          <a:ea typeface="+mn-ea"/>
          <a:cs typeface="Arial" pitchFamily="34" charset="0"/>
        </a:defRPr>
      </a:lvl1pPr>
      <a:lvl2pPr marL="533400" indent="-28575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Font typeface="Arial" pitchFamily="34" charset="0"/>
        <a:buChar char="−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28575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Font typeface="Arial" pitchFamily="34" charset="0"/>
        <a:buChar char="−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8585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Font typeface="Arial" pitchFamily="34" charset="0"/>
        <a:buChar char="−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1445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Font typeface="Arial" pitchFamily="34" charset="0"/>
        <a:buChar char="−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gray">
          <a:xfrm>
            <a:off x="609441" y="3200400"/>
            <a:ext cx="8633751" cy="2057401"/>
          </a:xfrm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JCTVC-T0061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Non-CE: Efficient Coding for Static CTUs of Screen Content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r>
              <a:rPr lang="en-US" dirty="0" smtClean="0"/>
              <a:t>     Weinong Huang, Yong Yan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51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Thank You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2315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idx="1"/>
          </p:nvPr>
        </p:nvSpPr>
        <p:spPr bwMode="gray"/>
        <p:txBody>
          <a:bodyPr>
            <a:noAutofit/>
          </a:bodyPr>
          <a:lstStyle/>
          <a:p>
            <a:pPr hangingPunct="0"/>
            <a:r>
              <a:rPr lang="en-US" sz="1800" dirty="0" smtClean="0"/>
              <a:t>Static CTU: </a:t>
            </a:r>
          </a:p>
          <a:p>
            <a:pPr lvl="1" hangingPunct="0"/>
            <a:r>
              <a:rPr lang="en-US" sz="1400" dirty="0" smtClean="0"/>
              <a:t>No </a:t>
            </a:r>
            <a:r>
              <a:rPr lang="en-US" sz="1400" dirty="0"/>
              <a:t>change from </a:t>
            </a:r>
            <a:r>
              <a:rPr lang="en-US" sz="1400" dirty="0" smtClean="0"/>
              <a:t>the </a:t>
            </a:r>
            <a:r>
              <a:rPr lang="en-US" sz="1400" dirty="0"/>
              <a:t>reference </a:t>
            </a:r>
            <a:r>
              <a:rPr lang="en-US" sz="1400" dirty="0" smtClean="0"/>
              <a:t>frame. </a:t>
            </a:r>
          </a:p>
          <a:p>
            <a:pPr lvl="1" hangingPunct="0"/>
            <a:r>
              <a:rPr lang="en-US" sz="1400" dirty="0" smtClean="0"/>
              <a:t>Reconstruction is done by a copy </a:t>
            </a:r>
            <a:r>
              <a:rPr lang="en-US" sz="1400" dirty="0"/>
              <a:t>from its </a:t>
            </a:r>
            <a:r>
              <a:rPr lang="en-CA" sz="1400" dirty="0"/>
              <a:t>co-located area in </a:t>
            </a:r>
            <a:r>
              <a:rPr lang="en-CA" sz="1400" dirty="0" smtClean="0"/>
              <a:t>the reference frame.</a:t>
            </a:r>
            <a:endParaRPr lang="en-US" sz="1400" dirty="0" smtClean="0"/>
          </a:p>
          <a:p>
            <a:pPr hangingPunct="0"/>
            <a:r>
              <a:rPr lang="en-US" sz="1800" dirty="0" smtClean="0"/>
              <a:t>Static Slice: </a:t>
            </a:r>
          </a:p>
          <a:p>
            <a:pPr lvl="1" hangingPunct="0"/>
            <a:r>
              <a:rPr lang="en-US" sz="1400" dirty="0" smtClean="0"/>
              <a:t>All </a:t>
            </a:r>
            <a:r>
              <a:rPr lang="en-US" sz="1400" dirty="0"/>
              <a:t>CTUs in </a:t>
            </a:r>
            <a:r>
              <a:rPr lang="en-US" sz="1400" dirty="0" smtClean="0"/>
              <a:t>the </a:t>
            </a:r>
            <a:r>
              <a:rPr lang="en-US" sz="1400" dirty="0"/>
              <a:t>slice are static </a:t>
            </a:r>
            <a:r>
              <a:rPr lang="en-US" sz="1400" dirty="0" smtClean="0"/>
              <a:t>CTUs.</a:t>
            </a:r>
          </a:p>
          <a:p>
            <a:pPr lvl="1" hangingPunct="0"/>
            <a:r>
              <a:rPr lang="en-US" sz="1400" dirty="0" smtClean="0"/>
              <a:t>All </a:t>
            </a:r>
            <a:r>
              <a:rPr lang="en-US" sz="1400" dirty="0"/>
              <a:t>CTUs have </a:t>
            </a:r>
            <a:r>
              <a:rPr lang="en-US" sz="1400" dirty="0" smtClean="0"/>
              <a:t>the same </a:t>
            </a:r>
            <a:r>
              <a:rPr lang="en-US" sz="1400" dirty="0"/>
              <a:t>reference </a:t>
            </a:r>
            <a:r>
              <a:rPr lang="en-US" sz="1400" dirty="0" smtClean="0"/>
              <a:t>frame.</a:t>
            </a:r>
          </a:p>
          <a:p>
            <a:pPr hangingPunct="0"/>
            <a:r>
              <a:rPr lang="en-US" sz="1800" dirty="0"/>
              <a:t>R</a:t>
            </a:r>
            <a:r>
              <a:rPr lang="en-US" sz="1800" dirty="0" smtClean="0"/>
              <a:t>edundancy in CABAC bins for static CTU and static slice</a:t>
            </a:r>
          </a:p>
          <a:p>
            <a:pPr lvl="1" hangingPunct="0"/>
            <a:r>
              <a:rPr lang="en-US" sz="1400" dirty="0" smtClean="0"/>
              <a:t>A </a:t>
            </a:r>
            <a:r>
              <a:rPr lang="en-US" sz="1400" dirty="0"/>
              <a:t>static CTU is </a:t>
            </a:r>
            <a:r>
              <a:rPr lang="en-US" sz="1400" dirty="0" smtClean="0"/>
              <a:t>coded </a:t>
            </a:r>
            <a:r>
              <a:rPr lang="en-US" sz="1400" dirty="0"/>
              <a:t>as </a:t>
            </a:r>
            <a:r>
              <a:rPr lang="en-US" sz="1400" dirty="0" smtClean="0"/>
              <a:t>a skip mode</a:t>
            </a:r>
          </a:p>
          <a:p>
            <a:pPr lvl="2" hangingPunct="0"/>
            <a:r>
              <a:rPr lang="en-US" sz="1200" dirty="0" smtClean="0"/>
              <a:t>Needs </a:t>
            </a:r>
            <a:r>
              <a:rPr lang="en-US" sz="1200" dirty="0"/>
              <a:t>one split flag, one skip flag and one merge index. </a:t>
            </a:r>
            <a:r>
              <a:rPr lang="en-US" sz="1200" dirty="0" smtClean="0"/>
              <a:t>At least 3 </a:t>
            </a:r>
            <a:r>
              <a:rPr lang="en-US" sz="1200" dirty="0"/>
              <a:t>bins </a:t>
            </a:r>
            <a:r>
              <a:rPr lang="en-US" sz="1200" dirty="0" smtClean="0"/>
              <a:t>(</a:t>
            </a:r>
            <a:r>
              <a:rPr lang="en-US" sz="1200" dirty="0" err="1" smtClean="0"/>
              <a:t>MaxNumMergeCand</a:t>
            </a:r>
            <a:r>
              <a:rPr lang="en-US" sz="1200" dirty="0" smtClean="0"/>
              <a:t> &gt; 1) in </a:t>
            </a:r>
            <a:r>
              <a:rPr lang="en-US" sz="1200" dirty="0"/>
              <a:t>CABAC </a:t>
            </a:r>
            <a:r>
              <a:rPr lang="en-US" sz="1200" dirty="0" smtClean="0"/>
              <a:t>process.</a:t>
            </a:r>
          </a:p>
          <a:p>
            <a:pPr lvl="2" hangingPunct="0"/>
            <a:r>
              <a:rPr lang="en-US" sz="1200" dirty="0" smtClean="0"/>
              <a:t>More </a:t>
            </a:r>
            <a:r>
              <a:rPr lang="en-US" sz="1200" dirty="0"/>
              <a:t>bins are needed to code the edge CTU. </a:t>
            </a:r>
          </a:p>
          <a:p>
            <a:pPr lvl="1" hangingPunct="0"/>
            <a:r>
              <a:rPr lang="en-US" sz="1400" dirty="0" smtClean="0"/>
              <a:t>It </a:t>
            </a:r>
            <a:r>
              <a:rPr lang="en-US" sz="1400" dirty="0"/>
              <a:t>could be more efficient to represent the static CTU with one flag and </a:t>
            </a:r>
            <a:r>
              <a:rPr lang="en-US" sz="1400" dirty="0" smtClean="0"/>
              <a:t>use 1 bin to code </a:t>
            </a:r>
            <a:r>
              <a:rPr lang="en-US" sz="1400" dirty="0"/>
              <a:t>the </a:t>
            </a:r>
            <a:r>
              <a:rPr lang="en-US" sz="1400" dirty="0" smtClean="0"/>
              <a:t>flag. </a:t>
            </a:r>
          </a:p>
          <a:p>
            <a:pPr lvl="1" hangingPunct="0"/>
            <a:r>
              <a:rPr lang="en-US" sz="1400" dirty="0"/>
              <a:t>I</a:t>
            </a:r>
            <a:r>
              <a:rPr lang="en-US" sz="1400" dirty="0" smtClean="0"/>
              <a:t>f </a:t>
            </a:r>
            <a:r>
              <a:rPr lang="en-US" sz="1400" dirty="0"/>
              <a:t>a</a:t>
            </a:r>
            <a:r>
              <a:rPr lang="en-US" sz="1400" dirty="0" smtClean="0"/>
              <a:t> </a:t>
            </a:r>
            <a:r>
              <a:rPr lang="en-US" sz="1400" dirty="0"/>
              <a:t>slice is a static </a:t>
            </a:r>
            <a:r>
              <a:rPr lang="en-US" sz="1400" dirty="0" smtClean="0"/>
              <a:t>slice, it </a:t>
            </a:r>
            <a:r>
              <a:rPr lang="en-US" sz="1400" dirty="0"/>
              <a:t>can be coded as 1-bit flag in slice segment header.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2551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Detection of a Static CTU  </a:t>
            </a:r>
            <a:endParaRPr lang="en-US" sz="2400" dirty="0"/>
          </a:p>
        </p:txBody>
      </p:sp>
      <p:sp>
        <p:nvSpPr>
          <p:cNvPr id="14" name="Content Placeholder 5"/>
          <p:cNvSpPr>
            <a:spLocks noGrp="1"/>
          </p:cNvSpPr>
          <p:nvPr>
            <p:ph idx="1"/>
          </p:nvPr>
        </p:nvSpPr>
        <p:spPr>
          <a:xfrm>
            <a:off x="609441" y="1428750"/>
            <a:ext cx="10969943" cy="4133850"/>
          </a:xfrm>
        </p:spPr>
        <p:txBody>
          <a:bodyPr>
            <a:normAutofit fontScale="85000" lnSpcReduction="10000"/>
          </a:bodyPr>
          <a:lstStyle/>
          <a:p>
            <a:pPr hangingPunct="0"/>
            <a:r>
              <a:rPr lang="en-CA" dirty="0" smtClean="0"/>
              <a:t>A </a:t>
            </a:r>
            <a:r>
              <a:rPr lang="en-CA" dirty="0"/>
              <a:t>CTU can be coded as a Static CTU when that CTU meet all the following conditions:</a:t>
            </a:r>
            <a:endParaRPr lang="en-US" dirty="0"/>
          </a:p>
          <a:p>
            <a:pPr marL="819150" lvl="1" indent="-514350" hangingPunct="0">
              <a:buFont typeface="+mj-lt"/>
              <a:buAutoNum type="romanLcPeriod"/>
            </a:pPr>
            <a:r>
              <a:rPr lang="en-CA" dirty="0" smtClean="0"/>
              <a:t>The </a:t>
            </a:r>
            <a:r>
              <a:rPr lang="en-CA" dirty="0"/>
              <a:t>prediction mode is MODE_INTER.</a:t>
            </a:r>
            <a:endParaRPr lang="en-US" dirty="0"/>
          </a:p>
          <a:p>
            <a:pPr marL="819150" lvl="1" indent="-514350" hangingPunct="0">
              <a:buFont typeface="+mj-lt"/>
              <a:buAutoNum type="romanLcPeriod"/>
            </a:pPr>
            <a:r>
              <a:rPr lang="en-CA" dirty="0"/>
              <a:t>The prediction residual is 0 for both Luma and Chroma.</a:t>
            </a:r>
            <a:endParaRPr lang="en-US" dirty="0"/>
          </a:p>
          <a:p>
            <a:pPr marL="819150" lvl="1" indent="-514350" hangingPunct="0">
              <a:buFont typeface="+mj-lt"/>
              <a:buAutoNum type="romanLcPeriod"/>
            </a:pPr>
            <a:r>
              <a:rPr lang="en-CA" dirty="0"/>
              <a:t>All motion vectors are 0.</a:t>
            </a:r>
            <a:endParaRPr lang="en-US" dirty="0"/>
          </a:p>
          <a:p>
            <a:pPr marL="819150" lvl="1" indent="-514350" hangingPunct="0">
              <a:buFont typeface="+mj-lt"/>
              <a:buAutoNum type="romanLcPeriod"/>
            </a:pPr>
            <a:r>
              <a:rPr lang="en-CA" dirty="0"/>
              <a:t>The prediction partition size is 2Nx2N.</a:t>
            </a:r>
            <a:endParaRPr lang="en-US" dirty="0"/>
          </a:p>
          <a:p>
            <a:pPr marL="819150" lvl="1" indent="-514350" hangingPunct="0">
              <a:buFont typeface="+mj-lt"/>
              <a:buAutoNum type="romanLcPeriod"/>
            </a:pPr>
            <a:r>
              <a:rPr lang="en-CA" dirty="0"/>
              <a:t>The reference frame index is always 0 for both P slice and B slice.</a:t>
            </a:r>
            <a:endParaRPr lang="en-US" dirty="0"/>
          </a:p>
          <a:p>
            <a:pPr marL="819150" lvl="1" indent="-514350" hangingPunct="0">
              <a:buFont typeface="+mj-lt"/>
              <a:buAutoNum type="romanLcPeriod"/>
            </a:pPr>
            <a:r>
              <a:rPr lang="en-CA" dirty="0"/>
              <a:t>The prediction direction is always 0 (Uni_Direction_0) for P slice and 2 (Bi_Direction) for B slice</a:t>
            </a:r>
            <a:r>
              <a:rPr lang="en-CA" dirty="0" smtClean="0"/>
              <a:t>.</a:t>
            </a:r>
          </a:p>
          <a:p>
            <a:pPr marL="819150" lvl="1" indent="-514350" hangingPunct="0">
              <a:buFont typeface="+mj-lt"/>
              <a:buAutoNum type="romanLcPeriod"/>
            </a:pPr>
            <a:r>
              <a:rPr lang="en-CA" dirty="0"/>
              <a:t>For non-edge CTU, the split depth of CTU is 0.  For edge CTU, no further split for all CUs within that edge CTU. </a:t>
            </a:r>
            <a:endParaRPr lang="en-US" dirty="0"/>
          </a:p>
          <a:p>
            <a:pPr marL="342900" indent="-342900" hangingPunct="0"/>
            <a:r>
              <a:rPr lang="en-CA" dirty="0" smtClean="0"/>
              <a:t>The detection can be in the R-D searching process or after the R-D searching process. </a:t>
            </a:r>
          </a:p>
          <a:p>
            <a:pPr marL="342900" indent="-342900" hangingPunct="0"/>
            <a:r>
              <a:rPr lang="en-CA" dirty="0" smtClean="0"/>
              <a:t>The detection in the proposal is done </a:t>
            </a:r>
            <a:r>
              <a:rPr lang="en-CA" dirty="0" smtClean="0"/>
              <a:t>after the R-D searching </a:t>
            </a:r>
            <a:r>
              <a:rPr lang="en-CA" dirty="0" smtClean="0"/>
              <a:t>process</a:t>
            </a:r>
          </a:p>
          <a:p>
            <a:pPr marL="647700" lvl="1" indent="-342900" hangingPunct="0"/>
            <a:r>
              <a:rPr lang="en-CA" dirty="0" smtClean="0"/>
              <a:t>no </a:t>
            </a:r>
            <a:r>
              <a:rPr lang="en-CA" dirty="0" smtClean="0"/>
              <a:t>extra memory bandwidth or PSNR change.</a:t>
            </a:r>
          </a:p>
          <a:p>
            <a:pPr marL="342900" indent="-342900" hangingPunct="0"/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18118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Detection of a Static Slice</a:t>
            </a:r>
            <a:endParaRPr lang="en-US" sz="2400" dirty="0"/>
          </a:p>
        </p:txBody>
      </p:sp>
      <p:sp>
        <p:nvSpPr>
          <p:cNvPr id="14" name="Content Placeholder 5"/>
          <p:cNvSpPr>
            <a:spLocks noGrp="1"/>
          </p:cNvSpPr>
          <p:nvPr>
            <p:ph idx="1"/>
          </p:nvPr>
        </p:nvSpPr>
        <p:spPr>
          <a:xfrm>
            <a:off x="609441" y="1428750"/>
            <a:ext cx="10969943" cy="4133850"/>
          </a:xfrm>
        </p:spPr>
        <p:txBody>
          <a:bodyPr>
            <a:normAutofit/>
          </a:bodyPr>
          <a:lstStyle/>
          <a:p>
            <a:pPr hangingPunct="0"/>
            <a:r>
              <a:rPr lang="en-US" dirty="0" smtClean="0"/>
              <a:t> </a:t>
            </a:r>
            <a:r>
              <a:rPr lang="en-CA" dirty="0" smtClean="0"/>
              <a:t>If </a:t>
            </a:r>
            <a:r>
              <a:rPr lang="en-CA" dirty="0"/>
              <a:t>all CTUs in one slice can be coded as static CTUs, that slice is one static slice</a:t>
            </a:r>
            <a:r>
              <a:rPr lang="en-CA" dirty="0" smtClean="0"/>
              <a:t>.</a:t>
            </a:r>
          </a:p>
          <a:p>
            <a:pPr marL="342900" indent="-342900" hangingPunct="0"/>
            <a:r>
              <a:rPr lang="en-CA" dirty="0" smtClean="0"/>
              <a:t>Static </a:t>
            </a:r>
            <a:r>
              <a:rPr lang="en-CA" dirty="0"/>
              <a:t>slice will disable the de-blocking filter and SAO filter within the slice because these operations have been done for each CTU in the reference frame. </a:t>
            </a:r>
            <a:r>
              <a:rPr lang="en-CA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183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Proposed Syntax Change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 bwMode="gray"/>
        <p:txBody>
          <a:bodyPr>
            <a:normAutofit/>
          </a:bodyPr>
          <a:lstStyle/>
          <a:p>
            <a:r>
              <a:rPr lang="en-CA" dirty="0" smtClean="0"/>
              <a:t>In SPS SCC extension section </a:t>
            </a:r>
          </a:p>
          <a:p>
            <a:endParaRPr lang="en-CA" dirty="0" smtClean="0"/>
          </a:p>
          <a:p>
            <a:r>
              <a:rPr lang="en-CA" dirty="0" smtClean="0"/>
              <a:t>In CTU syntax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In slice segment header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2" y="1905000"/>
            <a:ext cx="6100762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2" y="2880584"/>
            <a:ext cx="6100762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2" y="4419600"/>
            <a:ext cx="6100762" cy="177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285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 bwMode="gray">
          <a:xfrm>
            <a:off x="609441" y="1428751"/>
            <a:ext cx="10969943" cy="3676650"/>
          </a:xfrm>
        </p:spPr>
        <p:txBody>
          <a:bodyPr/>
          <a:lstStyle/>
          <a:p>
            <a:r>
              <a:rPr lang="en-CA" dirty="0" smtClean="0"/>
              <a:t>Improved compression efficiency for static CTU and static slice.</a:t>
            </a:r>
          </a:p>
          <a:p>
            <a:r>
              <a:rPr lang="en-CA" dirty="0"/>
              <a:t>Provided an efficient way to compress a skipped frame or slice.</a:t>
            </a:r>
          </a:p>
          <a:p>
            <a:r>
              <a:rPr lang="en-CA" dirty="0" smtClean="0"/>
              <a:t>Could be used to improve the encoding and decoding time for the static CTU and static </a:t>
            </a:r>
            <a:r>
              <a:rPr lang="en-CA" dirty="0" smtClean="0"/>
              <a:t>Slice</a:t>
            </a:r>
            <a:r>
              <a:rPr lang="en-CA" dirty="0"/>
              <a:t> </a:t>
            </a:r>
            <a:r>
              <a:rPr lang="en-CA" dirty="0" smtClean="0"/>
              <a:t>in real-time applications.</a:t>
            </a:r>
            <a:endParaRPr lang="en-CA" dirty="0" smtClean="0"/>
          </a:p>
          <a:p>
            <a:r>
              <a:rPr lang="en-CA" dirty="0" smtClean="0"/>
              <a:t>More gain in </a:t>
            </a:r>
            <a:r>
              <a:rPr lang="en-CA" dirty="0" err="1" smtClean="0"/>
              <a:t>lossy</a:t>
            </a:r>
            <a:r>
              <a:rPr lang="en-CA" dirty="0" smtClean="0"/>
              <a:t>, low delay and low bit rate video communications.</a:t>
            </a:r>
          </a:p>
          <a:p>
            <a:pPr lvl="1"/>
            <a:r>
              <a:rPr lang="en-CA" dirty="0" smtClean="0"/>
              <a:t>Tested on a set of new test video and coding conditions (QP = </a:t>
            </a:r>
            <a:r>
              <a:rPr lang="en-US" dirty="0"/>
              <a:t>34, 37, 40 and </a:t>
            </a:r>
            <a:r>
              <a:rPr lang="en-US" dirty="0" smtClean="0"/>
              <a:t>43).</a:t>
            </a:r>
            <a:endParaRPr lang="en-CA" dirty="0" smtClean="0"/>
          </a:p>
          <a:p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1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Test Conditions: </a:t>
            </a:r>
            <a:r>
              <a:rPr lang="en-US" dirty="0" err="1" smtClean="0"/>
              <a:t>Lossy</a:t>
            </a:r>
            <a:r>
              <a:rPr lang="en-US" dirty="0" smtClean="0"/>
              <a:t> Low-Delay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441" y="6276975"/>
            <a:ext cx="9052742" cy="22860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Data Source: Placeholder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666616"/>
              </p:ext>
            </p:extLst>
          </p:nvPr>
        </p:nvGraphicFramePr>
        <p:xfrm>
          <a:off x="1598613" y="1600199"/>
          <a:ext cx="7086598" cy="3505200"/>
        </p:xfrm>
        <a:graphic>
          <a:graphicData uri="http://schemas.openxmlformats.org/drawingml/2006/table">
            <a:tbl>
              <a:tblPr firstRow="1" firstCol="1" bandRow="1"/>
              <a:tblGrid>
                <a:gridCol w="4033024"/>
                <a:gridCol w="1017858"/>
                <a:gridCol w="1017858"/>
                <a:gridCol w="1017858"/>
              </a:tblGrid>
              <a:tr h="2921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G/Y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B/U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R/V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RGB, text &amp; graphics with motion, 1080p &amp; 720p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RGB, mixed content, 1440p &amp; 1080p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RGB, Animation, 720p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228600"/>
            <a:ext cx="10972800" cy="68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Non Common Test Conditions: </a:t>
            </a:r>
            <a:r>
              <a:rPr lang="en-US" sz="3000" dirty="0" err="1" smtClean="0"/>
              <a:t>Lossy</a:t>
            </a:r>
            <a:r>
              <a:rPr lang="en-US" sz="3000" dirty="0"/>
              <a:t>/</a:t>
            </a:r>
            <a:r>
              <a:rPr lang="en-US" sz="3000" dirty="0" smtClean="0"/>
              <a:t>Low Delay/Low Bit Rate</a:t>
            </a:r>
            <a:endParaRPr lang="en-US" sz="3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61602"/>
              </p:ext>
            </p:extLst>
          </p:nvPr>
        </p:nvGraphicFramePr>
        <p:xfrm>
          <a:off x="1979612" y="1143000"/>
          <a:ext cx="7467600" cy="521574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5161271"/>
                <a:gridCol w="768776"/>
                <a:gridCol w="768776"/>
                <a:gridCol w="768777"/>
              </a:tblGrid>
              <a:tr h="1738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8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 Sequences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sc_web_browsing_1280x720_30_8bit_300_444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sc_video_conferencing_doc_sharing_1280x720_30_8bit_300_444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sc_SlideShow_1280x720_20_8bit_500_444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sc_cad_waveform_1920x1080_20_8bit_200_444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sc_desktop_1920x1080_60_8bit_444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sc_ppt_doc_xls_1920x1080_20_8bit_200_444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MissionControlClip3_1920x1080_60p_8b_444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MissionControlClip2_2560x1440_60p_8b_444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8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Sequences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sc_web_browsing_1280x720_30_8bit_300_rgb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sc_video_conferencing_doc_sharing_1280x720_30_8bit_300_rgb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sc_SlideShow_1280x720_20_8bit_500_rgb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sc_cad_waveform_1920x1080_20_8bit_200_rgb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sc_desktop_1920x1080_60_8bit_rgb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sc_ppt_doc_xls_1920x1080_20_8bit_200_rgb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MissionControlClip3_1920x1080_60p_8b_rgb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MissionControlClip2_2560x1440_60p_8b_rgb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 &amp;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 &amp;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 &amp;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 &amp;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80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02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lycom Light Template">
  <a:themeElements>
    <a:clrScheme name="Custom 8">
      <a:dk1>
        <a:srgbClr val="637280"/>
      </a:dk1>
      <a:lt1>
        <a:srgbClr val="000000"/>
      </a:lt1>
      <a:dk2>
        <a:srgbClr val="D71920"/>
      </a:dk2>
      <a:lt2>
        <a:srgbClr val="FFFFFF"/>
      </a:lt2>
      <a:accent1>
        <a:srgbClr val="0C4B72"/>
      </a:accent1>
      <a:accent2>
        <a:srgbClr val="707982"/>
      </a:accent2>
      <a:accent3>
        <a:srgbClr val="77ABCB"/>
      </a:accent3>
      <a:accent4>
        <a:srgbClr val="DBDDDF"/>
      </a:accent4>
      <a:accent5>
        <a:srgbClr val="3F4C5B"/>
      </a:accent5>
      <a:accent6>
        <a:srgbClr val="3979A1"/>
      </a:accent6>
      <a:hlink>
        <a:srgbClr val="637280"/>
      </a:hlink>
      <a:folHlink>
        <a:srgbClr val="D7192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2"/>
        </a:solidFill>
        <a:ln>
          <a:solidFill>
            <a:schemeClr val="accent2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20594</TotalTime>
  <Words>885</Words>
  <Application>Microsoft Office PowerPoint</Application>
  <PresentationFormat>Custom</PresentationFormat>
  <Paragraphs>197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Polycom Light Template</vt:lpstr>
      <vt:lpstr>JCTVC-T0061  Non-CE: Efficient Coding for Static CTUs of Screen Content</vt:lpstr>
      <vt:lpstr>Introduction</vt:lpstr>
      <vt:lpstr>Detection of a Static CTU  </vt:lpstr>
      <vt:lpstr>Detection of a Static Slice</vt:lpstr>
      <vt:lpstr>Proposed Syntax Change</vt:lpstr>
      <vt:lpstr>Advantages</vt:lpstr>
      <vt:lpstr>Common Test Conditions: Lossy Low-Delay</vt:lpstr>
      <vt:lpstr>Non Common Test Conditions: Lossy/Low Delay/Low Bit Rate</vt:lpstr>
      <vt:lpstr>Questions ?</vt:lpstr>
      <vt:lpstr>Thank You</vt:lpstr>
    </vt:vector>
  </TitlesOfParts>
  <Company>Duarte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May Be No More Than Two Lines</dc:title>
  <dc:creator>Acharya, Justin</dc:creator>
  <cp:lastModifiedBy>Information Technology</cp:lastModifiedBy>
  <cp:revision>1309</cp:revision>
  <cp:lastPrinted>2011-04-05T16:11:06Z</cp:lastPrinted>
  <dcterms:created xsi:type="dcterms:W3CDTF">2009-07-21T17:16:56Z</dcterms:created>
  <dcterms:modified xsi:type="dcterms:W3CDTF">2015-02-06T20:33:22Z</dcterms:modified>
</cp:coreProperties>
</file>