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2" r:id="rId2"/>
    <p:sldId id="259" r:id="rId3"/>
    <p:sldId id="267" r:id="rId4"/>
    <p:sldId id="268" r:id="rId5"/>
    <p:sldId id="269" r:id="rId6"/>
    <p:sldId id="270" r:id="rId7"/>
    <p:sldId id="271" r:id="rId8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A8"/>
    <a:srgbClr val="3737CD"/>
    <a:srgbClr val="FFFF99"/>
    <a:srgbClr val="CC0000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5349" autoAdjust="0"/>
  </p:normalViewPr>
  <p:slideViewPr>
    <p:cSldViewPr>
      <p:cViewPr varScale="1">
        <p:scale>
          <a:sx n="89" d="100"/>
          <a:sy n="89" d="100"/>
        </p:scale>
        <p:origin x="115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sz="3600" dirty="0"/>
              <a:t>Non-CE1: </a:t>
            </a:r>
            <a:r>
              <a:rPr lang="fr-FR" sz="3600" dirty="0"/>
              <a:t>On intra mode MPM </a:t>
            </a:r>
            <a:r>
              <a:rPr lang="fr-FR" sz="3600" dirty="0" err="1"/>
              <a:t>derivation</a:t>
            </a:r>
            <a:r>
              <a:rPr lang="fr-FR" sz="3600" dirty="0"/>
              <a:t> for SCC</a:t>
            </a:r>
            <a:r>
              <a:rPr lang="en-CA" sz="3600" dirty="0" smtClean="0"/>
              <a:t>  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JCTVC-T0049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US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20th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Meeting: Geneva, CH, 10–18 Feb. 2015</a:t>
            </a: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16496" y="908720"/>
            <a:ext cx="914501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kumimoji="0" lang="en-US" kern="0" dirty="0" smtClean="0"/>
              <a:t>Screen Content has strong directional features</a:t>
            </a:r>
          </a:p>
          <a:p>
            <a:pPr lvl="1"/>
            <a:r>
              <a:rPr kumimoji="0" lang="en-US" kern="0" dirty="0" smtClean="0"/>
              <a:t>Textures, patterns, windows edges are often vertical and vertical</a:t>
            </a:r>
            <a:endParaRPr kumimoji="0" lang="en-US" kern="0" dirty="0" smtClean="0"/>
          </a:p>
          <a:p>
            <a:endParaRPr kumimoji="0" lang="en-US" kern="0" dirty="0" smtClean="0"/>
          </a:p>
          <a:p>
            <a:r>
              <a:rPr kumimoji="0" lang="en-US" kern="0" dirty="0" smtClean="0"/>
              <a:t>This is in contrast to natural content that is smoother</a:t>
            </a:r>
          </a:p>
          <a:p>
            <a:pPr lvl="1"/>
            <a:r>
              <a:rPr kumimoji="0" lang="en-US" kern="0" dirty="0" smtClean="0"/>
              <a:t>Intra mode coding </a:t>
            </a:r>
            <a:r>
              <a:rPr kumimoji="0" lang="en-US" kern="0" dirty="0" smtClean="0"/>
              <a:t>is biased towards PLANAR and DC</a:t>
            </a:r>
          </a:p>
          <a:p>
            <a:endParaRPr kumimoji="0" lang="en-US" kern="0" dirty="0" smtClean="0"/>
          </a:p>
          <a:p>
            <a:r>
              <a:rPr kumimoji="0" lang="en-US" kern="0" dirty="0" smtClean="0"/>
              <a:t>For SCC, HOR/VER would be better</a:t>
            </a:r>
            <a:endParaRPr kumimoji="0" lang="en-US" kern="0" dirty="0" smtClean="0"/>
          </a:p>
          <a:p>
            <a:pPr lvl="1"/>
            <a:r>
              <a:rPr kumimoji="0" lang="en-US" kern="0" dirty="0" smtClean="0"/>
              <a:t>But what is </a:t>
            </a:r>
            <a:r>
              <a:rPr kumimoji="0" lang="en-US" i="1" kern="0" dirty="0" smtClean="0"/>
              <a:t>SCC</a:t>
            </a:r>
            <a:r>
              <a:rPr kumimoji="0" lang="en-US" kern="0" dirty="0" smtClean="0"/>
              <a:t> ? When should this be done</a:t>
            </a:r>
          </a:p>
          <a:p>
            <a:pPr lvl="1"/>
            <a:r>
              <a:rPr kumimoji="0" lang="en-US" kern="0" dirty="0" smtClean="0"/>
              <a:t>Neighbor CU coding mode is a good indication of it</a:t>
            </a:r>
            <a:endParaRPr kumimoji="0" lang="en-US" sz="2800" kern="0" dirty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Basic idea</a:t>
            </a: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724775" y="1152525"/>
            <a:ext cx="1800225" cy="1800225"/>
            <a:chOff x="2072680" y="561845"/>
            <a:chExt cx="1800225" cy="1800225"/>
          </a:xfrm>
        </p:grpSpPr>
        <p:sp>
          <p:nvSpPr>
            <p:cNvPr id="5" name="Rectangle 42"/>
            <p:cNvSpPr>
              <a:spLocks noChangeArrowheads="1"/>
            </p:cNvSpPr>
            <p:nvPr/>
          </p:nvSpPr>
          <p:spPr bwMode="auto">
            <a:xfrm>
              <a:off x="2885007" y="1704975"/>
              <a:ext cx="71333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Current CU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" name="Group 1"/>
            <p:cNvGrpSpPr>
              <a:grpSpLocks/>
            </p:cNvGrpSpPr>
            <p:nvPr/>
          </p:nvGrpSpPr>
          <p:grpSpPr bwMode="auto">
            <a:xfrm>
              <a:off x="2072680" y="561845"/>
              <a:ext cx="1800225" cy="1800225"/>
              <a:chOff x="4687" y="8552"/>
              <a:chExt cx="2835" cy="2835"/>
            </a:xfrm>
          </p:grpSpPr>
          <p:grpSp>
            <p:nvGrpSpPr>
              <p:cNvPr id="7" name="Group 3"/>
              <p:cNvGrpSpPr>
                <a:grpSpLocks/>
              </p:cNvGrpSpPr>
              <p:nvPr/>
            </p:nvGrpSpPr>
            <p:grpSpPr bwMode="auto">
              <a:xfrm>
                <a:off x="4687" y="8552"/>
                <a:ext cx="2835" cy="2835"/>
                <a:chOff x="1456" y="8527"/>
                <a:chExt cx="2835" cy="2835"/>
              </a:xfrm>
            </p:grpSpPr>
            <p:sp>
              <p:nvSpPr>
                <p:cNvPr id="9" name="Rectangle 41"/>
                <p:cNvSpPr>
                  <a:spLocks noChangeArrowheads="1"/>
                </p:cNvSpPr>
                <p:nvPr/>
              </p:nvSpPr>
              <p:spPr bwMode="auto">
                <a:xfrm>
                  <a:off x="2401" y="9472"/>
                  <a:ext cx="1890" cy="1890"/>
                </a:xfrm>
                <a:prstGeom prst="rect">
                  <a:avLst/>
                </a:prstGeom>
                <a:noFill/>
                <a:ln w="3175" cap="rnd">
                  <a:solidFill>
                    <a:srgbClr val="404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" name="Rectangle 43"/>
                <p:cNvSpPr>
                  <a:spLocks noChangeArrowheads="1"/>
                </p:cNvSpPr>
                <p:nvPr/>
              </p:nvSpPr>
              <p:spPr bwMode="auto">
                <a:xfrm>
                  <a:off x="2401" y="8527"/>
                  <a:ext cx="945" cy="945"/>
                </a:xfrm>
                <a:prstGeom prst="rect">
                  <a:avLst/>
                </a:prstGeom>
                <a:noFill/>
                <a:ln w="3175" cap="rnd">
                  <a:solidFill>
                    <a:srgbClr val="404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" name="Rectangle 44"/>
                <p:cNvSpPr>
                  <a:spLocks noChangeArrowheads="1"/>
                </p:cNvSpPr>
                <p:nvPr/>
              </p:nvSpPr>
              <p:spPr bwMode="auto">
                <a:xfrm>
                  <a:off x="2507" y="8868"/>
                  <a:ext cx="767" cy="2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Top CU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Rectangle 45"/>
                <p:cNvSpPr>
                  <a:spLocks noChangeArrowheads="1"/>
                </p:cNvSpPr>
                <p:nvPr/>
              </p:nvSpPr>
              <p:spPr bwMode="auto">
                <a:xfrm>
                  <a:off x="1456" y="9472"/>
                  <a:ext cx="945" cy="945"/>
                </a:xfrm>
                <a:prstGeom prst="rect">
                  <a:avLst/>
                </a:prstGeom>
                <a:noFill/>
                <a:ln w="3175" cap="rnd">
                  <a:solidFill>
                    <a:srgbClr val="404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8" name="Rectangle 46"/>
              <p:cNvSpPr>
                <a:spLocks noChangeArrowheads="1"/>
              </p:cNvSpPr>
              <p:nvPr/>
            </p:nvSpPr>
            <p:spPr bwMode="auto">
              <a:xfrm>
                <a:off x="4792" y="9843"/>
                <a:ext cx="752" cy="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Left CU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312093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206375" y="1071563"/>
            <a:ext cx="7466965" cy="1583532"/>
          </a:xfrm>
        </p:spPr>
        <p:txBody>
          <a:bodyPr/>
          <a:lstStyle/>
          <a:p>
            <a:r>
              <a:rPr lang="en-US" sz="2000" dirty="0" smtClean="0"/>
              <a:t>Current CU is likely SCC-like if its neighbors are coded using a SCC mode</a:t>
            </a:r>
          </a:p>
          <a:p>
            <a:pPr lvl="1"/>
            <a:r>
              <a:rPr lang="en-US" sz="1800" dirty="0" smtClean="0"/>
              <a:t>If left CU is IBC or palette, use HOR</a:t>
            </a:r>
          </a:p>
          <a:p>
            <a:pPr lvl="1"/>
            <a:r>
              <a:rPr lang="en-US" sz="1800" dirty="0" smtClean="0"/>
              <a:t>If top CU is IBC or palette, use VER</a:t>
            </a:r>
          </a:p>
        </p:txBody>
      </p:sp>
      <p:sp>
        <p:nvSpPr>
          <p:cNvPr id="19" name="Content Placeholder 15"/>
          <p:cNvSpPr txBox="1">
            <a:spLocks/>
          </p:cNvSpPr>
          <p:nvPr/>
        </p:nvSpPr>
        <p:spPr bwMode="auto">
          <a:xfrm>
            <a:off x="206375" y="2681447"/>
            <a:ext cx="9217025" cy="3308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kern="0" dirty="0" smtClean="0"/>
              <a:t>Corresponding normative changes</a:t>
            </a:r>
          </a:p>
          <a:p>
            <a:pPr lvl="1"/>
            <a:r>
              <a:rPr kumimoji="0" lang="en-US" sz="1800" kern="0" dirty="0" smtClean="0"/>
              <a:t>Otherwise, if </a:t>
            </a:r>
            <a:r>
              <a:rPr kumimoji="0" lang="en-US" sz="1800" kern="0" dirty="0" err="1" smtClean="0"/>
              <a:t>CuPredMode</a:t>
            </a:r>
            <a:r>
              <a:rPr kumimoji="0" lang="en-US" sz="1800" kern="0" dirty="0" smtClean="0"/>
              <a:t>[ </a:t>
            </a:r>
            <a:r>
              <a:rPr kumimoji="0" lang="en-US" sz="1800" kern="0" dirty="0" err="1" smtClean="0"/>
              <a:t>xNbX</a:t>
            </a:r>
            <a:r>
              <a:rPr kumimoji="0" lang="en-US" sz="1800" kern="0" dirty="0" smtClean="0"/>
              <a:t> ][ </a:t>
            </a:r>
            <a:r>
              <a:rPr kumimoji="0" lang="en-US" sz="1800" kern="0" dirty="0" err="1" smtClean="0"/>
              <a:t>yNbX</a:t>
            </a:r>
            <a:r>
              <a:rPr kumimoji="0" lang="en-US" sz="1800" kern="0" dirty="0" smtClean="0"/>
              <a:t> ] is equal to 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MODE_INTER</a:t>
            </a:r>
            <a:r>
              <a:rPr kumimoji="0" lang="en-US" sz="1800" kern="0" dirty="0" smtClean="0"/>
              <a:t> or </a:t>
            </a:r>
            <a:r>
              <a:rPr kumimoji="0" lang="en-US" sz="1800" kern="0" dirty="0" err="1" smtClean="0"/>
              <a:t>pcm_flag</a:t>
            </a:r>
            <a:r>
              <a:rPr kumimoji="0" lang="en-US" sz="1800" kern="0" dirty="0" smtClean="0"/>
              <a:t>[ </a:t>
            </a:r>
            <a:r>
              <a:rPr kumimoji="0" lang="en-US" sz="1800" kern="0" dirty="0" err="1" smtClean="0"/>
              <a:t>xNbX</a:t>
            </a:r>
            <a:r>
              <a:rPr kumimoji="0" lang="en-US" sz="1800" kern="0" dirty="0" smtClean="0"/>
              <a:t> ][ </a:t>
            </a:r>
            <a:r>
              <a:rPr kumimoji="0" lang="en-US" sz="1800" kern="0" dirty="0" err="1" smtClean="0"/>
              <a:t>yNbX</a:t>
            </a:r>
            <a:r>
              <a:rPr kumimoji="0" lang="en-US" sz="1800" kern="0" dirty="0" smtClean="0"/>
              <a:t> ] is equal to 1, </a:t>
            </a:r>
            <a:r>
              <a:rPr kumimoji="0" lang="en-US" sz="1800" kern="0" dirty="0" err="1" smtClean="0"/>
              <a:t>candIntraPredModeX</a:t>
            </a:r>
            <a:r>
              <a:rPr kumimoji="0" lang="en-US" sz="1800" kern="0" dirty="0" smtClean="0"/>
              <a:t> is set equal to INTRA_DC,</a:t>
            </a:r>
          </a:p>
          <a:p>
            <a:pPr lvl="1"/>
            <a:r>
              <a:rPr kumimoji="0" lang="en-US" sz="1800" kern="0" dirty="0" smtClean="0"/>
              <a:t>[…]</a:t>
            </a:r>
          </a:p>
          <a:p>
            <a:pPr lvl="1"/>
            <a:r>
              <a:rPr kumimoji="0" lang="en-US" sz="1800" b="1" kern="0" dirty="0" smtClean="0">
                <a:solidFill>
                  <a:srgbClr val="FF0000"/>
                </a:solidFill>
              </a:rPr>
              <a:t>Otherwise, if 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intra_bc_flag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[ 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xNbX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 ][ 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yNbX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 ] is equal to 1 or 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palette_mode_flag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[ 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xNbX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 ][ 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yNbX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 ] is equal to 1, 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candIntraPredModeA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 and </a:t>
            </a:r>
            <a:r>
              <a:rPr kumimoji="0" lang="en-US" sz="1800" b="1" kern="0" dirty="0" err="1" smtClean="0">
                <a:solidFill>
                  <a:srgbClr val="FF0000"/>
                </a:solidFill>
              </a:rPr>
              <a:t>candIntraPredModeB</a:t>
            </a:r>
            <a:r>
              <a:rPr kumimoji="0" lang="en-US" sz="1800" b="1" kern="0" dirty="0" smtClean="0">
                <a:solidFill>
                  <a:srgbClr val="FF0000"/>
                </a:solidFill>
              </a:rPr>
              <a:t> are respectively set to INTRA_ANGULAR10 and INTRA_ANGULAR26;</a:t>
            </a:r>
          </a:p>
          <a:p>
            <a:pPr lvl="1"/>
            <a:r>
              <a:rPr kumimoji="0" lang="en-US" sz="1800" kern="0" dirty="0" smtClean="0"/>
              <a:t>[…]</a:t>
            </a:r>
            <a:endParaRPr kumimoji="0" 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17047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</a:t>
            </a:r>
            <a:r>
              <a:rPr lang="en-US" dirty="0" smtClean="0"/>
              <a:t>observations: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283101"/>
          </a:xfrm>
        </p:spPr>
        <p:txBody>
          <a:bodyPr/>
          <a:lstStyle/>
          <a:p>
            <a:r>
              <a:rPr lang="fr-FR" sz="2400" dirty="0" smtClean="0"/>
              <a:t>Palette </a:t>
            </a:r>
            <a:r>
              <a:rPr lang="fr-FR" sz="2400" dirty="0"/>
              <a:t>and IBC modes are intra modes (section </a:t>
            </a:r>
            <a:r>
              <a:rPr lang="fr-FR" sz="2400" dirty="0" smtClean="0"/>
              <a:t>7.3.8.5):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en-CA" sz="2400" dirty="0" smtClean="0"/>
              <a:t>Section </a:t>
            </a:r>
            <a:r>
              <a:rPr lang="en-CA" sz="2400" dirty="0"/>
              <a:t>8.4.2, “</a:t>
            </a:r>
            <a:r>
              <a:rPr lang="en-GB" sz="2400" dirty="0"/>
              <a:t>Derivation process for </a:t>
            </a:r>
            <a:r>
              <a:rPr lang="en-GB" sz="2400" dirty="0" err="1"/>
              <a:t>luma</a:t>
            </a:r>
            <a:r>
              <a:rPr lang="en-GB" sz="2400" dirty="0"/>
              <a:t> intra prediction mode</a:t>
            </a:r>
            <a:r>
              <a:rPr lang="en-GB" sz="2400" dirty="0" smtClean="0"/>
              <a:t>”:</a:t>
            </a:r>
            <a:endParaRPr lang="en-GB" sz="2400" dirty="0"/>
          </a:p>
          <a:p>
            <a:pPr lvl="1"/>
            <a:r>
              <a:rPr lang="en-US" sz="2000" dirty="0" smtClean="0"/>
              <a:t>[…]</a:t>
            </a:r>
          </a:p>
          <a:p>
            <a:pPr lvl="1"/>
            <a:r>
              <a:rPr lang="en-US" sz="2000" dirty="0" smtClean="0"/>
              <a:t>Otherwise</a:t>
            </a:r>
            <a:r>
              <a:rPr lang="en-US" sz="2000" dirty="0"/>
              <a:t>, if </a:t>
            </a:r>
            <a:r>
              <a:rPr lang="en-US" sz="2000" dirty="0" err="1"/>
              <a:t>CuPredMode</a:t>
            </a:r>
            <a:r>
              <a:rPr lang="en-US" sz="2000" dirty="0"/>
              <a:t>[ </a:t>
            </a:r>
            <a:r>
              <a:rPr lang="en-US" sz="2000" dirty="0" err="1"/>
              <a:t>xNbX</a:t>
            </a:r>
            <a:r>
              <a:rPr lang="en-US" sz="2000" dirty="0"/>
              <a:t> ][ </a:t>
            </a:r>
            <a:r>
              <a:rPr lang="en-US" sz="2000" dirty="0" err="1"/>
              <a:t>yNbX</a:t>
            </a:r>
            <a:r>
              <a:rPr lang="en-US" sz="2000" dirty="0"/>
              <a:t> ] </a:t>
            </a:r>
            <a:r>
              <a:rPr lang="en-US" sz="2000" b="1" dirty="0">
                <a:solidFill>
                  <a:srgbClr val="FF0000"/>
                </a:solidFill>
              </a:rPr>
              <a:t>is equal to MODE_INTER</a:t>
            </a:r>
            <a:r>
              <a:rPr lang="en-US" sz="2000" dirty="0"/>
              <a:t> or </a:t>
            </a:r>
            <a:r>
              <a:rPr lang="en-US" sz="2000" dirty="0" err="1"/>
              <a:t>pcm_flag</a:t>
            </a:r>
            <a:r>
              <a:rPr lang="en-US" sz="2000" dirty="0"/>
              <a:t>[ </a:t>
            </a:r>
            <a:r>
              <a:rPr lang="en-US" sz="2000" dirty="0" err="1"/>
              <a:t>xNbX</a:t>
            </a:r>
            <a:r>
              <a:rPr lang="en-US" sz="2000" dirty="0"/>
              <a:t> ][ </a:t>
            </a:r>
            <a:r>
              <a:rPr lang="en-US" sz="2000" dirty="0" err="1"/>
              <a:t>yNbX</a:t>
            </a:r>
            <a:r>
              <a:rPr lang="en-US" sz="2000" dirty="0"/>
              <a:t> ] is equal to 1, </a:t>
            </a:r>
            <a:r>
              <a:rPr lang="en-US" sz="2000" dirty="0" err="1"/>
              <a:t>candIntraPredModeX</a:t>
            </a:r>
            <a:r>
              <a:rPr lang="en-US" sz="2000" dirty="0"/>
              <a:t> is set equal to </a:t>
            </a:r>
            <a:r>
              <a:rPr lang="en-US" sz="2000" dirty="0" smtClean="0"/>
              <a:t>INTRA_DC</a:t>
            </a:r>
          </a:p>
          <a:p>
            <a:pPr lvl="1"/>
            <a:r>
              <a:rPr lang="fr-FR" sz="2000" dirty="0" smtClean="0"/>
              <a:t>[…]</a:t>
            </a:r>
            <a:endParaRPr lang="en-US" sz="2000" dirty="0"/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Otherwise</a:t>
            </a:r>
            <a:r>
              <a:rPr lang="en-US" sz="2000" dirty="0"/>
              <a:t>, </a:t>
            </a:r>
            <a:r>
              <a:rPr lang="en-US" sz="2000" dirty="0" err="1"/>
              <a:t>candIntraPredModeX</a:t>
            </a:r>
            <a:r>
              <a:rPr lang="en-US" sz="2000" dirty="0"/>
              <a:t> is set equal to </a:t>
            </a:r>
            <a:r>
              <a:rPr lang="en-US" sz="2000" dirty="0" err="1"/>
              <a:t>IntraPredModeY</a:t>
            </a:r>
            <a:r>
              <a:rPr lang="en-US" sz="2000" dirty="0"/>
              <a:t>[ </a:t>
            </a:r>
            <a:r>
              <a:rPr lang="en-US" sz="2000" dirty="0" err="1"/>
              <a:t>xNbX</a:t>
            </a:r>
            <a:r>
              <a:rPr lang="en-US" sz="2000" dirty="0"/>
              <a:t> ][ </a:t>
            </a:r>
            <a:r>
              <a:rPr lang="en-US" sz="2000" dirty="0" err="1"/>
              <a:t>yNbX</a:t>
            </a:r>
            <a:r>
              <a:rPr lang="en-US" sz="2000" dirty="0"/>
              <a:t> ]</a:t>
            </a:r>
          </a:p>
          <a:p>
            <a:r>
              <a:rPr lang="fr-FR" sz="2400" dirty="0" err="1"/>
              <a:t>What’s</a:t>
            </a:r>
            <a:r>
              <a:rPr lang="fr-FR" sz="2400" dirty="0"/>
              <a:t> the value of </a:t>
            </a:r>
            <a:r>
              <a:rPr lang="en-US" sz="2400" dirty="0" err="1"/>
              <a:t>IntraPredModeY</a:t>
            </a:r>
            <a:r>
              <a:rPr lang="en-US" sz="2400" dirty="0"/>
              <a:t> for IBC and palette </a:t>
            </a:r>
            <a:r>
              <a:rPr lang="en-US" sz="2400" dirty="0" smtClean="0"/>
              <a:t>modes?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952348"/>
              </p:ext>
            </p:extLst>
          </p:nvPr>
        </p:nvGraphicFramePr>
        <p:xfrm>
          <a:off x="1496616" y="1268760"/>
          <a:ext cx="6552728" cy="9051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4728"/>
                <a:gridCol w="848000"/>
              </a:tblGrid>
              <a:tr h="216024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50" dirty="0" err="1">
                          <a:effectLst/>
                        </a:rPr>
                        <a:t>coding_unit</a:t>
                      </a:r>
                      <a:r>
                        <a:rPr lang="en-CA" sz="1050" dirty="0">
                          <a:effectLst/>
                        </a:rPr>
                        <a:t>( x0, y0, log2CbSize ) {</a:t>
                      </a:r>
                      <a:endParaRPr lang="en-US" sz="105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50" dirty="0">
                          <a:effectLst/>
                        </a:rPr>
                        <a:t>Descriptor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271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50" dirty="0">
                          <a:effectLst/>
                        </a:rPr>
                        <a:t>	</a:t>
                      </a:r>
                      <a:r>
                        <a:rPr lang="en-CA" sz="1050" dirty="0" smtClean="0">
                          <a:effectLst/>
                        </a:rPr>
                        <a:t>[</a:t>
                      </a:r>
                      <a:r>
                        <a:rPr lang="fr-FR" sz="1050" dirty="0" smtClean="0">
                          <a:effectLst/>
                        </a:rPr>
                        <a:t>…]</a:t>
                      </a:r>
                      <a:endParaRPr lang="en-US" sz="105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05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45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u="sng" dirty="0">
                          <a:effectLst/>
                        </a:rPr>
                        <a:t>		if( </a:t>
                      </a:r>
                      <a:r>
                        <a:rPr lang="fr-FR" sz="1050" u="sng" dirty="0" err="1">
                          <a:effectLst/>
                        </a:rPr>
                        <a:t>palette_mode_enabled_flag</a:t>
                      </a:r>
                      <a:r>
                        <a:rPr lang="fr-FR" sz="1050" u="sng" dirty="0">
                          <a:effectLst/>
                        </a:rPr>
                        <a:t>  &amp;&amp;  </a:t>
                      </a:r>
                      <a:r>
                        <a:rPr lang="fr-FR" sz="1050" u="sng" dirty="0" err="1">
                          <a:effectLst/>
                        </a:rPr>
                        <a:t>ChromaArrayType</a:t>
                      </a:r>
                      <a:r>
                        <a:rPr lang="fr-FR" sz="1050" u="sng" dirty="0">
                          <a:effectLst/>
                        </a:rPr>
                        <a:t>  = =  3  &amp;&amp;  </a:t>
                      </a:r>
                      <a:br>
                        <a:rPr lang="fr-FR" sz="1050" u="sng" dirty="0">
                          <a:effectLst/>
                        </a:rPr>
                      </a:br>
                      <a:r>
                        <a:rPr lang="fr-FR" sz="1050" u="sng" dirty="0">
                          <a:effectLst/>
                        </a:rPr>
                        <a:t>			</a:t>
                      </a:r>
                      <a:r>
                        <a:rPr lang="fr-FR" sz="1050" b="1" u="sng" dirty="0" err="1">
                          <a:solidFill>
                            <a:srgbClr val="FF0000"/>
                          </a:solidFill>
                          <a:effectLst/>
                        </a:rPr>
                        <a:t>CuPredMode</a:t>
                      </a:r>
                      <a:r>
                        <a:rPr lang="fr-FR" sz="1050" b="1" u="sng" dirty="0">
                          <a:solidFill>
                            <a:srgbClr val="FF0000"/>
                          </a:solidFill>
                          <a:effectLst/>
                        </a:rPr>
                        <a:t>[ x0 ][ y0 ]  = =  MODE_INTRA &amp;&amp; !</a:t>
                      </a:r>
                      <a:r>
                        <a:rPr lang="fr-FR" sz="1050" b="1" u="sng" dirty="0" err="1">
                          <a:solidFill>
                            <a:srgbClr val="FF0000"/>
                          </a:solidFill>
                          <a:effectLst/>
                        </a:rPr>
                        <a:t>intra_bc_flag</a:t>
                      </a:r>
                      <a:r>
                        <a:rPr lang="fr-FR" sz="1050" b="1" u="sng" dirty="0">
                          <a:solidFill>
                            <a:srgbClr val="FF0000"/>
                          </a:solidFill>
                          <a:effectLst/>
                        </a:rPr>
                        <a:t>[ x0 ][ y0 ]</a:t>
                      </a:r>
                      <a:r>
                        <a:rPr lang="fr-FR" sz="1050" u="sng" dirty="0">
                          <a:effectLst/>
                        </a:rPr>
                        <a:t> )</a:t>
                      </a:r>
                      <a:endParaRPr lang="en-US" sz="105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5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u="sng" dirty="0">
                          <a:effectLst/>
                        </a:rPr>
                        <a:t>			</a:t>
                      </a:r>
                      <a:r>
                        <a:rPr lang="fr-FR" sz="1050" b="1" u="sng" dirty="0" err="1">
                          <a:solidFill>
                            <a:srgbClr val="FF0000"/>
                          </a:solidFill>
                          <a:effectLst/>
                        </a:rPr>
                        <a:t>palette_mode_flag</a:t>
                      </a:r>
                      <a:r>
                        <a:rPr lang="fr-FR" sz="1050" b="1" u="sng" dirty="0">
                          <a:solidFill>
                            <a:srgbClr val="FF0000"/>
                          </a:solidFill>
                          <a:effectLst/>
                        </a:rPr>
                        <a:t>[ x0 ][ y0 ]</a:t>
                      </a:r>
                      <a:endParaRPr lang="en-US" sz="105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50" u="sng" dirty="0">
                          <a:effectLst/>
                        </a:rPr>
                        <a:t>ae(v)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03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observations</a:t>
            </a:r>
            <a:r>
              <a:rPr lang="en-US" dirty="0" smtClean="0"/>
              <a:t>: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283101"/>
          </a:xfrm>
        </p:spPr>
        <p:txBody>
          <a:bodyPr/>
          <a:lstStyle/>
          <a:p>
            <a:r>
              <a:rPr lang="en-US" sz="2400" dirty="0" smtClean="0"/>
              <a:t>In the code:</a:t>
            </a:r>
          </a:p>
          <a:p>
            <a:pPr lvl="1"/>
            <a:r>
              <a:rPr lang="en-US" sz="2000" dirty="0" err="1" smtClean="0"/>
              <a:t>isIntra</a:t>
            </a:r>
            <a:r>
              <a:rPr lang="en-US" sz="2000" dirty="0" smtClean="0"/>
              <a:t> is (mode == MODE_INTRA) but IBC is MODE_INTRA_BC…</a:t>
            </a:r>
          </a:p>
          <a:p>
            <a:pPr lvl="2"/>
            <a:r>
              <a:rPr lang="en-US" sz="1600" dirty="0" smtClean="0"/>
              <a:t>Is not Intra, get DC as default value</a:t>
            </a:r>
          </a:p>
          <a:p>
            <a:pPr lvl="1"/>
            <a:r>
              <a:rPr lang="en-US" sz="2000" dirty="0" smtClean="0"/>
              <a:t>Palette does get </a:t>
            </a:r>
            <a:r>
              <a:rPr lang="en-US" sz="2000" dirty="0" err="1" smtClean="0"/>
              <a:t>IntraPredModeY</a:t>
            </a:r>
            <a:r>
              <a:rPr lang="en-US" sz="2000" dirty="0" smtClean="0"/>
              <a:t>, which is initialized to DC…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What actually happens:</a:t>
            </a:r>
          </a:p>
          <a:p>
            <a:pPr lvl="1"/>
            <a:r>
              <a:rPr lang="en-US" sz="2000" dirty="0" smtClean="0"/>
              <a:t>Otherwise, if </a:t>
            </a:r>
            <a:r>
              <a:rPr lang="en-US" sz="2000" dirty="0" err="1" smtClean="0"/>
              <a:t>CuPredMode</a:t>
            </a:r>
            <a:r>
              <a:rPr lang="en-US" sz="2000" dirty="0" smtClean="0"/>
              <a:t>[ </a:t>
            </a:r>
            <a:r>
              <a:rPr lang="en-US" sz="2000" dirty="0" err="1" smtClean="0"/>
              <a:t>xNbX</a:t>
            </a:r>
            <a:r>
              <a:rPr lang="en-US" sz="2000" dirty="0" smtClean="0"/>
              <a:t> ][ </a:t>
            </a:r>
            <a:r>
              <a:rPr lang="en-US" sz="2000" dirty="0" err="1" smtClean="0"/>
              <a:t>yNbX</a:t>
            </a:r>
            <a:r>
              <a:rPr lang="en-US" sz="2000" dirty="0" smtClean="0"/>
              <a:t> ] is equal to MODE_INTER or </a:t>
            </a:r>
            <a:r>
              <a:rPr lang="en-US" sz="2000" b="1" dirty="0" err="1" smtClean="0">
                <a:solidFill>
                  <a:srgbClr val="FF0000"/>
                </a:solidFill>
              </a:rPr>
              <a:t>or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intra_bc_flag</a:t>
            </a:r>
            <a:r>
              <a:rPr lang="en-US" sz="2000" b="1" dirty="0" smtClean="0">
                <a:solidFill>
                  <a:srgbClr val="FF0000"/>
                </a:solidFill>
              </a:rPr>
              <a:t>[ </a:t>
            </a:r>
            <a:r>
              <a:rPr lang="en-US" sz="2000" b="1" dirty="0" err="1" smtClean="0">
                <a:solidFill>
                  <a:srgbClr val="FF0000"/>
                </a:solidFill>
              </a:rPr>
              <a:t>xNbX</a:t>
            </a:r>
            <a:r>
              <a:rPr lang="en-US" sz="2000" b="1" dirty="0" smtClean="0">
                <a:solidFill>
                  <a:srgbClr val="FF0000"/>
                </a:solidFill>
              </a:rPr>
              <a:t> ][ </a:t>
            </a:r>
            <a:r>
              <a:rPr lang="en-US" sz="2000" b="1" dirty="0" err="1" smtClean="0">
                <a:solidFill>
                  <a:srgbClr val="FF0000"/>
                </a:solidFill>
              </a:rPr>
              <a:t>yNbX</a:t>
            </a:r>
            <a:r>
              <a:rPr lang="en-US" sz="2000" b="1" dirty="0" smtClean="0">
                <a:solidFill>
                  <a:srgbClr val="FF0000"/>
                </a:solidFill>
              </a:rPr>
              <a:t> ] is equal to 1, or </a:t>
            </a:r>
            <a:r>
              <a:rPr lang="en-US" sz="2000" b="1" dirty="0" err="1" smtClean="0">
                <a:solidFill>
                  <a:srgbClr val="FF0000"/>
                </a:solidFill>
              </a:rPr>
              <a:t>palette_mode_flag</a:t>
            </a:r>
            <a:r>
              <a:rPr lang="en-US" sz="2000" b="1" dirty="0" smtClean="0">
                <a:solidFill>
                  <a:srgbClr val="FF0000"/>
                </a:solidFill>
              </a:rPr>
              <a:t>[ </a:t>
            </a:r>
            <a:r>
              <a:rPr lang="en-US" sz="2000" b="1" dirty="0" err="1" smtClean="0">
                <a:solidFill>
                  <a:srgbClr val="FF0000"/>
                </a:solidFill>
              </a:rPr>
              <a:t>xNbX</a:t>
            </a:r>
            <a:r>
              <a:rPr lang="en-US" sz="2000" b="1" dirty="0" smtClean="0">
                <a:solidFill>
                  <a:srgbClr val="FF0000"/>
                </a:solidFill>
              </a:rPr>
              <a:t> ][ </a:t>
            </a:r>
            <a:r>
              <a:rPr lang="en-US" sz="2000" b="1" dirty="0" err="1" smtClean="0">
                <a:solidFill>
                  <a:srgbClr val="FF0000"/>
                </a:solidFill>
              </a:rPr>
              <a:t>yNbX</a:t>
            </a:r>
            <a:r>
              <a:rPr lang="en-US" sz="2000" b="1" dirty="0" smtClean="0">
                <a:solidFill>
                  <a:srgbClr val="FF0000"/>
                </a:solidFill>
              </a:rPr>
              <a:t> ] is equal to 1 or </a:t>
            </a:r>
            <a:r>
              <a:rPr lang="en-US" sz="2000" dirty="0" err="1" smtClean="0"/>
              <a:t>pcm_flag</a:t>
            </a:r>
            <a:r>
              <a:rPr lang="en-US" sz="2000" dirty="0" smtClean="0"/>
              <a:t>[ </a:t>
            </a:r>
            <a:r>
              <a:rPr lang="en-US" sz="2000" dirty="0" err="1" smtClean="0"/>
              <a:t>xNbX</a:t>
            </a:r>
            <a:r>
              <a:rPr lang="en-US" sz="2000" dirty="0" smtClean="0"/>
              <a:t> ][ </a:t>
            </a:r>
            <a:r>
              <a:rPr lang="en-US" sz="2000" dirty="0" err="1" smtClean="0"/>
              <a:t>yNbX</a:t>
            </a:r>
            <a:r>
              <a:rPr lang="en-US" sz="2000" dirty="0" smtClean="0"/>
              <a:t> ] is equal to 1, </a:t>
            </a:r>
            <a:r>
              <a:rPr lang="en-US" sz="2000" dirty="0" err="1" smtClean="0"/>
              <a:t>candIntraPredModeX</a:t>
            </a:r>
            <a:r>
              <a:rPr lang="en-US" sz="2000" dirty="0" smtClean="0"/>
              <a:t> is set equal to INTRA_DC</a:t>
            </a:r>
          </a:p>
          <a:p>
            <a:endParaRPr lang="en-US" sz="2400" dirty="0" smtClean="0"/>
          </a:p>
          <a:p>
            <a:r>
              <a:rPr lang="en-US" sz="2400" dirty="0" smtClean="0"/>
              <a:t>Some clarification needed?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564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r>
              <a:rPr lang="en-US" dirty="0" smtClean="0"/>
              <a:t>ITRI </a:t>
            </a:r>
            <a:r>
              <a:rPr lang="en-US" dirty="0" smtClean="0"/>
              <a:t>for </a:t>
            </a:r>
            <a:r>
              <a:rPr lang="en-US" dirty="0" smtClean="0"/>
              <a:t>cross-checking</a:t>
            </a:r>
          </a:p>
          <a:p>
            <a:r>
              <a:rPr lang="fr-FR" dirty="0" smtClean="0"/>
              <a:t>CTC, 4:4:4 </a:t>
            </a:r>
            <a:r>
              <a:rPr lang="fr-FR" dirty="0" err="1" smtClean="0"/>
              <a:t>lossy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CTC, 4:2:0 </a:t>
            </a:r>
            <a:r>
              <a:rPr lang="fr-FR" dirty="0" err="1" smtClean="0"/>
              <a:t>lossy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768345"/>
              </p:ext>
            </p:extLst>
          </p:nvPr>
        </p:nvGraphicFramePr>
        <p:xfrm>
          <a:off x="272480" y="1988840"/>
          <a:ext cx="9289035" cy="216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0360"/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All Intra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Random Access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Low delay B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RGB, text &amp; graphics with motion, 1080p &amp; 720p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RGB, mixed content, 1440p &amp; 1080p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RGB, Animation, 720p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RGB, camera captured, 1080p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YUV, text &amp; graphics with motion, 1080p &amp; 720p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YUV, mixed content, 1440p &amp; 1080p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-0.5%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YUV, Animation, 720p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YUV, camera captured, 1080p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251074"/>
              </p:ext>
            </p:extLst>
          </p:nvPr>
        </p:nvGraphicFramePr>
        <p:xfrm>
          <a:off x="920750" y="4581127"/>
          <a:ext cx="8502649" cy="15386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1070"/>
                <a:gridCol w="665731"/>
                <a:gridCol w="665731"/>
                <a:gridCol w="665731"/>
                <a:gridCol w="665731"/>
                <a:gridCol w="665731"/>
                <a:gridCol w="665731"/>
                <a:gridCol w="665731"/>
                <a:gridCol w="665731"/>
                <a:gridCol w="665731"/>
              </a:tblGrid>
              <a:tr h="256448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All Intra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Random Access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Low delay B 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448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G/Y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B/U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R/V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Text &amp; graphics with motion, 720p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-0.5%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-0.4%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-0.4%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-0.6%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Mixed content, 480p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Animation, 768p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0.0%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64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Average of all sequences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-0.7%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0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 mode coding may have </a:t>
            </a:r>
            <a:r>
              <a:rPr lang="en-US" dirty="0" smtClean="0"/>
              <a:t>room  for </a:t>
            </a:r>
            <a:r>
              <a:rPr lang="en-US" dirty="0" smtClean="0"/>
              <a:t>some potential improvements</a:t>
            </a:r>
            <a:endParaRPr lang="en-US" dirty="0" smtClean="0"/>
          </a:p>
          <a:p>
            <a:pPr lvl="1"/>
            <a:r>
              <a:rPr lang="en-US" dirty="0" smtClean="0"/>
              <a:t>Text-wise?</a:t>
            </a:r>
            <a:endParaRPr lang="en-US" dirty="0" smtClean="0"/>
          </a:p>
          <a:p>
            <a:pPr lvl="1"/>
            <a:r>
              <a:rPr lang="en-US" dirty="0" smtClean="0"/>
              <a:t>Coding efficiency-wise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It is suggested therefore </a:t>
            </a:r>
            <a:r>
              <a:rPr lang="en-US" dirty="0" smtClean="0"/>
              <a:t>to consider the current normative changes </a:t>
            </a:r>
            <a:r>
              <a:rPr lang="en-US" smtClean="0"/>
              <a:t>for inclusion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1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63292</TotalTime>
  <Words>667</Words>
  <Application>Microsoft Office PowerPoint</Application>
  <PresentationFormat>A4 Paper (210x297 mm)</PresentationFormat>
  <Paragraphs>216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Malgun Gothic</vt:lpstr>
      <vt:lpstr>MS PGothic</vt:lpstr>
      <vt:lpstr>MS PMincho</vt:lpstr>
      <vt:lpstr>MS PMincho</vt:lpstr>
      <vt:lpstr>Arial</vt:lpstr>
      <vt:lpstr>Lucida Sans Unicode</vt:lpstr>
      <vt:lpstr>Times</vt:lpstr>
      <vt:lpstr>Times New Roman</vt:lpstr>
      <vt:lpstr>Wingdings</vt:lpstr>
      <vt:lpstr>標準デザイン</vt:lpstr>
      <vt:lpstr>Non-CE1: On intra mode MPM derivation for SCC   JCTVC-T0049</vt:lpstr>
      <vt:lpstr>Basic idea</vt:lpstr>
      <vt:lpstr>Proposal</vt:lpstr>
      <vt:lpstr>Further observations: specifications</vt:lpstr>
      <vt:lpstr>Further observations: code</vt:lpstr>
      <vt:lpstr>Results</vt:lpstr>
      <vt:lpstr>Conclusion</vt:lpstr>
    </vt:vector>
  </TitlesOfParts>
  <Company>Canon Research Centre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GISQUET Christophe</cp:lastModifiedBy>
  <cp:revision>1614</cp:revision>
  <dcterms:created xsi:type="dcterms:W3CDTF">2005-11-15T02:06:28Z</dcterms:created>
  <dcterms:modified xsi:type="dcterms:W3CDTF">2015-02-10T11:45:59Z</dcterms:modified>
  <cp:category>R2/A1</cp:category>
</cp:coreProperties>
</file>