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2" r:id="rId2"/>
    <p:sldId id="259" r:id="rId3"/>
    <p:sldId id="261" r:id="rId4"/>
    <p:sldId id="267" r:id="rId5"/>
    <p:sldId id="268" r:id="rId6"/>
    <p:sldId id="269" r:id="rId7"/>
    <p:sldId id="274" r:id="rId8"/>
    <p:sldId id="276" r:id="rId9"/>
    <p:sldId id="275" r:id="rId10"/>
    <p:sldId id="270" r:id="rId11"/>
    <p:sldId id="271" r:id="rId12"/>
    <p:sldId id="273" r:id="rId13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AA8"/>
    <a:srgbClr val="3737CD"/>
    <a:srgbClr val="FFFF99"/>
    <a:srgbClr val="CC0000"/>
    <a:srgbClr val="CECEF2"/>
    <a:srgbClr val="008000"/>
    <a:srgbClr val="FF66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5349" autoAdjust="0"/>
  </p:normalViewPr>
  <p:slideViewPr>
    <p:cSldViewPr>
      <p:cViewPr varScale="1">
        <p:scale>
          <a:sx n="89" d="100"/>
          <a:sy n="89" d="100"/>
        </p:scale>
        <p:origin x="1158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2/15/2015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fr-FR" sz="3600" dirty="0"/>
              <a:t>Non-CE1: On palette </a:t>
            </a:r>
            <a:r>
              <a:rPr lang="fr-FR" sz="3600" dirty="0" err="1"/>
              <a:t>prediction</a:t>
            </a:r>
            <a:r>
              <a:rPr lang="fr-FR" sz="3600" dirty="0"/>
              <a:t> for slices</a:t>
            </a:r>
            <a:r>
              <a:rPr lang="en-CA" sz="3600" dirty="0" smtClean="0"/>
              <a:t>  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JCTVC-T0048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700" y="4149725"/>
            <a:ext cx="7594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C. </a:t>
            </a:r>
            <a:r>
              <a:rPr lang="en-US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T.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Poirier, G.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20th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Meeting: Geneva, CH, 10–18 Feb. 2015</a:t>
            </a: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21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Thanks Nokia for cross-checking</a:t>
            </a:r>
          </a:p>
          <a:p>
            <a:endParaRPr lang="en-US" dirty="0" smtClean="0"/>
          </a:p>
          <a:p>
            <a:r>
              <a:rPr lang="en-US" dirty="0" smtClean="0"/>
              <a:t>1500B/slice configuration:</a:t>
            </a:r>
          </a:p>
          <a:p>
            <a:pPr lvl="1"/>
            <a:r>
              <a:rPr lang="en-US" dirty="0" smtClean="0"/>
              <a:t>Anchor is encoder with fixes, same configuration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81" y="3140968"/>
            <a:ext cx="8862888" cy="217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04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SCM3.0 misbehaves in some configurations</a:t>
            </a:r>
          </a:p>
          <a:p>
            <a:pPr lvl="1"/>
            <a:r>
              <a:rPr lang="en-US" dirty="0" smtClean="0"/>
              <a:t>In particular for error-prone cases as typically seen in video-conferencing, remote </a:t>
            </a:r>
            <a:r>
              <a:rPr lang="en-US" dirty="0" err="1" smtClean="0"/>
              <a:t>desktoping</a:t>
            </a:r>
            <a:r>
              <a:rPr lang="en-US" dirty="0" smtClean="0"/>
              <a:t>, …</a:t>
            </a:r>
          </a:p>
          <a:p>
            <a:pPr lvl="1"/>
            <a:r>
              <a:rPr lang="en-US" dirty="0" smtClean="0"/>
              <a:t>Using slices in the fixed encoder greatly reduce coding efficiency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It is suggested therefore to:</a:t>
            </a:r>
          </a:p>
          <a:p>
            <a:pPr lvl="1"/>
            <a:r>
              <a:rPr lang="en-US" dirty="0" smtClean="0"/>
              <a:t>Include encoder fixes in SCM4.0</a:t>
            </a:r>
          </a:p>
          <a:p>
            <a:pPr lvl="1"/>
            <a:r>
              <a:rPr lang="en-US" dirty="0" smtClean="0"/>
              <a:t>Start a study of the implication of such tools as tiles or slices on high level syntax, coding efficiency, etc.</a:t>
            </a:r>
          </a:p>
          <a:p>
            <a:pPr lvl="1"/>
            <a:r>
              <a:rPr lang="en-US" dirty="0" smtClean="0"/>
              <a:t>Consider for adoption the present proposal in that scope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1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Annex: low-delay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628" y="767725"/>
            <a:ext cx="9493250" cy="5067300"/>
          </a:xfrm>
        </p:spPr>
        <p:txBody>
          <a:bodyPr/>
          <a:lstStyle/>
          <a:p>
            <a:r>
              <a:rPr lang="en-US" sz="2400" dirty="0" smtClean="0"/>
              <a:t>A request on what would be achieve by applying the algorithm on the previous frame was made</a:t>
            </a:r>
          </a:p>
          <a:p>
            <a:pPr lvl="1"/>
            <a:r>
              <a:rPr lang="en-US" sz="2000" dirty="0" smtClean="0"/>
              <a:t>For ease of implementation, it is the previous frame in coding order</a:t>
            </a:r>
          </a:p>
          <a:p>
            <a:r>
              <a:rPr lang="en-US" sz="2400" dirty="0" smtClean="0"/>
              <a:t>Software distributed to companies having requested it</a:t>
            </a:r>
          </a:p>
          <a:p>
            <a:r>
              <a:rPr lang="en-US" sz="2400" dirty="0" smtClean="0"/>
              <a:t>Cross-checked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536" y="3837291"/>
            <a:ext cx="8147947" cy="199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17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16496" y="908720"/>
            <a:ext cx="9145016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n"/>
              <a:defRPr kumimoji="1"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ＭＳ Ｐゴシック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CC"/>
              </a:buClr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Ø"/>
              <a:defRPr kumimoji="1"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kumimoji="0" lang="en-US" kern="0" dirty="0" smtClean="0"/>
              <a:t>Candidate-based, using a cache (JCTVC-S0067)</a:t>
            </a:r>
          </a:p>
          <a:p>
            <a:r>
              <a:rPr kumimoji="0" lang="en-US" kern="0" dirty="0" smtClean="0"/>
              <a:t>1D-search: above and left of current CU</a:t>
            </a:r>
          </a:p>
          <a:p>
            <a:pPr lvl="1"/>
            <a:r>
              <a:rPr kumimoji="0" lang="en-US" kern="0" dirty="0" smtClean="0"/>
              <a:t>Full frame for CUs 16x16+2Nx2N and 8x8+2NxN</a:t>
            </a:r>
          </a:p>
          <a:p>
            <a:pPr lvl="1"/>
            <a:r>
              <a:rPr kumimoji="0" lang="en-US" kern="0" dirty="0" smtClean="0"/>
              <a:t>Otherwise: </a:t>
            </a:r>
          </a:p>
          <a:p>
            <a:pPr lvl="2"/>
            <a:r>
              <a:rPr kumimoji="0" lang="en-US" kern="0" dirty="0" smtClean="0"/>
              <a:t>Leftmost is previous CTB left border</a:t>
            </a:r>
          </a:p>
          <a:p>
            <a:pPr lvl="2"/>
            <a:r>
              <a:rPr kumimoji="0" lang="en-US" kern="0" dirty="0" smtClean="0"/>
              <a:t>Topmost is current CTB upper border</a:t>
            </a:r>
          </a:p>
          <a:p>
            <a:r>
              <a:rPr kumimoji="0" lang="en-US" kern="0" dirty="0" smtClean="0"/>
              <a:t>2D-search:</a:t>
            </a:r>
          </a:p>
          <a:p>
            <a:pPr lvl="1"/>
            <a:r>
              <a:rPr kumimoji="0" lang="en-US" kern="0" dirty="0" smtClean="0"/>
              <a:t>Full frame for 16x16+2Nx2N</a:t>
            </a:r>
          </a:p>
          <a:p>
            <a:pPr lvl="1"/>
            <a:r>
              <a:rPr kumimoji="0" lang="en-US" kern="0" dirty="0" smtClean="0"/>
              <a:t>Previous + current CTB otherwise</a:t>
            </a:r>
          </a:p>
          <a:p>
            <a:r>
              <a:rPr kumimoji="0" lang="en-US" kern="0" dirty="0" smtClean="0"/>
              <a:t>Hash-based for 8x8</a:t>
            </a:r>
          </a:p>
        </p:txBody>
      </p:sp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IBC searches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2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2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Issue: slices/tiles bounding areas</a:t>
            </a: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3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16497" y="980727"/>
            <a:ext cx="3862116" cy="3217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n"/>
              <a:defRPr kumimoji="1"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ＭＳ Ｐゴシック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CC"/>
              </a:buClr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Ø"/>
              <a:defRPr kumimoji="1"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400" kern="0" dirty="0" smtClean="0"/>
              <a:t>Invalid search areas:</a:t>
            </a:r>
          </a:p>
          <a:p>
            <a:pPr lvl="1"/>
            <a:r>
              <a:rPr lang="en-US" sz="1800" kern="0" dirty="0" smtClean="0"/>
              <a:t>1D may extend past the</a:t>
            </a:r>
            <a:br>
              <a:rPr lang="en-US" sz="1800" kern="0" dirty="0" smtClean="0"/>
            </a:br>
            <a:r>
              <a:rPr lang="en-US" sz="1800" kern="0" dirty="0" smtClean="0"/>
              <a:t>slice/tile boundaries</a:t>
            </a:r>
          </a:p>
          <a:p>
            <a:pPr lvl="1"/>
            <a:r>
              <a:rPr lang="en-US" sz="1800" kern="0" dirty="0" smtClean="0"/>
              <a:t>Same with 2D if CTB is first in slice/tile</a:t>
            </a:r>
          </a:p>
          <a:p>
            <a:r>
              <a:rPr lang="en-US" sz="2400" kern="0" dirty="0" smtClean="0"/>
              <a:t>Invalid hash generation area:</a:t>
            </a:r>
          </a:p>
          <a:p>
            <a:pPr lvl="1"/>
            <a:r>
              <a:rPr lang="en-US" sz="1800" kern="0" dirty="0" smtClean="0"/>
              <a:t>8 lines, 8 columns offset to avoid covering </a:t>
            </a:r>
            <a:r>
              <a:rPr lang="en-US" sz="1800" kern="0" dirty="0" err="1" smtClean="0"/>
              <a:t>unencoded</a:t>
            </a:r>
            <a:r>
              <a:rPr lang="en-US" sz="1800" kern="0" dirty="0" smtClean="0"/>
              <a:t> data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4278613" y="907688"/>
            <a:ext cx="5337865" cy="3173455"/>
            <a:chOff x="2144688" y="2559801"/>
            <a:chExt cx="5337865" cy="3173455"/>
          </a:xfrm>
        </p:grpSpPr>
        <p:sp>
          <p:nvSpPr>
            <p:cNvPr id="17418" name="Rectangle 17417"/>
            <p:cNvSpPr/>
            <p:nvPr/>
          </p:nvSpPr>
          <p:spPr bwMode="auto">
            <a:xfrm>
              <a:off x="4818255" y="3889189"/>
              <a:ext cx="422777" cy="403907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4805590" y="3726221"/>
              <a:ext cx="435442" cy="162968"/>
            </a:xfrm>
            <a:prstGeom prst="rect">
              <a:avLst/>
            </a:prstGeom>
            <a:pattFill prst="wdUpDiag">
              <a:fgClr>
                <a:srgbClr val="FF0000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17417" name="Rectangle 17416"/>
            <p:cNvSpPr/>
            <p:nvPr/>
          </p:nvSpPr>
          <p:spPr bwMode="auto">
            <a:xfrm>
              <a:off x="4664968" y="3717032"/>
              <a:ext cx="153287" cy="576064"/>
            </a:xfrm>
            <a:prstGeom prst="rect">
              <a:avLst/>
            </a:prstGeom>
            <a:pattFill prst="wdUpDiag">
              <a:fgClr>
                <a:srgbClr val="FF0000"/>
              </a:fgClr>
              <a:bgClr>
                <a:schemeClr val="bg1"/>
              </a:bgClr>
            </a:patt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cxnSp>
          <p:nvCxnSpPr>
            <p:cNvPr id="28" name="Straight Arrow Connector 27"/>
            <p:cNvCxnSpPr>
              <a:endCxn id="2" idx="1"/>
            </p:cNvCxnSpPr>
            <p:nvPr/>
          </p:nvCxnSpPr>
          <p:spPr bwMode="auto">
            <a:xfrm flipH="1" flipV="1">
              <a:off x="2144688" y="4149080"/>
              <a:ext cx="2631688" cy="112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" name="Rectangle 1"/>
            <p:cNvSpPr/>
            <p:nvPr/>
          </p:nvSpPr>
          <p:spPr bwMode="auto">
            <a:xfrm>
              <a:off x="2144688" y="2564904"/>
              <a:ext cx="5328592" cy="3168352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2153961" y="3894500"/>
              <a:ext cx="5328592" cy="1008114"/>
              <a:chOff x="2144688" y="3933056"/>
              <a:chExt cx="5328592" cy="1008114"/>
            </a:xfrm>
          </p:grpSpPr>
          <p:sp>
            <p:nvSpPr>
              <p:cNvPr id="16" name="Rectangle 15"/>
              <p:cNvSpPr/>
              <p:nvPr/>
            </p:nvSpPr>
            <p:spPr bwMode="auto">
              <a:xfrm>
                <a:off x="5351094" y="3933056"/>
                <a:ext cx="535526" cy="506507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endParaRPr>
              </a:p>
            </p:txBody>
          </p:sp>
          <p:cxnSp>
            <p:nvCxnSpPr>
              <p:cNvPr id="4" name="Straight Connector 3"/>
              <p:cNvCxnSpPr/>
              <p:nvPr/>
            </p:nvCxnSpPr>
            <p:spPr bwMode="auto">
              <a:xfrm>
                <a:off x="4808984" y="3933056"/>
                <a:ext cx="2664296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Straight Connector 7"/>
              <p:cNvCxnSpPr/>
              <p:nvPr/>
            </p:nvCxnSpPr>
            <p:spPr bwMode="auto">
              <a:xfrm>
                <a:off x="4808984" y="3933056"/>
                <a:ext cx="0" cy="504057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" name="Straight Connector 10"/>
              <p:cNvCxnSpPr/>
              <p:nvPr/>
            </p:nvCxnSpPr>
            <p:spPr bwMode="auto">
              <a:xfrm>
                <a:off x="2144688" y="4437113"/>
                <a:ext cx="2664296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" name="Straight Connector 14"/>
              <p:cNvCxnSpPr/>
              <p:nvPr/>
            </p:nvCxnSpPr>
            <p:spPr bwMode="auto">
              <a:xfrm>
                <a:off x="2144688" y="4941170"/>
                <a:ext cx="4176464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 bwMode="auto">
              <a:xfrm>
                <a:off x="6321152" y="4434663"/>
                <a:ext cx="0" cy="506507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>
                <a:off x="6321152" y="4434663"/>
                <a:ext cx="1152128" cy="245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37" name="Straight Arrow Connector 36"/>
            <p:cNvCxnSpPr/>
            <p:nvPr/>
          </p:nvCxnSpPr>
          <p:spPr bwMode="auto">
            <a:xfrm flipH="1" flipV="1">
              <a:off x="5671295" y="2559801"/>
              <a:ext cx="18232" cy="133868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420" name="Straight Arrow Connector 17419"/>
            <p:cNvCxnSpPr>
              <a:stCxn id="17424" idx="2"/>
            </p:cNvCxnSpPr>
            <p:nvPr/>
          </p:nvCxnSpPr>
          <p:spPr bwMode="auto">
            <a:xfrm>
              <a:off x="2934571" y="3162809"/>
              <a:ext cx="153010" cy="9818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424" name="TextBox 17423"/>
            <p:cNvSpPr txBox="1"/>
            <p:nvPr/>
          </p:nvSpPr>
          <p:spPr>
            <a:xfrm>
              <a:off x="2284293" y="2670366"/>
              <a:ext cx="1300555" cy="492443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 anchorCtr="1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</a:rPr>
                <a:t>Invalid 1D</a:t>
              </a:r>
            </a:p>
            <a:p>
              <a:pPr algn="ctr"/>
              <a:r>
                <a:rPr lang="en-US" sz="1600" b="1" dirty="0" smtClean="0">
                  <a:solidFill>
                    <a:srgbClr val="FF0000"/>
                  </a:solidFill>
                </a:rPr>
                <a:t>search area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7427" name="Straight Arrow Connector 17426"/>
            <p:cNvCxnSpPr>
              <a:stCxn id="17424" idx="3"/>
            </p:cNvCxnSpPr>
            <p:nvPr/>
          </p:nvCxnSpPr>
          <p:spPr bwMode="auto">
            <a:xfrm>
              <a:off x="3584848" y="2916588"/>
              <a:ext cx="2086447" cy="8036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428" name="Rectangle 17427"/>
            <p:cNvSpPr/>
            <p:nvPr/>
          </p:nvSpPr>
          <p:spPr bwMode="auto">
            <a:xfrm>
              <a:off x="5628129" y="4144641"/>
              <a:ext cx="126000" cy="1260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460532" y="3146606"/>
              <a:ext cx="1876619" cy="492443"/>
            </a:xfrm>
            <a:prstGeom prst="rect">
              <a:avLst/>
            </a:prstGeom>
            <a:noFill/>
          </p:spPr>
          <p:txBody>
            <a:bodyPr wrap="square" lIns="36000" tIns="0" rIns="36000" bIns="0" rtlCol="0" anchor="ctr" anchorCtr="1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</a:rPr>
                <a:t>Invalid hash</a:t>
              </a:r>
            </a:p>
            <a:p>
              <a:pPr algn="ctr"/>
              <a:r>
                <a:rPr lang="en-US" sz="1600" b="1" dirty="0" smtClean="0">
                  <a:solidFill>
                    <a:srgbClr val="FF0000"/>
                  </a:solidFill>
                </a:rPr>
                <a:t>generation area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46" name="Straight Arrow Connector 45"/>
            <p:cNvCxnSpPr>
              <a:stCxn id="73" idx="2"/>
              <a:endCxn id="17417" idx="1"/>
            </p:cNvCxnSpPr>
            <p:nvPr/>
          </p:nvCxnSpPr>
          <p:spPr bwMode="auto">
            <a:xfrm>
              <a:off x="4398842" y="3639049"/>
              <a:ext cx="266126" cy="36601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81" name="Content Placeholder 2"/>
          <p:cNvSpPr txBox="1">
            <a:spLocks/>
          </p:cNvSpPr>
          <p:nvPr/>
        </p:nvSpPr>
        <p:spPr bwMode="auto">
          <a:xfrm>
            <a:off x="416497" y="4265134"/>
            <a:ext cx="9006705" cy="197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n"/>
              <a:defRPr kumimoji="1"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ＭＳ Ｐゴシック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CC"/>
              </a:buClr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Ø"/>
              <a:defRPr kumimoji="1"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400" kern="0" dirty="0" smtClean="0"/>
              <a:t>Cached candidates</a:t>
            </a:r>
          </a:p>
          <a:p>
            <a:pPr lvl="1"/>
            <a:r>
              <a:rPr lang="en-US" sz="2000" kern="0" dirty="0" smtClean="0"/>
              <a:t>Because of varying block size, may end up pointing outside tile/slice!</a:t>
            </a:r>
          </a:p>
          <a:p>
            <a:pPr lvl="1"/>
            <a:endParaRPr lang="en-US" sz="2000" kern="0" dirty="0" smtClean="0"/>
          </a:p>
        </p:txBody>
      </p:sp>
    </p:spTree>
    <p:extLst>
      <p:ext uri="{BB962C8B-B14F-4D97-AF65-F5344CB8AC3E}">
        <p14:creationId xmlns:p14="http://schemas.microsoft.com/office/powerpoint/2010/main" val="252879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Patch attached to this contribution</a:t>
            </a:r>
          </a:p>
          <a:p>
            <a:pPr lvl="1"/>
            <a:r>
              <a:rPr lang="en-US" dirty="0" smtClean="0"/>
              <a:t>Tentative!</a:t>
            </a:r>
          </a:p>
          <a:p>
            <a:pPr lvl="1"/>
            <a:r>
              <a:rPr lang="en-US" dirty="0" smtClean="0"/>
              <a:t>It’s easy to have insufficient fixes: </a:t>
            </a:r>
            <a:r>
              <a:rPr lang="en-US" b="1" dirty="0" smtClean="0"/>
              <a:t>validate at the decoder!</a:t>
            </a:r>
          </a:p>
          <a:p>
            <a:r>
              <a:rPr lang="en-US" dirty="0" smtClean="0"/>
              <a:t>Better compute 1D start/end</a:t>
            </a:r>
          </a:p>
          <a:p>
            <a:r>
              <a:rPr lang="en-US" dirty="0" smtClean="0"/>
              <a:t>Hash generation/candidate check:</a:t>
            </a:r>
          </a:p>
          <a:p>
            <a:pPr lvl="1"/>
            <a:r>
              <a:rPr lang="en-US" dirty="0" smtClean="0"/>
              <a:t>Add validation that block is in current slice/tile</a:t>
            </a:r>
          </a:p>
          <a:p>
            <a:r>
              <a:rPr lang="en-US" dirty="0" smtClean="0"/>
              <a:t>2D search: combination of the two:</a:t>
            </a:r>
          </a:p>
          <a:p>
            <a:pPr lvl="1"/>
            <a:r>
              <a:rPr lang="en-US" dirty="0" smtClean="0"/>
              <a:t>No need to run validation on obviously invalid blocks</a:t>
            </a:r>
          </a:p>
          <a:p>
            <a:pPr lvl="1"/>
            <a:r>
              <a:rPr lang="en-US" dirty="0" smtClean="0"/>
              <a:t>But not easy to define bounding box (in particular for slices)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47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of slices/tiles can cause important coding efficiency loss</a:t>
            </a:r>
          </a:p>
          <a:p>
            <a:pPr lvl="1"/>
            <a:r>
              <a:rPr lang="en-US" dirty="0" smtClean="0"/>
              <a:t>For a 1500B/slice constraint: ~ 30%/20%/10% for AI/RA/LDB</a:t>
            </a:r>
          </a:p>
          <a:p>
            <a:pPr lvl="1"/>
            <a:r>
              <a:rPr lang="en-US" dirty="0" smtClean="0"/>
              <a:t>Deactivating palette can be more detrimental than IBC!</a:t>
            </a:r>
          </a:p>
          <a:p>
            <a:endParaRPr lang="en-US" dirty="0" smtClean="0"/>
          </a:p>
          <a:p>
            <a:r>
              <a:rPr lang="en-US" dirty="0" smtClean="0"/>
              <a:t>Result obvious in hindsight:</a:t>
            </a:r>
          </a:p>
          <a:p>
            <a:pPr lvl="1"/>
            <a:r>
              <a:rPr lang="en-US" dirty="0" smtClean="0"/>
              <a:t>Slices break prediction and use of correlation</a:t>
            </a:r>
          </a:p>
          <a:p>
            <a:pPr lvl="1"/>
            <a:r>
              <a:rPr lang="en-US" dirty="0" smtClean="0"/>
              <a:t>Very high correlation in SCC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potential area of improvement for SCC?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03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 palette 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836712"/>
            <a:ext cx="9493250" cy="5283101"/>
          </a:xfrm>
        </p:spPr>
        <p:txBody>
          <a:bodyPr/>
          <a:lstStyle/>
          <a:p>
            <a:r>
              <a:rPr lang="en-US" sz="2400" dirty="0" smtClean="0"/>
              <a:t>Palette prediction essential to palette mode</a:t>
            </a:r>
          </a:p>
          <a:p>
            <a:pPr lvl="1"/>
            <a:r>
              <a:rPr lang="en-US" sz="2000" dirty="0" smtClean="0"/>
              <a:t>Cf. JCTVC-R0348 in Sapporo (~8% loss when restricted)</a:t>
            </a:r>
          </a:p>
          <a:p>
            <a:r>
              <a:rPr lang="en-US" sz="2400" dirty="0" smtClean="0"/>
              <a:t>Slices force reset!</a:t>
            </a:r>
          </a:p>
          <a:p>
            <a:r>
              <a:rPr lang="en-US" sz="2400" dirty="0" smtClean="0"/>
              <a:t>Important issues for error resilience:</a:t>
            </a:r>
          </a:p>
          <a:p>
            <a:pPr lvl="1"/>
            <a:r>
              <a:rPr lang="en-US" sz="2000" dirty="0" smtClean="0"/>
              <a:t>Intra refresh of SCC is made through IBC/palette</a:t>
            </a:r>
          </a:p>
          <a:p>
            <a:pPr lvl="2"/>
            <a:r>
              <a:rPr lang="en-US" sz="1800" dirty="0" smtClean="0"/>
              <a:t>But those coding modes have become so much more costly!</a:t>
            </a:r>
          </a:p>
          <a:p>
            <a:pPr lvl="1"/>
            <a:r>
              <a:rPr lang="en-US" sz="2000" dirty="0" smtClean="0"/>
              <a:t>Unequal error protection: what to protect in the </a:t>
            </a:r>
            <a:r>
              <a:rPr lang="en-US" sz="2000" dirty="0" err="1" smtClean="0"/>
              <a:t>bitstream</a:t>
            </a:r>
            <a:r>
              <a:rPr lang="en-US" sz="2000" dirty="0" smtClean="0"/>
              <a:t>?</a:t>
            </a:r>
          </a:p>
          <a:p>
            <a:r>
              <a:rPr lang="en-US" sz="2400" dirty="0" smtClean="0"/>
              <a:t>Of global palette</a:t>
            </a:r>
          </a:p>
          <a:p>
            <a:pPr lvl="1"/>
            <a:r>
              <a:rPr lang="en-US" sz="2000" dirty="0" smtClean="0"/>
              <a:t>Principle of a global palette is very old (cf. GIF89 or PNG)</a:t>
            </a:r>
          </a:p>
          <a:p>
            <a:pPr lvl="1"/>
            <a:r>
              <a:rPr lang="en-US" sz="2000" dirty="0" smtClean="0"/>
              <a:t>But how to use? Direct use is less efficient because of stuffing</a:t>
            </a:r>
          </a:p>
          <a:p>
            <a:pPr lvl="2"/>
            <a:r>
              <a:rPr lang="en-US" sz="1600" dirty="0" smtClean="0"/>
              <a:t>Elements quickly duplicated between predictor and global palette</a:t>
            </a:r>
          </a:p>
          <a:p>
            <a:pPr lvl="2"/>
            <a:r>
              <a:rPr lang="en-US" sz="1600" dirty="0" smtClean="0"/>
              <a:t>Using it at the CU-level may add additional complexity</a:t>
            </a:r>
          </a:p>
          <a:p>
            <a:pPr lvl="2"/>
            <a:endParaRPr lang="en-US" sz="1600" dirty="0" smtClean="0"/>
          </a:p>
          <a:p>
            <a:r>
              <a:rPr lang="en-US" sz="2400" dirty="0" smtClean="0"/>
              <a:t>Transmit in the PPS, and use it to initialize the predictor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56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syntax</a:t>
            </a:r>
            <a:r>
              <a:rPr lang="fr-FR" dirty="0" smtClean="0"/>
              <a:t> (</a:t>
            </a:r>
            <a:r>
              <a:rPr lang="fr-FR" dirty="0"/>
              <a:t>section </a:t>
            </a:r>
            <a:r>
              <a:rPr lang="fr-FR" dirty="0" smtClean="0"/>
              <a:t>7.3.2.3.3)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6526050"/>
              </p:ext>
            </p:extLst>
          </p:nvPr>
        </p:nvGraphicFramePr>
        <p:xfrm>
          <a:off x="2000672" y="1916832"/>
          <a:ext cx="5832118" cy="219340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5034915"/>
                <a:gridCol w="797203"/>
              </a:tblGrid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pps_scc_extensions( ) {</a:t>
                      </a:r>
                      <a:endParaRPr lang="en-US" sz="10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Descriptor</a:t>
                      </a:r>
                      <a:endParaRPr lang="en-US" sz="10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0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residual_adaptive_colour_transform_enabled_flag</a:t>
                      </a:r>
                      <a:endParaRPr lang="en-US" sz="10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u(1)</a:t>
                      </a:r>
                      <a:endParaRPr lang="en-US" sz="1100" kern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30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GB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palette_predictor_initializer_present_flag</a:t>
                      </a:r>
                      <a:endParaRPr lang="en-US" sz="10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kern="120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u(1)</a:t>
                      </a:r>
                      <a:endParaRPr lang="en-US" sz="1100" kern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430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GB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if</a:t>
                      </a:r>
                      <a:r>
                        <a:rPr lang="en-GB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 palette_predictor_initializer_present_flag ) </a:t>
                      </a:r>
                      <a:r>
                        <a:rPr lang="en-GB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{</a:t>
                      </a:r>
                      <a:endParaRPr lang="en-US" sz="10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kern="120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156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     </a:t>
                      </a:r>
                      <a:r>
                        <a:rPr lang="en-CA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b="1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luma_bit_depth_entry_minus8</a:t>
                      </a:r>
                      <a:endParaRPr lang="en-US" sz="1000" dirty="0">
                        <a:solidFill>
                          <a:sysClr val="windowText" lastClr="000000"/>
                        </a:solidFill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ue</a:t>
                      </a:r>
                      <a:r>
                        <a:rPr lang="en-GB" sz="11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(v)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92154">
                <a:tc>
                  <a:txBody>
                    <a:bodyPr/>
                    <a:lstStyle/>
                    <a:p>
                      <a:pPr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CA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CA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GB" sz="1000" b="1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chroma_bit_depth_entry_minus8</a:t>
                      </a:r>
                      <a:endParaRPr lang="en-US" sz="1000" dirty="0">
                        <a:solidFill>
                          <a:sysClr val="windowText" lastClr="000000"/>
                        </a:solidFill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100"/>
                        </a:spcBef>
                        <a:spcAft>
                          <a:spcPts val="2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ue</a:t>
                      </a:r>
                      <a:r>
                        <a:rPr lang="en-GB" sz="11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(v)</a:t>
                      </a:r>
                      <a:endParaRPr lang="en-US" sz="1100" dirty="0">
                        <a:solidFill>
                          <a:sysClr val="windowText" lastClr="000000"/>
                        </a:solidFill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GB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palette_predictor_initializer_size_minus1</a:t>
                      </a:r>
                      <a:endParaRPr lang="en-US" sz="10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2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ue</a:t>
                      </a:r>
                      <a:r>
                        <a:rPr lang="en-CA" sz="1100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(v)</a:t>
                      </a:r>
                      <a:endParaRPr lang="en-US" sz="1100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430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GB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GB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 </a:t>
                      </a:r>
                      <a:r>
                        <a:rPr lang="en-GB" sz="1000" b="1" kern="12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= 0</a:t>
                      </a:r>
                      <a:r>
                        <a:rPr lang="en-GB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lang="en-GB" sz="1000" b="1" kern="12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&lt;= size_palette_predictor_initializer_minus1; </a:t>
                      </a:r>
                      <a:r>
                        <a:rPr lang="en-GB" sz="1000" b="1" kern="12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++ )</a:t>
                      </a:r>
                      <a:endParaRPr lang="en-US" sz="10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430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</a:t>
                      </a:r>
                      <a:r>
                        <a:rPr lang="en-GB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GB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( comp = 0</a:t>
                      </a:r>
                      <a:r>
                        <a:rPr lang="en-GB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; </a:t>
                      </a:r>
                      <a:r>
                        <a:rPr lang="en-GB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comp &lt; 3; </a:t>
                      </a:r>
                      <a:r>
                        <a:rPr lang="en-GB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comp</a:t>
                      </a:r>
                      <a:r>
                        <a:rPr lang="en-GB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++ )</a:t>
                      </a:r>
                      <a:endParaRPr lang="en-US" sz="10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430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			</a:t>
                      </a:r>
                      <a:r>
                        <a:rPr lang="en-GB" sz="1000" b="1" kern="1200" dirty="0" err="1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palette_predictor_initializer</a:t>
                      </a:r>
                      <a:r>
                        <a:rPr lang="en-GB" sz="1000" b="1" kern="12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[ </a:t>
                      </a:r>
                      <a:r>
                        <a:rPr lang="en-GB" sz="1000" b="1" kern="1200" dirty="0" err="1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1000" b="1" kern="120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][ comp ]</a:t>
                      </a:r>
                      <a:endParaRPr lang="en-US" sz="10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GB" sz="1100" dirty="0" smtClean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u(v)</a:t>
                      </a:r>
                      <a:endParaRPr lang="en-US" sz="1100" dirty="0" smtClean="0">
                        <a:solidFill>
                          <a:sysClr val="windowText" lastClr="000000"/>
                        </a:solidFill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430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	}</a:t>
                      </a:r>
                      <a:endParaRPr lang="en-US" sz="10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430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000" b="1" kern="1200" dirty="0">
                          <a:solidFill>
                            <a:sysClr val="windowText" lastClr="000000"/>
                          </a:solidFill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}</a:t>
                      </a:r>
                      <a:endParaRPr lang="en-US" sz="1000" b="1" kern="1200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b="1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3975" marR="539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14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Proposed</a:t>
            </a:r>
            <a:r>
              <a:rPr lang="fr-FR" dirty="0"/>
              <a:t> </a:t>
            </a:r>
            <a:r>
              <a:rPr lang="fr-FR" dirty="0" err="1"/>
              <a:t>syntax</a:t>
            </a:r>
            <a:r>
              <a:rPr lang="fr-FR" dirty="0"/>
              <a:t> </a:t>
            </a:r>
            <a:r>
              <a:rPr lang="fr-FR" dirty="0" smtClean="0"/>
              <a:t>(clause </a:t>
            </a:r>
            <a:r>
              <a:rPr lang="fr-FR" dirty="0"/>
              <a:t>7.4.3.3.3)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5431" y="1268760"/>
            <a:ext cx="9316081" cy="4562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756285" algn="l"/>
                <a:tab pos="1008380" algn="l"/>
                <a:tab pos="1260475" algn="l"/>
              </a:tabLst>
            </a:pPr>
            <a:r>
              <a:rPr lang="en-GB" sz="1400" b="1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palette_predictor_initializer_size_minus1</a:t>
            </a:r>
            <a:r>
              <a:rPr lang="en-GB" sz="14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specifies the number of entries in the palette predictor initializer. The variable </a:t>
            </a:r>
            <a:r>
              <a:rPr lang="en-GB" sz="1400" dirty="0" err="1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NumPalettePredictorEntries</a:t>
            </a:r>
            <a:r>
              <a:rPr lang="en-GB" sz="14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is </a:t>
            </a:r>
            <a:r>
              <a:rPr lang="en-GB" sz="1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derived as follows:</a:t>
            </a:r>
          </a:p>
          <a:p>
            <a:pPr algn="just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756285" algn="l"/>
                <a:tab pos="1008380" algn="l"/>
                <a:tab pos="1260475" algn="l"/>
              </a:tabLst>
            </a:pPr>
            <a:r>
              <a:rPr lang="en-GB" sz="1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	</a:t>
            </a:r>
            <a:r>
              <a:rPr lang="en-GB" sz="14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400" dirty="0" err="1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NumPalettePredictorEntries</a:t>
            </a:r>
            <a:r>
              <a:rPr lang="en-GB" sz="14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= </a:t>
            </a:r>
            <a:r>
              <a:rPr lang="en-GB" sz="14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palette_predictor_initializer_size_minus1 </a:t>
            </a:r>
            <a:r>
              <a:rPr lang="en-GB" sz="1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+ 1</a:t>
            </a:r>
          </a:p>
          <a:p>
            <a:pPr algn="just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756285" algn="l"/>
                <a:tab pos="1008380" algn="l"/>
                <a:tab pos="1260475" algn="l"/>
              </a:tabLst>
            </a:pP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It is a requirement of </a:t>
            </a:r>
            <a:r>
              <a:rPr lang="en-CA" sz="140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bitstream</a:t>
            </a: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conformance that </a:t>
            </a:r>
            <a:r>
              <a:rPr lang="en-GB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the value </a:t>
            </a:r>
            <a:r>
              <a:rPr lang="en-GB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of </a:t>
            </a:r>
            <a:r>
              <a:rPr lang="en-GB" sz="1400" dirty="0" err="1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NumPalettePredictorEntries</a:t>
            </a:r>
            <a:r>
              <a:rPr lang="en-GB" sz="14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shall </a:t>
            </a:r>
            <a:r>
              <a:rPr lang="en-GB" sz="1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be less than or equal to the maximum predictor size of any picture that refers to this PPS.</a:t>
            </a:r>
          </a:p>
          <a:p>
            <a:pPr algn="just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756285" algn="l"/>
                <a:tab pos="1008380" algn="l"/>
                <a:tab pos="1260475" algn="l"/>
              </a:tabLst>
            </a:pPr>
            <a:r>
              <a:rPr lang="en-CA" sz="1400" b="1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luma_bit_depth_entry_minus8</a:t>
            </a:r>
            <a:r>
              <a:rPr lang="en-CA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specifies the sample bit depth of the </a:t>
            </a:r>
            <a:r>
              <a:rPr lang="en-CA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luma</a:t>
            </a:r>
            <a:r>
              <a:rPr lang="en-CA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component of the entries of the palette predictor initializer. </a:t>
            </a: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The variable </a:t>
            </a:r>
            <a:r>
              <a:rPr lang="en-CA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BitDepth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Entry</a:t>
            </a:r>
            <a:r>
              <a:rPr lang="en-CA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Y </a:t>
            </a: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is derived as follows:</a:t>
            </a:r>
            <a:endParaRPr lang="en-US" sz="1400" dirty="0"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pPr marL="504190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742950" algn="l"/>
                <a:tab pos="1008380" algn="l"/>
                <a:tab pos="1200150" algn="l"/>
                <a:tab pos="1371600" algn="l"/>
                <a:tab pos="1543050" algn="l"/>
                <a:tab pos="3079115" algn="ctr"/>
                <a:tab pos="6156960" algn="r"/>
              </a:tabLst>
            </a:pPr>
            <a:r>
              <a:rPr lang="en-US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BitDepthEntryY</a:t>
            </a: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 = 8 + </a:t>
            </a:r>
            <a:r>
              <a:rPr lang="en-CA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luma_bit_depth_entry_minus8</a:t>
            </a:r>
            <a:endParaRPr lang="en-US" sz="1400" dirty="0"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pPr algn="just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756285" algn="l"/>
                <a:tab pos="1008380" algn="l"/>
                <a:tab pos="1260475" algn="l"/>
              </a:tabLst>
            </a:pP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It is a requirement of </a:t>
            </a:r>
            <a:r>
              <a:rPr lang="en-CA" sz="140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bitstream</a:t>
            </a: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conformance that </a:t>
            </a:r>
            <a:r>
              <a:rPr lang="en-GB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the value of </a:t>
            </a:r>
            <a:r>
              <a:rPr lang="en-US" sz="140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BitDepthEntryY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GB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shall </a:t>
            </a:r>
            <a:r>
              <a:rPr lang="en-GB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be </a:t>
            </a:r>
            <a:r>
              <a:rPr lang="fr-FR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equal</a:t>
            </a:r>
            <a:r>
              <a:rPr lang="fr-FR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GB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to </a:t>
            </a:r>
            <a:r>
              <a:rPr lang="en-GB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the bit depth of the </a:t>
            </a:r>
            <a:r>
              <a:rPr lang="en-GB" sz="140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luma</a:t>
            </a:r>
            <a:r>
              <a:rPr lang="en-GB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components of any picture that refers to this PPS</a:t>
            </a:r>
            <a:r>
              <a:rPr lang="en-GB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.</a:t>
            </a:r>
            <a:endParaRPr lang="en-US" sz="1400" dirty="0"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pPr algn="just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756285" algn="l"/>
                <a:tab pos="1008380" algn="l"/>
                <a:tab pos="1260475" algn="l"/>
              </a:tabLst>
            </a:pPr>
            <a:r>
              <a:rPr lang="en-GB" sz="1400" b="1" dirty="0">
                <a:latin typeface="Times New Roman" panose="02020603050405020304" pitchFamily="18" charset="0"/>
                <a:ea typeface="Malgun Gothic" panose="020B0503020000020004" pitchFamily="34" charset="-127"/>
              </a:rPr>
              <a:t>chroma_bit_depth_entry_minus8</a:t>
            </a:r>
            <a:r>
              <a:rPr lang="en-GB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GB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specifies the sample bit depth </a:t>
            </a: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of the </a:t>
            </a:r>
            <a:r>
              <a:rPr lang="en-CA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chroma</a:t>
            </a:r>
            <a:r>
              <a:rPr lang="en-CA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components </a:t>
            </a: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of the entries of the palette predictor initializer</a:t>
            </a:r>
            <a:r>
              <a:rPr lang="en-GB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. </a:t>
            </a:r>
            <a:r>
              <a:rPr lang="en-GB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The variable </a:t>
            </a:r>
            <a:r>
              <a:rPr lang="en-GB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BitDepth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Entry</a:t>
            </a:r>
            <a:r>
              <a:rPr lang="en-GB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C</a:t>
            </a:r>
            <a:r>
              <a:rPr lang="en-CA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is derived as follows:</a:t>
            </a:r>
            <a:endParaRPr lang="en-US" sz="1400" dirty="0"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pPr marL="504190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742950" algn="l"/>
                <a:tab pos="1008380" algn="l"/>
                <a:tab pos="1200150" algn="l"/>
                <a:tab pos="1371600" algn="l"/>
                <a:tab pos="1543050" algn="l"/>
                <a:tab pos="3079115" algn="ctr"/>
                <a:tab pos="6156960" algn="r"/>
              </a:tabLst>
            </a:pPr>
            <a:r>
              <a:rPr lang="en-US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BitDepth</a:t>
            </a:r>
            <a:r>
              <a:rPr lang="en-US" sz="140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Entry</a:t>
            </a:r>
            <a:r>
              <a:rPr lang="en-US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C</a:t>
            </a: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 = 8 + </a:t>
            </a:r>
            <a:r>
              <a:rPr lang="en-CA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chroma_bit_depth_entry_minus8</a:t>
            </a:r>
            <a:endParaRPr lang="en-US" sz="1400" dirty="0">
              <a:latin typeface="Times New Roman" panose="02020603050405020304" pitchFamily="18" charset="0"/>
              <a:ea typeface="Malgun Gothic" panose="020B0503020000020004" pitchFamily="34" charset="-127"/>
            </a:endParaRPr>
          </a:p>
          <a:p>
            <a:pPr algn="just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756285" algn="l"/>
                <a:tab pos="1008380" algn="l"/>
                <a:tab pos="1260475" algn="l"/>
              </a:tabLst>
            </a:pP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It is a requirement of </a:t>
            </a:r>
            <a:r>
              <a:rPr lang="en-CA" sz="140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bitstream</a:t>
            </a:r>
            <a:r>
              <a:rPr lang="en-CA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conformance that </a:t>
            </a:r>
            <a:r>
              <a:rPr lang="en-GB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the value of </a:t>
            </a:r>
            <a:r>
              <a:rPr lang="en-US" sz="140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BitDepthEntryC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GB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shall </a:t>
            </a:r>
            <a:r>
              <a:rPr lang="en-GB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be </a:t>
            </a:r>
            <a:r>
              <a:rPr lang="en-GB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equal </a:t>
            </a:r>
            <a:r>
              <a:rPr lang="en-GB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to the bit depth of the </a:t>
            </a:r>
            <a:r>
              <a:rPr lang="en-GB" sz="140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chroma</a:t>
            </a:r>
            <a:r>
              <a:rPr lang="en-GB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components of any picture that refers to this </a:t>
            </a:r>
            <a:r>
              <a:rPr lang="en-GB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PPS.</a:t>
            </a:r>
          </a:p>
          <a:p>
            <a:pPr algn="just" hangingPunct="0">
              <a:spcBef>
                <a:spcPts val="680"/>
              </a:spcBef>
              <a:spcAft>
                <a:spcPts val="0"/>
              </a:spcAft>
              <a:tabLst>
                <a:tab pos="504190" algn="l"/>
                <a:tab pos="756285" algn="l"/>
                <a:tab pos="1008380" algn="l"/>
                <a:tab pos="1260475" algn="l"/>
              </a:tabLst>
            </a:pPr>
            <a:r>
              <a:rPr lang="en-GB" sz="1400" b="1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palette_predictor_initializer</a:t>
            </a:r>
            <a:r>
              <a:rPr lang="en-GB" sz="14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GB" sz="1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contains palette entries. </a:t>
            </a:r>
            <a:r>
              <a:rPr lang="en-US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BitDepthEntryY</a:t>
            </a: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specifies 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the number of bits of </a:t>
            </a: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each of its </a:t>
            </a:r>
            <a:r>
              <a:rPr lang="en-US" sz="1400" dirty="0" err="1">
                <a:latin typeface="Times New Roman" panose="02020603050405020304" pitchFamily="18" charset="0"/>
                <a:ea typeface="Malgun Gothic" panose="020B0503020000020004" pitchFamily="34" charset="-127"/>
              </a:rPr>
              <a:t>luma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entr</a:t>
            </a:r>
            <a:r>
              <a:rPr lang="fr-FR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ies</a:t>
            </a:r>
            <a:r>
              <a:rPr lang="en-GB" sz="1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 </a:t>
            </a:r>
            <a:r>
              <a:rPr lang="en-US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BitDepthEntryC</a:t>
            </a: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specifies 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</a:rPr>
              <a:t>the number of bits of each </a:t>
            </a: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of its </a:t>
            </a:r>
            <a:r>
              <a:rPr lang="en-US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chroma</a:t>
            </a: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 </a:t>
            </a:r>
            <a:r>
              <a:rPr lang="en-US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entr</a:t>
            </a:r>
            <a:r>
              <a:rPr lang="fr-FR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ies</a:t>
            </a:r>
            <a:r>
              <a:rPr lang="en-GB" sz="14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.</a:t>
            </a:r>
            <a:endParaRPr lang="en-US" sz="1400" dirty="0">
              <a:effectLst/>
              <a:latin typeface="Times New Roman" panose="02020603050405020304" pitchFamily="18" charset="0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4765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decoding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895350"/>
            <a:ext cx="9493250" cy="5067300"/>
          </a:xfrm>
        </p:spPr>
        <p:txBody>
          <a:bodyPr/>
          <a:lstStyle/>
          <a:p>
            <a:pPr marL="0" indent="0">
              <a:buNone/>
            </a:pPr>
            <a:r>
              <a:rPr lang="en-CA" sz="1800" kern="1200" dirty="0">
                <a:solidFill>
                  <a:schemeClr val="tx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In section 9.3.2.1, “General”, all instances stating:</a:t>
            </a:r>
            <a:endParaRPr lang="en-US" sz="1800" kern="1200" dirty="0">
              <a:solidFill>
                <a:schemeClr val="tx1"/>
              </a:solidFill>
              <a:latin typeface="Times New Roman" panose="02020603050405020304" pitchFamily="18" charset="0"/>
              <a:ea typeface="Malgun Gothic" panose="020B0503020000020004" pitchFamily="34" charset="-127"/>
              <a:cs typeface="Arial" charset="0"/>
            </a:endParaRP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kumimoji="1" lang="en-CA" sz="1800" kern="1200" dirty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The </a:t>
            </a:r>
            <a:r>
              <a:rPr kumimoji="1" lang="en-CA" sz="18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variable </a:t>
            </a:r>
            <a:r>
              <a:rPr kumimoji="1" lang="en-CA" sz="1800" kern="1200" dirty="0" err="1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PredictorPaletteSize</a:t>
            </a:r>
            <a:r>
              <a:rPr kumimoji="1" lang="en-CA" sz="1800" kern="1200" dirty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 </a:t>
            </a:r>
            <a:r>
              <a:rPr kumimoji="1" lang="en-CA" sz="18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is </a:t>
            </a:r>
            <a:r>
              <a:rPr kumimoji="1" lang="en-CA" sz="1800" kern="1200" dirty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set to 0.</a:t>
            </a:r>
            <a:endParaRPr kumimoji="1" lang="en-US" sz="1800" kern="1200" dirty="0">
              <a:latin typeface="Times New Roman" panose="02020603050405020304" pitchFamily="18" charset="0"/>
              <a:ea typeface="Malgun Gothic" panose="020B0503020000020004" pitchFamily="34" charset="-127"/>
              <a:cs typeface="Arial" charset="0"/>
            </a:endParaRPr>
          </a:p>
          <a:p>
            <a:pPr marL="0" indent="0">
              <a:buNone/>
            </a:pPr>
            <a:r>
              <a:rPr lang="en-CA" sz="1800" kern="1200" dirty="0">
                <a:solidFill>
                  <a:schemeClr val="tx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Should be modified to read:</a:t>
            </a:r>
            <a:endParaRPr lang="en-US" sz="1800" kern="1200" dirty="0">
              <a:solidFill>
                <a:schemeClr val="tx1"/>
              </a:solidFill>
              <a:latin typeface="Times New Roman" panose="02020603050405020304" pitchFamily="18" charset="0"/>
              <a:ea typeface="Malgun Gothic" panose="020B0503020000020004" pitchFamily="34" charset="-127"/>
              <a:cs typeface="Arial" charset="0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kumimoji="1" lang="en-CA" sz="1800" kern="1200" dirty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The variable </a:t>
            </a:r>
            <a:r>
              <a:rPr kumimoji="1" lang="en-CA" sz="1800" kern="1200" dirty="0" err="1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PredictorPaletteSize</a:t>
            </a:r>
            <a:r>
              <a:rPr kumimoji="1" lang="en-CA" sz="1800" kern="1200" dirty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 should be set to the minimum of </a:t>
            </a:r>
            <a:r>
              <a:rPr lang="en-GB" sz="18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NumEntries, </a:t>
            </a:r>
            <a:r>
              <a:rPr lang="en-GB" sz="18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as defined by </a:t>
            </a:r>
            <a:r>
              <a:rPr lang="en-GB" sz="18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clause 7.4.3.3.3, and </a:t>
            </a:r>
            <a:r>
              <a:rPr kumimoji="1" lang="en-US" sz="1800" kern="1200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palette_max_predictor_size</a:t>
            </a:r>
            <a:r>
              <a:rPr kumimoji="1" lang="en-US" sz="18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;</a:t>
            </a:r>
            <a:endParaRPr kumimoji="1" lang="en-US" sz="1800" kern="1200" dirty="0">
              <a:latin typeface="Times New Roman" panose="02020603050405020304" pitchFamily="18" charset="0"/>
              <a:ea typeface="Malgun Gothic" panose="020B0503020000020004" pitchFamily="34" charset="-127"/>
              <a:cs typeface="Arial" charset="0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kumimoji="1" lang="en-CA" sz="1800" kern="1200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PredictorPaletteEntries</a:t>
            </a:r>
            <a:r>
              <a:rPr kumimoji="1" lang="en-CA" sz="18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 </a:t>
            </a:r>
            <a:r>
              <a:rPr kumimoji="1" lang="en-CA" sz="1800" kern="1200" dirty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should be initialised using </a:t>
            </a:r>
            <a:r>
              <a:rPr kumimoji="1" lang="en-US" sz="1800" kern="1200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palette_predictor_initializer</a:t>
            </a:r>
            <a:r>
              <a:rPr kumimoji="1" lang="en-US" sz="18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, as defined </a:t>
            </a:r>
            <a:r>
              <a:rPr lang="en-GB" sz="18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by </a:t>
            </a:r>
            <a:r>
              <a:rPr lang="en-GB" sz="180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clause 7.4.3.3.3</a:t>
            </a:r>
            <a:r>
              <a:rPr lang="en-GB" sz="1800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, </a:t>
            </a:r>
            <a:r>
              <a:rPr kumimoji="1" lang="en-US" sz="18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per the following:</a:t>
            </a:r>
          </a:p>
          <a:p>
            <a:pPr marL="457200" lvl="1" indent="0">
              <a:buClrTx/>
              <a:buNone/>
            </a:pPr>
            <a:r>
              <a:rPr kumimoji="1" lang="en-US" sz="1800" kern="1200" dirty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	</a:t>
            </a:r>
            <a:r>
              <a:rPr lang="en-US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for( </a:t>
            </a:r>
            <a:r>
              <a:rPr lang="en-US" sz="1400" kern="1200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i</a:t>
            </a:r>
            <a:r>
              <a:rPr lang="en-US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 = 0; </a:t>
            </a:r>
            <a:r>
              <a:rPr lang="en-US" sz="1400" kern="1200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i</a:t>
            </a:r>
            <a:r>
              <a:rPr lang="en-US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 &lt;</a:t>
            </a:r>
            <a:r>
              <a:rPr lang="en-CA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 </a:t>
            </a:r>
            <a:r>
              <a:rPr lang="en-CA" sz="1400" kern="1200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PredictorPaletteSize</a:t>
            </a:r>
            <a:r>
              <a:rPr lang="en-CA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; </a:t>
            </a:r>
            <a:r>
              <a:rPr lang="en-CA" sz="1400" kern="1200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i</a:t>
            </a:r>
            <a:r>
              <a:rPr lang="en-CA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++ )</a:t>
            </a:r>
            <a:endParaRPr kumimoji="1" lang="en-CA" sz="1400" kern="1200" dirty="0">
              <a:latin typeface="Times New Roman" panose="02020603050405020304" pitchFamily="18" charset="0"/>
              <a:ea typeface="Malgun Gothic" panose="020B0503020000020004" pitchFamily="34" charset="-127"/>
              <a:cs typeface="Arial" charset="0"/>
            </a:endParaRPr>
          </a:p>
          <a:p>
            <a:pPr marL="457200" lvl="1" indent="0">
              <a:buClrTx/>
              <a:buNone/>
            </a:pPr>
            <a:r>
              <a:rPr kumimoji="1" lang="en-CA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	</a:t>
            </a:r>
            <a:r>
              <a:rPr kumimoji="1" lang="en-US" sz="1400" kern="1200" dirty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	</a:t>
            </a:r>
            <a:r>
              <a:rPr kumimoji="1" lang="en-US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for ( comp = 0; comp &lt; 3; comp++ )</a:t>
            </a:r>
          </a:p>
          <a:p>
            <a:pPr marL="457200" lvl="1" indent="0">
              <a:buClrTx/>
              <a:buNone/>
            </a:pPr>
            <a:r>
              <a:rPr kumimoji="1" lang="en-US" sz="1400" kern="1200" dirty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	</a:t>
            </a:r>
            <a:r>
              <a:rPr kumimoji="1" lang="en-US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		</a:t>
            </a:r>
            <a:r>
              <a:rPr kumimoji="1" lang="en-CA" sz="1400" kern="1200" dirty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 </a:t>
            </a:r>
            <a:r>
              <a:rPr kumimoji="1" lang="en-CA" sz="1400" kern="1200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PredictorPaletteEntries</a:t>
            </a:r>
            <a:r>
              <a:rPr kumimoji="1" lang="en-CA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[ </a:t>
            </a:r>
            <a:r>
              <a:rPr kumimoji="1" lang="en-CA" sz="1400" kern="1200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i</a:t>
            </a:r>
            <a:r>
              <a:rPr kumimoji="1" lang="en-CA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 ][ comp ] </a:t>
            </a:r>
            <a:r>
              <a:rPr kumimoji="1" lang="en-CA" sz="1400" kern="1200" dirty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= </a:t>
            </a:r>
            <a:r>
              <a:rPr kumimoji="1" lang="en-CA" sz="1400" kern="1200" dirty="0" err="1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palette_predictor_initializer</a:t>
            </a:r>
            <a:r>
              <a:rPr kumimoji="1" lang="en-CA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[ </a:t>
            </a:r>
            <a:r>
              <a:rPr kumimoji="1" lang="en-CA" sz="1400" kern="1200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i</a:t>
            </a:r>
            <a:r>
              <a:rPr kumimoji="1" lang="en-CA" sz="1400" kern="12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Arial" charset="0"/>
              </a:rPr>
              <a:t> ][ comp ]</a:t>
            </a:r>
            <a:endParaRPr kumimoji="1" lang="en-US" sz="1400" kern="1200" dirty="0">
              <a:latin typeface="Times New Roman" panose="02020603050405020304" pitchFamily="18" charset="0"/>
              <a:ea typeface="Malgun Gothic" panose="020B0503020000020004" pitchFamily="34" charset="-127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2029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63648</TotalTime>
  <Words>628</Words>
  <Application>Microsoft Office PowerPoint</Application>
  <PresentationFormat>A4 Paper (210x297 mm)</PresentationFormat>
  <Paragraphs>132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Malgun Gothic</vt:lpstr>
      <vt:lpstr>ＭＳ Ｐゴシック</vt:lpstr>
      <vt:lpstr>ＭＳ Ｐ明朝</vt:lpstr>
      <vt:lpstr>ＭＳ Ｐ明朝</vt:lpstr>
      <vt:lpstr>Arial</vt:lpstr>
      <vt:lpstr>Lucida Sans Unicode</vt:lpstr>
      <vt:lpstr>Times</vt:lpstr>
      <vt:lpstr>Times New Roman</vt:lpstr>
      <vt:lpstr>Wingdings</vt:lpstr>
      <vt:lpstr>標準デザイン</vt:lpstr>
      <vt:lpstr>Non-CE1: On palette prediction for slices   JCTVC-T0048</vt:lpstr>
      <vt:lpstr>IBC searches</vt:lpstr>
      <vt:lpstr>Issue: slices/tiles bounding areas</vt:lpstr>
      <vt:lpstr>Solution</vt:lpstr>
      <vt:lpstr>Further observations</vt:lpstr>
      <vt:lpstr>Of palette prediction</vt:lpstr>
      <vt:lpstr>Proposed syntax (section 7.3.2.3.3)</vt:lpstr>
      <vt:lpstr>Proposed syntax (clause 7.4.3.3.3)</vt:lpstr>
      <vt:lpstr>Proposed decoding process</vt:lpstr>
      <vt:lpstr>Results</vt:lpstr>
      <vt:lpstr>Conclusion</vt:lpstr>
      <vt:lpstr>Annex: low-delay algorithm</vt:lpstr>
    </vt:vector>
  </TitlesOfParts>
  <Company>Canon Research Centre France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GISQUET Christophe</cp:lastModifiedBy>
  <cp:revision>1627</cp:revision>
  <dcterms:created xsi:type="dcterms:W3CDTF">2005-11-15T02:06:28Z</dcterms:created>
  <dcterms:modified xsi:type="dcterms:W3CDTF">2015-02-15T13:50:46Z</dcterms:modified>
  <cp:category>R2/A1</cp:category>
</cp:coreProperties>
</file>