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  <p:sldMasterId id="2147483798" r:id="rId5"/>
    <p:sldMasterId id="2147483812" r:id="rId6"/>
  </p:sldMasterIdLst>
  <p:notesMasterIdLst>
    <p:notesMasterId r:id="rId13"/>
  </p:notesMasterIdLst>
  <p:handoutMasterIdLst>
    <p:handoutMasterId r:id="rId14"/>
  </p:handoutMasterIdLst>
  <p:sldIdLst>
    <p:sldId id="311" r:id="rId7"/>
    <p:sldId id="392" r:id="rId8"/>
    <p:sldId id="394" r:id="rId9"/>
    <p:sldId id="397" r:id="rId10"/>
    <p:sldId id="396" r:id="rId11"/>
    <p:sldId id="395" r:id="rId12"/>
  </p:sldIdLst>
  <p:sldSz cx="9144000" cy="5143500" type="screen16x9"/>
  <p:notesSz cx="6810375" cy="9942513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32">
          <p15:clr>
            <a:srgbClr val="A4A3A4"/>
          </p15:clr>
        </p15:guide>
        <p15:guide id="4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124192"/>
    <a:srgbClr val="000000"/>
    <a:srgbClr val="68717A"/>
    <a:srgbClr val="A8BB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72" autoAdjust="0"/>
    <p:restoredTop sz="97333" autoAdjust="0"/>
  </p:normalViewPr>
  <p:slideViewPr>
    <p:cSldViewPr snapToGrid="0">
      <p:cViewPr varScale="1">
        <p:scale>
          <a:sx n="98" d="100"/>
          <a:sy n="98" d="100"/>
        </p:scale>
        <p:origin x="768" y="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  <p:guide orient="horz" pos="3132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3A1A956-FBA6-4D44-9717-88B588F88EA2}" type="datetimeFigureOut">
              <a:rPr lang="en-US"/>
              <a:pPr>
                <a:defRPr/>
              </a:pPr>
              <a:t>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EB7DA75-3119-461F-BBD9-15CADFA283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986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2CF6B7E-5EE0-4686-A335-20EF82FA6D28}" type="datetimeFigureOut">
              <a:rPr lang="en-US"/>
              <a:pPr>
                <a:defRPr/>
              </a:pPr>
              <a:t>2/10/2015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2622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6C2616F-011D-47B3-A2C1-4E16F1199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9924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ヒラギノ角ゴ Pro W3"/>
              <a:cs typeface="ヒラギノ角ゴ Pro W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F1E334-DD0D-44F1-B379-F6C65B92AF5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054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C2616F-011D-47B3-A2C1-4E16F11993E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889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C2616F-011D-47B3-A2C1-4E16F11993E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491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C2616F-011D-47B3-A2C1-4E16F11993E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533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C2616F-011D-47B3-A2C1-4E16F11993E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10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6C2616F-011D-47B3-A2C1-4E16F11993E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80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600"/>
              </a:spcAft>
              <a:defRPr baseline="0"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18120" y="279249"/>
            <a:ext cx="8229600" cy="31178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8"/>
          <p:cNvSpPr>
            <a:spLocks noGrp="1"/>
          </p:cNvSpPr>
          <p:nvPr>
            <p:ph sz="quarter" idx="13"/>
          </p:nvPr>
        </p:nvSpPr>
        <p:spPr>
          <a:xfrm>
            <a:off x="418120" y="537790"/>
            <a:ext cx="8227649" cy="301625"/>
          </a:xfrm>
        </p:spPr>
        <p:txBody>
          <a:bodyPr/>
          <a:lstStyle>
            <a:lvl1pPr marL="0" indent="0">
              <a:buFont typeface="Arial"/>
              <a:buNone/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/>
            <a:endParaRPr lang="en-US" noProof="0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8120" y="279249"/>
            <a:ext cx="8229600" cy="31178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sz="quarter" idx="13"/>
          </p:nvPr>
        </p:nvSpPr>
        <p:spPr>
          <a:xfrm>
            <a:off x="418120" y="537790"/>
            <a:ext cx="8227649" cy="301625"/>
          </a:xfrm>
        </p:spPr>
        <p:txBody>
          <a:bodyPr/>
          <a:lstStyle>
            <a:lvl1pPr marL="0" indent="0">
              <a:buFont typeface="Arial"/>
              <a:buNone/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423863" y="1087438"/>
            <a:ext cx="4032250" cy="2544762"/>
          </a:xfrm>
        </p:spPr>
        <p:txBody>
          <a:bodyPr/>
          <a:lstStyle>
            <a:lvl1pPr marL="0" indent="0">
              <a:spcAft>
                <a:spcPts val="600"/>
              </a:spcAft>
              <a:buFont typeface="Arial" pitchFamily="34" charset="0"/>
              <a:buNone/>
              <a:defRPr baseline="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4608513" y="1087310"/>
            <a:ext cx="4032250" cy="2544762"/>
          </a:xfrm>
        </p:spPr>
        <p:txBody>
          <a:bodyPr/>
          <a:lstStyle>
            <a:lvl1pPr marL="0" indent="0">
              <a:spcAft>
                <a:spcPts val="600"/>
              </a:spcAft>
              <a:buNone/>
              <a:defRPr baseline="0"/>
            </a:lvl1pPr>
            <a:lvl2pPr marL="0" indent="0">
              <a:spcAft>
                <a:spcPts val="600"/>
              </a:spcAft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algn="l"/>
            <a:endParaRPr lang="en-US" noProof="0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8"/>
          <p:cNvSpPr>
            <a:spLocks noGrp="1"/>
          </p:cNvSpPr>
          <p:nvPr>
            <p:ph sz="quarter" idx="13"/>
          </p:nvPr>
        </p:nvSpPr>
        <p:spPr>
          <a:xfrm>
            <a:off x="418120" y="537790"/>
            <a:ext cx="8227649" cy="301625"/>
          </a:xfrm>
        </p:spPr>
        <p:txBody>
          <a:bodyPr/>
          <a:lstStyle>
            <a:lvl1pPr marL="0" indent="0">
              <a:buFont typeface="Arial"/>
              <a:buNone/>
              <a:defRPr sz="18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/>
            <a:endParaRPr lang="en-US" noProof="0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18120" y="537790"/>
            <a:ext cx="8227649" cy="301625"/>
          </a:xfrm>
        </p:spPr>
        <p:txBody>
          <a:bodyPr/>
          <a:lstStyle>
            <a:lvl1pPr marL="0" indent="0">
              <a:buNone/>
              <a:defRPr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623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22363" y="563044"/>
            <a:ext cx="8244000" cy="2253600"/>
          </a:xfrm>
        </p:spPr>
        <p:txBody>
          <a:bodyPr/>
          <a:lstStyle>
            <a:lvl1pPr marL="0" indent="0">
              <a:buNone/>
              <a:defRPr sz="6600">
                <a:solidFill>
                  <a:schemeClr val="bg1"/>
                </a:solidFill>
                <a:latin typeface="Nokia Pure Headline Ultra Light" panose="020B0204020202020204" pitchFamily="34" charset="0"/>
              </a:defRPr>
            </a:lvl1pPr>
          </a:lstStyle>
          <a:p>
            <a:pPr eaLnBrk="1" hangingPunct="1"/>
            <a:r>
              <a:rPr lang="en-US" dirty="0" smtClean="0">
                <a:ea typeface="ヒラギノ角ゴ Pro W3"/>
                <a:cs typeface="ヒラギノ角ゴ Pro W3"/>
              </a:rPr>
              <a:t>main headline in</a:t>
            </a:r>
            <a:br>
              <a:rPr lang="en-US" dirty="0" smtClean="0">
                <a:ea typeface="ヒラギノ角ゴ Pro W3"/>
                <a:cs typeface="ヒラギノ角ゴ Pro W3"/>
              </a:rPr>
            </a:br>
            <a:r>
              <a:rPr lang="en-US" dirty="0" smtClean="0">
                <a:ea typeface="ヒラギノ角ゴ Pro W3"/>
                <a:cs typeface="ヒラギノ角ゴ Pro W3"/>
              </a:rPr>
              <a:t>lower case here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22276" y="2659314"/>
            <a:ext cx="8243887" cy="1697037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US" sz="1800" dirty="0" smtClean="0"/>
              <a:t>Supporting headline in sentence case here</a:t>
            </a:r>
          </a:p>
          <a:p>
            <a:pPr eaLnBrk="1" hangingPunct="1">
              <a:defRPr/>
            </a:pPr>
            <a:r>
              <a:rPr lang="en-US" sz="1800" dirty="0" smtClean="0"/>
              <a:t>Author/Presenter</a:t>
            </a:r>
          </a:p>
          <a:p>
            <a:pPr eaLnBrk="1" hangingPunct="1">
              <a:defRPr/>
            </a:pPr>
            <a:r>
              <a:rPr lang="en-GB" sz="1800" dirty="0" smtClean="0"/>
              <a:t>DD-MM-YYYY</a:t>
            </a:r>
            <a:endParaRPr lang="en-GB" sz="180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20" y="39903"/>
            <a:ext cx="1567485" cy="6604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8138" y="4672013"/>
            <a:ext cx="703262" cy="11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17600" y="288000"/>
            <a:ext cx="8244000" cy="2253600"/>
          </a:xfrm>
        </p:spPr>
        <p:txBody>
          <a:bodyPr/>
          <a:lstStyle>
            <a:lvl1pPr marL="0" indent="0">
              <a:spcAft>
                <a:spcPts val="1200"/>
              </a:spcAft>
              <a:buNone/>
              <a:defRPr sz="4400" baseline="0">
                <a:solidFill>
                  <a:schemeClr val="tx2"/>
                </a:solidFill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>
                <a:solidFill>
                  <a:schemeClr val="bg1"/>
                </a:solidFill>
                <a:cs typeface="Arial" panose="020B0604020202020204" pitchFamily="34" charset="0"/>
              </a:rPr>
              <a:t>Confidential</a:t>
            </a:r>
            <a:endParaRPr lang="en-US" noProof="0" dirty="0" smtClean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8138" y="4672013"/>
            <a:ext cx="703262" cy="11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>
                <a:solidFill>
                  <a:schemeClr val="bg1"/>
                </a:solidFill>
                <a:cs typeface="Arial" panose="020B0604020202020204" pitchFamily="34" charset="0"/>
              </a:rPr>
              <a:t>Confidential</a:t>
            </a:r>
            <a:endParaRPr lang="en-US" noProof="0" dirty="0" smtClean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kia Blue 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2430463"/>
            <a:ext cx="1727200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2430463"/>
            <a:ext cx="1727200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>
                <a:solidFill>
                  <a:schemeClr val="bg1"/>
                </a:solidFill>
                <a:cs typeface="Arial" panose="020B0604020202020204" pitchFamily="34" charset="0"/>
              </a:rPr>
              <a:t>Confidential</a:t>
            </a:r>
            <a:endParaRPr lang="en-US" noProof="0" dirty="0" smtClean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kia Whi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8"/>
          <p:cNvSpPr>
            <a:spLocks noGrp="1"/>
          </p:cNvSpPr>
          <p:nvPr>
            <p:ph sz="quarter" idx="13"/>
          </p:nvPr>
        </p:nvSpPr>
        <p:spPr>
          <a:xfrm>
            <a:off x="418120" y="537790"/>
            <a:ext cx="8227649" cy="301625"/>
          </a:xfrm>
        </p:spPr>
        <p:txBody>
          <a:bodyPr/>
          <a:lstStyle>
            <a:lvl1pPr marL="0" indent="0">
              <a:buFont typeface="Arial"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 smtClean="0">
                <a:solidFill>
                  <a:schemeClr val="bg1"/>
                </a:solidFill>
                <a:cs typeface="Arial" panose="020B0604020202020204" pitchFamily="34" charset="0"/>
              </a:rPr>
              <a:t>Confidential</a:t>
            </a:r>
            <a:endParaRPr lang="en-US" noProof="0" dirty="0" smtClean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Line 9"/>
          <p:cNvSpPr>
            <a:spLocks noChangeShapeType="1"/>
          </p:cNvSpPr>
          <p:nvPr/>
        </p:nvSpPr>
        <p:spPr bwMode="auto">
          <a:xfrm flipV="1">
            <a:off x="-179388" y="593725"/>
            <a:ext cx="9502776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 dirty="0">
              <a:latin typeface="+mj-lt"/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 flipV="1">
            <a:off x="-179388" y="4914900"/>
            <a:ext cx="9502776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1037" name="Line 9"/>
          <p:cNvSpPr>
            <a:spLocks noChangeShapeType="1"/>
          </p:cNvSpPr>
          <p:nvPr/>
        </p:nvSpPr>
        <p:spPr bwMode="auto">
          <a:xfrm flipV="1">
            <a:off x="-179388" y="846138"/>
            <a:ext cx="9502776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1038" name="Line 10"/>
          <p:cNvSpPr>
            <a:spLocks noChangeShapeType="1"/>
          </p:cNvSpPr>
          <p:nvPr/>
        </p:nvSpPr>
        <p:spPr bwMode="auto">
          <a:xfrm flipH="1">
            <a:off x="-179388" y="1092200"/>
            <a:ext cx="9502776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1039" name="Line 12"/>
          <p:cNvSpPr>
            <a:spLocks noChangeShapeType="1"/>
          </p:cNvSpPr>
          <p:nvPr/>
        </p:nvSpPr>
        <p:spPr bwMode="auto">
          <a:xfrm flipV="1">
            <a:off x="-179388" y="4665663"/>
            <a:ext cx="9502776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1040" name="Line 13"/>
          <p:cNvSpPr>
            <a:spLocks noChangeShapeType="1"/>
          </p:cNvSpPr>
          <p:nvPr/>
        </p:nvSpPr>
        <p:spPr bwMode="auto">
          <a:xfrm flipH="1" flipV="1">
            <a:off x="-179388" y="4400550"/>
            <a:ext cx="9502776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1041" name="Line 14"/>
          <p:cNvSpPr>
            <a:spLocks noChangeShapeType="1"/>
          </p:cNvSpPr>
          <p:nvPr/>
        </p:nvSpPr>
        <p:spPr bwMode="auto">
          <a:xfrm>
            <a:off x="-179388" y="280988"/>
            <a:ext cx="9502776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1042" name="Line 15"/>
          <p:cNvSpPr>
            <a:spLocks noChangeShapeType="1"/>
          </p:cNvSpPr>
          <p:nvPr/>
        </p:nvSpPr>
        <p:spPr bwMode="auto">
          <a:xfrm flipH="1">
            <a:off x="417513" y="-147638"/>
            <a:ext cx="0" cy="5508626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1043" name="Line 17"/>
          <p:cNvSpPr>
            <a:spLocks noChangeShapeType="1"/>
          </p:cNvSpPr>
          <p:nvPr/>
        </p:nvSpPr>
        <p:spPr bwMode="auto">
          <a:xfrm>
            <a:off x="8656638" y="-147638"/>
            <a:ext cx="0" cy="5508626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17513" y="279400"/>
            <a:ext cx="82296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17513" y="1089025"/>
            <a:ext cx="82296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1" name="AutoShape 57"/>
          <p:cNvSpPr>
            <a:spLocks noChangeArrowheads="1"/>
          </p:cNvSpPr>
          <p:nvPr/>
        </p:nvSpPr>
        <p:spPr bwMode="auto">
          <a:xfrm>
            <a:off x="1474788" y="5208588"/>
            <a:ext cx="287337" cy="1349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lIns="18000" tIns="252000" rIns="18000" bIns="0"/>
          <a:lstStyle/>
          <a:p>
            <a:pPr defTabSz="603250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18 </a:t>
            </a:r>
            <a:b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65 </a:t>
            </a:r>
            <a:b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145</a:t>
            </a:r>
          </a:p>
        </p:txBody>
      </p:sp>
      <p:sp>
        <p:nvSpPr>
          <p:cNvPr id="43" name="AutoShape 58"/>
          <p:cNvSpPr>
            <a:spLocks noChangeArrowheads="1"/>
          </p:cNvSpPr>
          <p:nvPr/>
        </p:nvSpPr>
        <p:spPr bwMode="auto">
          <a:xfrm>
            <a:off x="1835150" y="5208588"/>
            <a:ext cx="287338" cy="13493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lIns="18000" tIns="252000" rIns="18000" bIns="0"/>
          <a:lstStyle/>
          <a:p>
            <a:pPr defTabSz="603250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0 </a:t>
            </a:r>
            <a:b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201 </a:t>
            </a:r>
            <a:b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255</a:t>
            </a:r>
          </a:p>
        </p:txBody>
      </p:sp>
      <p:sp>
        <p:nvSpPr>
          <p:cNvPr id="44" name="AutoShape 59"/>
          <p:cNvSpPr>
            <a:spLocks noChangeArrowheads="1"/>
          </p:cNvSpPr>
          <p:nvPr/>
        </p:nvSpPr>
        <p:spPr bwMode="auto">
          <a:xfrm>
            <a:off x="2195513" y="5208588"/>
            <a:ext cx="287337" cy="134937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lIns="18000" tIns="252000" rIns="18000" bIns="0"/>
          <a:lstStyle/>
          <a:p>
            <a:pPr defTabSz="604647" eaLnBrk="0" fontAlgn="auto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US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104</a:t>
            </a:r>
            <a:br>
              <a:rPr lang="en-US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US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113</a:t>
            </a:r>
            <a:br>
              <a:rPr lang="en-US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US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122</a:t>
            </a:r>
          </a:p>
        </p:txBody>
      </p:sp>
      <p:sp>
        <p:nvSpPr>
          <p:cNvPr id="45" name="AutoShape 64"/>
          <p:cNvSpPr>
            <a:spLocks noChangeArrowheads="1"/>
          </p:cNvSpPr>
          <p:nvPr/>
        </p:nvSpPr>
        <p:spPr bwMode="auto">
          <a:xfrm>
            <a:off x="2916238" y="5208588"/>
            <a:ext cx="287337" cy="134937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lIns="18000" tIns="252000" rIns="18000" bIns="0"/>
          <a:lstStyle/>
          <a:p>
            <a:pPr defTabSz="603250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216</a:t>
            </a:r>
            <a:b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217</a:t>
            </a:r>
            <a:b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218</a:t>
            </a:r>
          </a:p>
        </p:txBody>
      </p:sp>
      <p:sp>
        <p:nvSpPr>
          <p:cNvPr id="46" name="AutoShape 65"/>
          <p:cNvSpPr>
            <a:spLocks noChangeArrowheads="1"/>
          </p:cNvSpPr>
          <p:nvPr/>
        </p:nvSpPr>
        <p:spPr bwMode="auto">
          <a:xfrm>
            <a:off x="2555875" y="5208588"/>
            <a:ext cx="287338" cy="134937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lIns="18000" tIns="252000" rIns="18000" bIns="0"/>
          <a:lstStyle/>
          <a:p>
            <a:pPr defTabSz="603250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168</a:t>
            </a:r>
            <a:b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187</a:t>
            </a:r>
            <a:b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192</a:t>
            </a:r>
          </a:p>
        </p:txBody>
      </p:sp>
      <p:sp>
        <p:nvSpPr>
          <p:cNvPr id="47" name="Rectangle 68"/>
          <p:cNvSpPr>
            <a:spLocks noChangeArrowheads="1"/>
          </p:cNvSpPr>
          <p:nvPr/>
        </p:nvSpPr>
        <p:spPr bwMode="auto">
          <a:xfrm>
            <a:off x="647700" y="5208588"/>
            <a:ext cx="792163" cy="13493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18000" tIns="0" rIns="36000" bIns="0" anchor="ctr"/>
          <a:lstStyle/>
          <a:p>
            <a:pPr algn="r" defTabSz="603250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5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and </a:t>
            </a: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background</a:t>
            </a:r>
            <a:r>
              <a:rPr lang="en-GB" sz="5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5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colors</a:t>
            </a:r>
            <a:r>
              <a:rPr lang="en-GB" sz="5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48" name="AutoShape 57"/>
          <p:cNvSpPr>
            <a:spLocks noChangeArrowheads="1"/>
          </p:cNvSpPr>
          <p:nvPr/>
        </p:nvSpPr>
        <p:spPr bwMode="auto">
          <a:xfrm>
            <a:off x="1474788" y="5208588"/>
            <a:ext cx="287337" cy="134937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8000" tIns="252000" rIns="18000" bIns="0"/>
          <a:lstStyle/>
          <a:p>
            <a:pPr defTabSz="603250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endParaRPr lang="en-US" sz="500" b="1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9" name="AutoShape 58"/>
          <p:cNvSpPr>
            <a:spLocks noChangeArrowheads="1"/>
          </p:cNvSpPr>
          <p:nvPr/>
        </p:nvSpPr>
        <p:spPr bwMode="auto">
          <a:xfrm>
            <a:off x="1835150" y="5208588"/>
            <a:ext cx="287338" cy="13493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lIns="18000" tIns="252000" rIns="18000" bIns="0"/>
          <a:lstStyle/>
          <a:p>
            <a:pPr defTabSz="603250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endParaRPr lang="en-US" sz="500" b="1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0" name="AutoShape 59"/>
          <p:cNvSpPr>
            <a:spLocks noChangeArrowheads="1"/>
          </p:cNvSpPr>
          <p:nvPr/>
        </p:nvSpPr>
        <p:spPr bwMode="auto">
          <a:xfrm>
            <a:off x="2195513" y="5208588"/>
            <a:ext cx="287337" cy="134937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lIns="18000" tIns="252000" rIns="18000" bIns="0"/>
          <a:lstStyle/>
          <a:p>
            <a:pPr defTabSz="604647" eaLnBrk="0" fontAlgn="auto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endParaRPr lang="en-US" sz="500" b="1" dirty="0">
              <a:solidFill>
                <a:schemeClr val="tx2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1" name="Rectangle 68"/>
          <p:cNvSpPr>
            <a:spLocks noChangeArrowheads="1"/>
          </p:cNvSpPr>
          <p:nvPr/>
        </p:nvSpPr>
        <p:spPr bwMode="auto">
          <a:xfrm>
            <a:off x="647700" y="5208588"/>
            <a:ext cx="792163" cy="13493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18000" tIns="0" rIns="36000" bIns="0" anchor="ctr"/>
          <a:lstStyle/>
          <a:p>
            <a:pPr algn="r" defTabSz="603250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endParaRPr lang="en-GB" sz="5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Slide Number Placeholder 5"/>
          <p:cNvSpPr txBox="1">
            <a:spLocks/>
          </p:cNvSpPr>
          <p:nvPr/>
        </p:nvSpPr>
        <p:spPr>
          <a:xfrm>
            <a:off x="433388" y="4643438"/>
            <a:ext cx="144462" cy="138112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9182688-34E5-4CE3-92E4-C88AA8BD9750}" type="slidenum">
              <a:rPr lang="en-US" sz="800" noProof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US" noProof="0" dirty="0">
              <a:solidFill>
                <a:schemeClr val="bg2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050" name="Picture 1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59725" y="4672013"/>
            <a:ext cx="701675" cy="11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Footer Placeholder 29"/>
          <p:cNvSpPr>
            <a:spLocks noGrp="1"/>
          </p:cNvSpPr>
          <p:nvPr>
            <p:ph type="ftr" sz="quarter" idx="3"/>
          </p:nvPr>
        </p:nvSpPr>
        <p:spPr>
          <a:xfrm>
            <a:off x="432000" y="4789325"/>
            <a:ext cx="60804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l"/>
            <a:endParaRPr lang="en-US" noProof="0" dirty="0" smtClean="0">
              <a:solidFill>
                <a:schemeClr val="bg2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5" r:id="rId2"/>
    <p:sldLayoutId id="2147483804" r:id="rId3"/>
    <p:sldLayoutId id="2147483815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800" b="1" kern="1200">
          <a:solidFill>
            <a:schemeClr val="tx1"/>
          </a:solidFill>
          <a:latin typeface="+mj-lt"/>
          <a:ea typeface="ヒラギノ角ゴ Pro W3" charset="0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9pPr>
    </p:titleStyle>
    <p:bodyStyle>
      <a:lvl1pPr marL="230188" indent="-230188" algn="l" defTabSz="457200" rtl="0" eaLnBrk="1" fontAlgn="base" hangingPunct="1">
        <a:spcBef>
          <a:spcPct val="0"/>
        </a:spcBef>
        <a:spcAft>
          <a:spcPts val="600"/>
        </a:spcAft>
        <a:buFont typeface="Arial" charset="0"/>
        <a:buChar char="•"/>
        <a:defRPr sz="3200" kern="1200">
          <a:solidFill>
            <a:schemeClr val="bg2"/>
          </a:solidFill>
          <a:latin typeface="+mn-lt"/>
          <a:ea typeface="ヒラギノ角ゴ Pro W3" charset="0"/>
          <a:cs typeface="ヒラギノ角ゴ Pro W3" charset="0"/>
        </a:defRPr>
      </a:lvl1pPr>
      <a:lvl2pPr marL="458788" indent="-228600" algn="l" defTabSz="457200" rtl="0" eaLnBrk="1" fontAlgn="base" hangingPunct="1">
        <a:spcBef>
          <a:spcPct val="0"/>
        </a:spcBef>
        <a:spcAft>
          <a:spcPts val="600"/>
        </a:spcAft>
        <a:buFont typeface="Lucida Grande"/>
        <a:buChar char="-"/>
        <a:defRPr sz="2800" kern="1200">
          <a:solidFill>
            <a:schemeClr val="bg2"/>
          </a:solidFill>
          <a:latin typeface="+mn-lt"/>
          <a:ea typeface="ヒラギノ角ゴ Pro W3" charset="0"/>
          <a:cs typeface="ヒラギノ角ゴ Pro W3"/>
        </a:defRPr>
      </a:lvl2pPr>
      <a:lvl3pPr marL="684213" indent="-225425" algn="l" defTabSz="457200" rtl="0" eaLnBrk="1" fontAlgn="base" hangingPunct="1">
        <a:spcBef>
          <a:spcPct val="0"/>
        </a:spcBef>
        <a:spcAft>
          <a:spcPts val="600"/>
        </a:spcAft>
        <a:buFont typeface="Arial" charset="0"/>
        <a:buChar char="•"/>
        <a:defRPr sz="2400" kern="1200">
          <a:solidFill>
            <a:schemeClr val="bg2"/>
          </a:solidFill>
          <a:latin typeface="+mn-lt"/>
          <a:ea typeface="ヒラギノ角ゴ Pro W3" charset="0"/>
          <a:cs typeface="ヒラギノ角ゴ Pro W3"/>
        </a:defRPr>
      </a:lvl3pPr>
      <a:lvl4pPr marL="912813" indent="-228600" algn="l" defTabSz="457200" rtl="0" eaLnBrk="1" fontAlgn="base" hangingPunct="1">
        <a:spcBef>
          <a:spcPct val="0"/>
        </a:spcBef>
        <a:spcAft>
          <a:spcPts val="600"/>
        </a:spcAft>
        <a:buFont typeface="Lucida Grande"/>
        <a:buChar char="-"/>
        <a:defRPr sz="2000" kern="1200">
          <a:solidFill>
            <a:schemeClr val="bg2"/>
          </a:solidFill>
          <a:latin typeface="+mn-lt"/>
          <a:ea typeface="ヒラギノ角ゴ Pro W3" charset="0"/>
          <a:cs typeface="ヒラギノ角ゴ Pro W3"/>
        </a:defRPr>
      </a:lvl4pPr>
      <a:lvl5pPr marL="1143000" indent="-230188" algn="l" defTabSz="457200" rtl="0" eaLnBrk="1" fontAlgn="base" hangingPunct="1">
        <a:spcBef>
          <a:spcPct val="0"/>
        </a:spcBef>
        <a:spcAft>
          <a:spcPts val="600"/>
        </a:spcAft>
        <a:buFont typeface="Arial" charset="0"/>
        <a:buChar char="•"/>
        <a:defRPr sz="2000" kern="1200">
          <a:solidFill>
            <a:schemeClr val="bg2"/>
          </a:solidFill>
          <a:latin typeface="+mn-lt"/>
          <a:ea typeface="ヒラギノ角ゴ Pro W3" charset="0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Line 9"/>
          <p:cNvSpPr>
            <a:spLocks noChangeShapeType="1"/>
          </p:cNvSpPr>
          <p:nvPr/>
        </p:nvSpPr>
        <p:spPr bwMode="auto">
          <a:xfrm flipV="1">
            <a:off x="-179388" y="593725"/>
            <a:ext cx="9502776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 flipV="1">
            <a:off x="-179388" y="4914900"/>
            <a:ext cx="9502776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US" noProof="0" dirty="0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1037" name="Line 9"/>
          <p:cNvSpPr>
            <a:spLocks noChangeShapeType="1"/>
          </p:cNvSpPr>
          <p:nvPr/>
        </p:nvSpPr>
        <p:spPr bwMode="auto">
          <a:xfrm flipV="1">
            <a:off x="-179388" y="846138"/>
            <a:ext cx="9502776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1038" name="Line 10"/>
          <p:cNvSpPr>
            <a:spLocks noChangeShapeType="1"/>
          </p:cNvSpPr>
          <p:nvPr/>
        </p:nvSpPr>
        <p:spPr bwMode="auto">
          <a:xfrm flipH="1">
            <a:off x="-179388" y="1092200"/>
            <a:ext cx="9502776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1039" name="Line 12"/>
          <p:cNvSpPr>
            <a:spLocks noChangeShapeType="1"/>
          </p:cNvSpPr>
          <p:nvPr/>
        </p:nvSpPr>
        <p:spPr bwMode="auto">
          <a:xfrm flipV="1">
            <a:off x="-179388" y="4665663"/>
            <a:ext cx="9502776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1040" name="Line 13"/>
          <p:cNvSpPr>
            <a:spLocks noChangeShapeType="1"/>
          </p:cNvSpPr>
          <p:nvPr/>
        </p:nvSpPr>
        <p:spPr bwMode="auto">
          <a:xfrm flipH="1" flipV="1">
            <a:off x="-179388" y="4400550"/>
            <a:ext cx="9502776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1041" name="Line 14"/>
          <p:cNvSpPr>
            <a:spLocks noChangeShapeType="1"/>
          </p:cNvSpPr>
          <p:nvPr/>
        </p:nvSpPr>
        <p:spPr bwMode="auto">
          <a:xfrm>
            <a:off x="-179388" y="280988"/>
            <a:ext cx="9502776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1042" name="Line 15"/>
          <p:cNvSpPr>
            <a:spLocks noChangeShapeType="1"/>
          </p:cNvSpPr>
          <p:nvPr/>
        </p:nvSpPr>
        <p:spPr bwMode="auto">
          <a:xfrm flipH="1">
            <a:off x="417513" y="-147638"/>
            <a:ext cx="0" cy="5508626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1043" name="Line 17"/>
          <p:cNvSpPr>
            <a:spLocks noChangeShapeType="1"/>
          </p:cNvSpPr>
          <p:nvPr/>
        </p:nvSpPr>
        <p:spPr bwMode="auto">
          <a:xfrm>
            <a:off x="8656638" y="-147638"/>
            <a:ext cx="0" cy="5508626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xtLst/>
        </p:spPr>
        <p:txBody>
          <a:bodyPr anchor="ctr"/>
          <a:lstStyle/>
          <a:p>
            <a:pPr>
              <a:defRPr/>
            </a:pPr>
            <a:endParaRPr lang="en-GB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6155" name="Title Placeholder 1"/>
          <p:cNvSpPr>
            <a:spLocks noGrp="1"/>
          </p:cNvSpPr>
          <p:nvPr>
            <p:ph type="title"/>
          </p:nvPr>
        </p:nvSpPr>
        <p:spPr bwMode="auto">
          <a:xfrm>
            <a:off x="417513" y="288000"/>
            <a:ext cx="82296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15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17513" y="1089025"/>
            <a:ext cx="82296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1" name="AutoShape 57"/>
          <p:cNvSpPr>
            <a:spLocks noChangeArrowheads="1"/>
          </p:cNvSpPr>
          <p:nvPr/>
        </p:nvSpPr>
        <p:spPr bwMode="auto">
          <a:xfrm>
            <a:off x="1474788" y="5208588"/>
            <a:ext cx="287337" cy="134937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lIns="18000" tIns="252000" rIns="18000" bIns="0"/>
          <a:lstStyle/>
          <a:p>
            <a:pPr defTabSz="603250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18 </a:t>
            </a:r>
            <a:b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65 </a:t>
            </a:r>
            <a:b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145</a:t>
            </a:r>
          </a:p>
        </p:txBody>
      </p:sp>
      <p:sp>
        <p:nvSpPr>
          <p:cNvPr id="43" name="AutoShape 58"/>
          <p:cNvSpPr>
            <a:spLocks noChangeArrowheads="1"/>
          </p:cNvSpPr>
          <p:nvPr/>
        </p:nvSpPr>
        <p:spPr bwMode="auto">
          <a:xfrm>
            <a:off x="1835150" y="5208588"/>
            <a:ext cx="287338" cy="13493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lIns="18000" tIns="252000" rIns="18000" bIns="0"/>
          <a:lstStyle/>
          <a:p>
            <a:pPr defTabSz="603250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0 </a:t>
            </a:r>
            <a:b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201 </a:t>
            </a:r>
            <a:b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255</a:t>
            </a:r>
          </a:p>
        </p:txBody>
      </p:sp>
      <p:sp>
        <p:nvSpPr>
          <p:cNvPr id="44" name="AutoShape 59"/>
          <p:cNvSpPr>
            <a:spLocks noChangeArrowheads="1"/>
          </p:cNvSpPr>
          <p:nvPr/>
        </p:nvSpPr>
        <p:spPr bwMode="auto">
          <a:xfrm>
            <a:off x="2195513" y="5208588"/>
            <a:ext cx="287337" cy="134937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lIns="18000" tIns="252000" rIns="18000" bIns="0"/>
          <a:lstStyle/>
          <a:p>
            <a:pPr defTabSz="604647" eaLnBrk="0" fontAlgn="auto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US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104</a:t>
            </a:r>
            <a:br>
              <a:rPr lang="en-US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US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113</a:t>
            </a:r>
            <a:br>
              <a:rPr lang="en-US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US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122</a:t>
            </a:r>
          </a:p>
        </p:txBody>
      </p:sp>
      <p:sp>
        <p:nvSpPr>
          <p:cNvPr id="45" name="AutoShape 64"/>
          <p:cNvSpPr>
            <a:spLocks noChangeArrowheads="1"/>
          </p:cNvSpPr>
          <p:nvPr/>
        </p:nvSpPr>
        <p:spPr bwMode="auto">
          <a:xfrm>
            <a:off x="2916238" y="5208588"/>
            <a:ext cx="287337" cy="134937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lIns="18000" tIns="252000" rIns="18000" bIns="0"/>
          <a:lstStyle/>
          <a:p>
            <a:pPr defTabSz="603250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216</a:t>
            </a:r>
            <a:b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217</a:t>
            </a:r>
            <a:b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218</a:t>
            </a:r>
          </a:p>
        </p:txBody>
      </p:sp>
      <p:sp>
        <p:nvSpPr>
          <p:cNvPr id="46" name="AutoShape 65"/>
          <p:cNvSpPr>
            <a:spLocks noChangeArrowheads="1"/>
          </p:cNvSpPr>
          <p:nvPr/>
        </p:nvSpPr>
        <p:spPr bwMode="auto">
          <a:xfrm>
            <a:off x="2555875" y="5208588"/>
            <a:ext cx="287338" cy="134937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lIns="18000" tIns="252000" rIns="18000" bIns="0"/>
          <a:lstStyle/>
          <a:p>
            <a:pPr defTabSz="603250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168</a:t>
            </a:r>
            <a:b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187</a:t>
            </a:r>
            <a:b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192</a:t>
            </a:r>
          </a:p>
        </p:txBody>
      </p:sp>
      <p:sp>
        <p:nvSpPr>
          <p:cNvPr id="47" name="Rectangle 68"/>
          <p:cNvSpPr>
            <a:spLocks noChangeArrowheads="1"/>
          </p:cNvSpPr>
          <p:nvPr/>
        </p:nvSpPr>
        <p:spPr bwMode="auto">
          <a:xfrm>
            <a:off x="647700" y="5208588"/>
            <a:ext cx="792163" cy="13493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18000" tIns="0" rIns="36000" bIns="0" anchor="ctr"/>
          <a:lstStyle/>
          <a:p>
            <a:pPr algn="r" defTabSz="603250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Core and background </a:t>
            </a:r>
            <a:r>
              <a:rPr lang="en-GB" sz="500" b="1" dirty="0" smtClean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colors</a:t>
            </a:r>
            <a:r>
              <a:rPr lang="en-GB" sz="500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:</a:t>
            </a:r>
          </a:p>
        </p:txBody>
      </p:sp>
      <p:sp>
        <p:nvSpPr>
          <p:cNvPr id="48" name="AutoShape 57"/>
          <p:cNvSpPr>
            <a:spLocks noChangeArrowheads="1"/>
          </p:cNvSpPr>
          <p:nvPr/>
        </p:nvSpPr>
        <p:spPr bwMode="auto">
          <a:xfrm>
            <a:off x="1474788" y="5208588"/>
            <a:ext cx="287337" cy="134937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8000" tIns="252000" rIns="18000" bIns="0"/>
          <a:lstStyle/>
          <a:p>
            <a:pPr defTabSz="603250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endParaRPr lang="en-US" sz="500" b="1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9" name="AutoShape 58"/>
          <p:cNvSpPr>
            <a:spLocks noChangeArrowheads="1"/>
          </p:cNvSpPr>
          <p:nvPr/>
        </p:nvSpPr>
        <p:spPr bwMode="auto">
          <a:xfrm>
            <a:off x="1835150" y="5208588"/>
            <a:ext cx="287338" cy="13493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lIns="18000" tIns="252000" rIns="18000" bIns="0"/>
          <a:lstStyle/>
          <a:p>
            <a:pPr defTabSz="603250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endParaRPr lang="en-US" sz="500" b="1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0" name="AutoShape 59"/>
          <p:cNvSpPr>
            <a:spLocks noChangeArrowheads="1"/>
          </p:cNvSpPr>
          <p:nvPr/>
        </p:nvSpPr>
        <p:spPr bwMode="auto">
          <a:xfrm>
            <a:off x="2195513" y="5208588"/>
            <a:ext cx="287337" cy="134937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lIns="18000" tIns="252000" rIns="18000" bIns="0"/>
          <a:lstStyle/>
          <a:p>
            <a:pPr defTabSz="604647" eaLnBrk="0" fontAlgn="auto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endParaRPr lang="en-US" sz="500" b="1" dirty="0">
              <a:solidFill>
                <a:schemeClr val="tx2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1" name="Rectangle 68"/>
          <p:cNvSpPr>
            <a:spLocks noChangeArrowheads="1"/>
          </p:cNvSpPr>
          <p:nvPr/>
        </p:nvSpPr>
        <p:spPr bwMode="auto">
          <a:xfrm>
            <a:off x="647700" y="5208588"/>
            <a:ext cx="792163" cy="13493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18000" tIns="0" rIns="36000" bIns="0" anchor="ctr"/>
          <a:lstStyle/>
          <a:p>
            <a:pPr algn="r" defTabSz="603250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endParaRPr lang="en-GB" sz="500" b="1" dirty="0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3" name="Slide Number Placeholder 5"/>
          <p:cNvSpPr txBox="1">
            <a:spLocks/>
          </p:cNvSpPr>
          <p:nvPr/>
        </p:nvSpPr>
        <p:spPr>
          <a:xfrm>
            <a:off x="433388" y="4643438"/>
            <a:ext cx="144462" cy="138112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GB" sz="800" smtClean="0">
                <a:latin typeface="+mn-lt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GB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9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432000" y="4789425"/>
            <a:ext cx="5047200" cy="12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US" noProof="0" smtClean="0">
                <a:solidFill>
                  <a:schemeClr val="bg1"/>
                </a:solidFill>
                <a:cs typeface="Arial" panose="020B0604020202020204" pitchFamily="34" charset="0"/>
              </a:rPr>
              <a:t>Confidential</a:t>
            </a:r>
            <a:endParaRPr lang="en-US" noProof="0" dirty="0" smtClean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800" b="1" kern="1200">
          <a:solidFill>
            <a:schemeClr val="tx2"/>
          </a:solidFill>
          <a:latin typeface="+mj-lt"/>
          <a:ea typeface="ヒラギノ角ゴ Pro W3" charset="0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9pPr>
    </p:titleStyle>
    <p:bodyStyle>
      <a:lvl1pPr marL="230188" indent="-230188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3200" kern="1200">
          <a:solidFill>
            <a:schemeClr val="tx2"/>
          </a:solidFill>
          <a:latin typeface="+mn-lt"/>
          <a:ea typeface="ヒラギノ角ゴ Pro W3" charset="0"/>
          <a:cs typeface="ヒラギノ角ゴ Pro W3" charset="0"/>
        </a:defRPr>
      </a:lvl1pPr>
      <a:lvl2pPr marL="458788" indent="-228600" algn="l" defTabSz="457200" rtl="0" eaLnBrk="0" fontAlgn="base" hangingPunct="0">
        <a:spcBef>
          <a:spcPct val="0"/>
        </a:spcBef>
        <a:spcAft>
          <a:spcPts val="600"/>
        </a:spcAft>
        <a:buFont typeface="Lucida Grande"/>
        <a:buChar char="-"/>
        <a:defRPr sz="2800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2pPr>
      <a:lvl3pPr marL="684213" indent="-225425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2400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3pPr>
      <a:lvl4pPr marL="912813" indent="-228600" algn="l" defTabSz="457200" rtl="0" eaLnBrk="0" fontAlgn="base" hangingPunct="0">
        <a:spcBef>
          <a:spcPct val="0"/>
        </a:spcBef>
        <a:spcAft>
          <a:spcPts val="600"/>
        </a:spcAft>
        <a:buFont typeface="Lucida Grande"/>
        <a:buChar char="-"/>
        <a:defRPr sz="2000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4pPr>
      <a:lvl5pPr marL="1143000" indent="-230188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2000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241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2430463"/>
            <a:ext cx="1727200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2430463"/>
            <a:ext cx="1727200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43191" y="1249882"/>
            <a:ext cx="8696527" cy="1794876"/>
          </a:xfrm>
        </p:spPr>
        <p:txBody>
          <a:bodyPr/>
          <a:lstStyle/>
          <a:p>
            <a:pPr algn="ctr" eaLnBrk="1" hangingPunct="1">
              <a:spcAft>
                <a:spcPts val="0"/>
              </a:spcAft>
            </a:pPr>
            <a:r>
              <a:rPr lang="fi-FI" sz="6000" dirty="0" smtClean="0">
                <a:ea typeface="ヒラギノ角ゴ Pro W3"/>
                <a:cs typeface="ヒラギノ角ゴ Pro W3"/>
              </a:rPr>
              <a:t>JCTVC-T0045</a:t>
            </a:r>
          </a:p>
          <a:p>
            <a:pPr algn="ctr" eaLnBrk="1" hangingPunct="1">
              <a:spcAft>
                <a:spcPts val="0"/>
              </a:spcAft>
            </a:pPr>
            <a:r>
              <a:rPr lang="en-US" sz="4000" dirty="0">
                <a:ea typeface="ヒラギノ角ゴ Pro W3"/>
                <a:cs typeface="ヒラギノ角ゴ Pro W3"/>
              </a:rPr>
              <a:t>AHG10: Memory bandwidth reduction for intra block copy</a:t>
            </a:r>
            <a:endParaRPr lang="fi-FI" sz="4000" dirty="0" smtClean="0">
              <a:ea typeface="ヒラギノ角ゴ Pro W3"/>
              <a:cs typeface="ヒラギノ角ゴ Pro W3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22276" y="3246634"/>
            <a:ext cx="8243887" cy="1109717"/>
          </a:xfrm>
        </p:spPr>
        <p:txBody>
          <a:bodyPr/>
          <a:lstStyle/>
          <a:p>
            <a:pPr eaLnBrk="1" hangingPunct="1">
              <a:defRPr/>
            </a:pPr>
            <a:endParaRPr lang="en-US" sz="1800" dirty="0" smtClean="0"/>
          </a:p>
          <a:p>
            <a:pPr marL="0" indent="0" algn="ctr" eaLnBrk="1" hangingPunct="1">
              <a:buNone/>
              <a:defRPr/>
            </a:pPr>
            <a:r>
              <a:rPr lang="fi-FI" sz="1800" dirty="0" smtClean="0"/>
              <a:t>Jani Lainema, Miska Hannuksela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fi-FI" sz="2000" noProof="1" smtClean="0"/>
              <a:t>Intra block copy uses non-filtered samples as source</a:t>
            </a:r>
          </a:p>
          <a:p>
            <a:pPr lvl="1">
              <a:buFont typeface="Arial" pitchFamily="34" charset="0"/>
              <a:buChar char="•"/>
            </a:pPr>
            <a:r>
              <a:rPr lang="fi-FI" sz="1600" noProof="1" smtClean="0"/>
              <a:t>Follows the HEVC design principles</a:t>
            </a:r>
          </a:p>
          <a:p>
            <a:pPr lvl="1">
              <a:buFont typeface="Arial" pitchFamily="34" charset="0"/>
              <a:buChar char="•"/>
            </a:pPr>
            <a:r>
              <a:rPr lang="fi-FI" sz="1600" noProof="1" smtClean="0"/>
              <a:t>Doesn’t force implementations to do post-processing immediately after CTU encoding/decoding</a:t>
            </a:r>
          </a:p>
          <a:p>
            <a:pPr lvl="1">
              <a:buFont typeface="Arial" pitchFamily="34" charset="0"/>
              <a:buChar char="•"/>
            </a:pPr>
            <a:r>
              <a:rPr lang="fi-FI" sz="1600" noProof="1" smtClean="0"/>
              <a:t>However, in the case post-processing is done once CTU is ready, need to maintain two frame memories</a:t>
            </a:r>
            <a:endParaRPr lang="en-US" sz="1600" noProof="1" smtClean="0"/>
          </a:p>
          <a:p>
            <a:pPr>
              <a:buFont typeface="Arial" pitchFamily="34" charset="0"/>
              <a:buChar char="•"/>
            </a:pPr>
            <a:r>
              <a:rPr lang="en-US" sz="2000" noProof="1" smtClean="0"/>
              <a:t>Proposed approach</a:t>
            </a:r>
            <a:endParaRPr lang="en-US" sz="2000" noProof="1"/>
          </a:p>
          <a:p>
            <a:pPr lvl="1">
              <a:buFont typeface="Arial" pitchFamily="34" charset="0"/>
              <a:buChar char="•"/>
            </a:pPr>
            <a:r>
              <a:rPr lang="en-US" sz="1600" noProof="1" smtClean="0"/>
              <a:t>Indicate IBC source CTUs by sending a CTU-level flag</a:t>
            </a:r>
          </a:p>
          <a:p>
            <a:pPr lvl="1">
              <a:buFont typeface="Arial" pitchFamily="34" charset="0"/>
              <a:buChar char="•"/>
            </a:pPr>
            <a:r>
              <a:rPr lang="en-US" sz="1600" noProof="1" smtClean="0"/>
              <a:t>Disable post-processing for IBC source CTUs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Introduction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0660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fi-FI" sz="2000" noProof="1"/>
              <a:t>Encoder:</a:t>
            </a:r>
          </a:p>
          <a:p>
            <a:pPr lvl="1">
              <a:buFont typeface="Arial" pitchFamily="34" charset="0"/>
              <a:buChar char="•"/>
            </a:pPr>
            <a:r>
              <a:rPr lang="fi-FI" sz="1600" noProof="1" smtClean="0"/>
              <a:t>Once a CTU is encoded, calculate how many palette and intra block copy pixels there are. If the sum exceeds 500 pixels, classify the CTU as an IBC source CTU.</a:t>
            </a:r>
            <a:endParaRPr lang="fi-FI" sz="1600" noProof="1"/>
          </a:p>
          <a:p>
            <a:pPr lvl="1">
              <a:buFont typeface="Arial" pitchFamily="34" charset="0"/>
              <a:buChar char="•"/>
            </a:pPr>
            <a:r>
              <a:rPr lang="fi-FI" sz="1600" noProof="1" smtClean="0"/>
              <a:t>Exclude </a:t>
            </a:r>
            <a:r>
              <a:rPr lang="fi-FI" sz="1600" noProof="1"/>
              <a:t>blocks that don’t </a:t>
            </a:r>
            <a:r>
              <a:rPr lang="fi-FI" sz="1600" noProof="1" smtClean="0"/>
              <a:t>fit fully inside IBC source CTUs </a:t>
            </a:r>
            <a:r>
              <a:rPr lang="fi-FI" sz="1600" noProof="1"/>
              <a:t>from the IBC searches</a:t>
            </a:r>
          </a:p>
          <a:p>
            <a:pPr lvl="1">
              <a:buFont typeface="Arial" pitchFamily="34" charset="0"/>
              <a:buChar char="•"/>
            </a:pPr>
            <a:r>
              <a:rPr lang="fi-FI" sz="1600" noProof="1"/>
              <a:t>Switch </a:t>
            </a:r>
            <a:r>
              <a:rPr lang="fi-FI" sz="1600" noProof="1" smtClean="0"/>
              <a:t>off deblocking </a:t>
            </a:r>
            <a:r>
              <a:rPr lang="fi-FI" sz="1600" noProof="1"/>
              <a:t>and SAO </a:t>
            </a:r>
            <a:r>
              <a:rPr lang="fi-FI" sz="1600" noProof="1" smtClean="0"/>
              <a:t>for </a:t>
            </a:r>
            <a:r>
              <a:rPr lang="fi-FI" sz="1600" noProof="1"/>
              <a:t>the IBC source CTUs</a:t>
            </a:r>
          </a:p>
          <a:p>
            <a:pPr>
              <a:buFont typeface="Arial" pitchFamily="34" charset="0"/>
              <a:buChar char="•"/>
            </a:pPr>
            <a:r>
              <a:rPr lang="fi-FI" sz="2000" noProof="1" smtClean="0"/>
              <a:t>Decoder</a:t>
            </a:r>
            <a:r>
              <a:rPr lang="fi-FI" sz="2000" noProof="1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fi-FI" sz="1600" noProof="1" smtClean="0"/>
              <a:t>Switch </a:t>
            </a:r>
            <a:r>
              <a:rPr lang="fi-FI" sz="1600" noProof="1" smtClean="0"/>
              <a:t>off deblocking </a:t>
            </a:r>
            <a:r>
              <a:rPr lang="fi-FI" sz="1600" noProof="1" smtClean="0"/>
              <a:t>and SAO </a:t>
            </a:r>
            <a:r>
              <a:rPr lang="fi-FI" sz="1600" noProof="1" smtClean="0"/>
              <a:t>for </a:t>
            </a:r>
            <a:r>
              <a:rPr lang="fi-FI" sz="1600" noProof="1" smtClean="0"/>
              <a:t>the IBC source CTUs</a:t>
            </a:r>
            <a:endParaRPr lang="fi-FI" sz="1600" noProof="1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Proposed algorithm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5268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</a:t>
            </a:r>
            <a:r>
              <a:rPr lang="en-US" sz="2800" dirty="0" smtClean="0"/>
              <a:t>ll intra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773103"/>
              </p:ext>
            </p:extLst>
          </p:nvPr>
        </p:nvGraphicFramePr>
        <p:xfrm>
          <a:off x="583661" y="1351351"/>
          <a:ext cx="7937770" cy="3040380"/>
        </p:xfrm>
        <a:graphic>
          <a:graphicData uri="http://schemas.openxmlformats.org/drawingml/2006/table">
            <a:tbl>
              <a:tblPr/>
              <a:tblGrid>
                <a:gridCol w="4539013"/>
                <a:gridCol w="1132919"/>
                <a:gridCol w="1132919"/>
                <a:gridCol w="113291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96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83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957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fi-FI" sz="2000" noProof="1"/>
              <a:t>Encoder:</a:t>
            </a:r>
          </a:p>
          <a:p>
            <a:pPr lvl="1">
              <a:buFont typeface="Arial" pitchFamily="34" charset="0"/>
              <a:buChar char="•"/>
            </a:pPr>
            <a:r>
              <a:rPr lang="fi-FI" sz="1600" noProof="1"/>
              <a:t>Once a CTU is encoded, calculate how many palette and intra block copy pixels there are. If the sum exceeds 500 pixels, classify the CTU as an IBC source CTU.</a:t>
            </a:r>
          </a:p>
          <a:p>
            <a:pPr lvl="1">
              <a:buFont typeface="Arial" pitchFamily="34" charset="0"/>
              <a:buChar char="•"/>
            </a:pPr>
            <a:r>
              <a:rPr lang="fi-FI" sz="1600" noProof="1"/>
              <a:t>Exclude blocks that don’t fit fully inside IBC source CTUs from the IBC searches</a:t>
            </a:r>
          </a:p>
          <a:p>
            <a:pPr lvl="1">
              <a:buFont typeface="Arial" pitchFamily="34" charset="0"/>
              <a:buChar char="•"/>
            </a:pPr>
            <a:r>
              <a:rPr lang="fi-FI" sz="1600" strike="sngStrike" noProof="1" smtClean="0"/>
              <a:t>Switch </a:t>
            </a:r>
            <a:r>
              <a:rPr lang="fi-FI" sz="1600" strike="sngStrike" noProof="1" smtClean="0"/>
              <a:t>off deblocking </a:t>
            </a:r>
            <a:r>
              <a:rPr lang="fi-FI" sz="1600" strike="sngStrike" noProof="1"/>
              <a:t>and SAO </a:t>
            </a:r>
            <a:r>
              <a:rPr lang="fi-FI" sz="1600" strike="sngStrike" noProof="1" smtClean="0"/>
              <a:t>for </a:t>
            </a:r>
            <a:r>
              <a:rPr lang="fi-FI" sz="1600" strike="sngStrike" noProof="1"/>
              <a:t>the IBC source CTUs</a:t>
            </a:r>
          </a:p>
          <a:p>
            <a:pPr>
              <a:buFont typeface="Arial" pitchFamily="34" charset="0"/>
              <a:buChar char="•"/>
            </a:pPr>
            <a:r>
              <a:rPr lang="fi-FI" sz="2000" strike="sngStrike" noProof="1" smtClean="0"/>
              <a:t>Decoder</a:t>
            </a:r>
            <a:r>
              <a:rPr lang="fi-FI" sz="2000" strike="sngStrike" noProof="1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fi-FI" sz="1600" strike="sngStrike" noProof="1" smtClean="0"/>
              <a:t>Switch </a:t>
            </a:r>
            <a:r>
              <a:rPr lang="fi-FI" sz="1600" strike="sngStrike" noProof="1" smtClean="0"/>
              <a:t>off deblocking </a:t>
            </a:r>
            <a:r>
              <a:rPr lang="fi-FI" sz="1600" strike="sngStrike" noProof="1" smtClean="0"/>
              <a:t>and SAO </a:t>
            </a:r>
            <a:r>
              <a:rPr lang="fi-FI" sz="1600" strike="sngStrike" noProof="1" smtClean="0"/>
              <a:t>for </a:t>
            </a:r>
            <a:r>
              <a:rPr lang="fi-FI" sz="1600" strike="sngStrike" noProof="1" smtClean="0"/>
              <a:t>the IBC source CTUs</a:t>
            </a:r>
            <a:endParaRPr lang="fi-FI" sz="1600" strike="sngStrike" noProof="1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Non-normative variant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729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</a:t>
            </a:r>
            <a:r>
              <a:rPr lang="en-US" sz="2800" dirty="0" smtClean="0"/>
              <a:t>ll intra</a:t>
            </a:r>
            <a:endParaRPr lang="en-US" sz="2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768912"/>
              </p:ext>
            </p:extLst>
          </p:nvPr>
        </p:nvGraphicFramePr>
        <p:xfrm>
          <a:off x="583661" y="1351351"/>
          <a:ext cx="7937770" cy="3040380"/>
        </p:xfrm>
        <a:graphic>
          <a:graphicData uri="http://schemas.openxmlformats.org/drawingml/2006/table">
            <a:tbl>
              <a:tblPr/>
              <a:tblGrid>
                <a:gridCol w="4539013"/>
                <a:gridCol w="1132919"/>
                <a:gridCol w="1132919"/>
                <a:gridCol w="1132919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95 %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100 %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240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Nokia Master Theme">
      <a:dk1>
        <a:srgbClr val="124191"/>
      </a:dk1>
      <a:lt1>
        <a:srgbClr val="FFFFFF"/>
      </a:lt1>
      <a:dk2>
        <a:srgbClr val="FFFFFF"/>
      </a:dk2>
      <a:lt2>
        <a:srgbClr val="68717A"/>
      </a:lt2>
      <a:accent1>
        <a:srgbClr val="00C9FF"/>
      </a:accent1>
      <a:accent2>
        <a:srgbClr val="00C9FF"/>
      </a:accent2>
      <a:accent3>
        <a:srgbClr val="00C9FF"/>
      </a:accent3>
      <a:accent4>
        <a:srgbClr val="A8BBC0"/>
      </a:accent4>
      <a:accent5>
        <a:srgbClr val="A8BBC0"/>
      </a:accent5>
      <a:accent6>
        <a:srgbClr val="D8D9DA"/>
      </a:accent6>
      <a:hlink>
        <a:srgbClr val="124191"/>
      </a:hlink>
      <a:folHlink>
        <a:srgbClr val="124191"/>
      </a:folHlink>
    </a:clrScheme>
    <a:fontScheme name="Nokia Pure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tIns="90000" bIns="90000" rtlCol="0" anchor="t" anchorCtr="0"/>
      <a:lstStyle>
        <a:defPPr algn="ctr" fontAlgn="auto">
          <a:spcBef>
            <a:spcPts val="0"/>
          </a:spcBef>
          <a:spcAft>
            <a:spcPts val="0"/>
          </a:spcAft>
          <a:defRPr dirty="0" smtClean="0">
            <a:solidFill>
              <a:schemeClr val="accent4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9050" cmpd="sng">
          <a:solidFill>
            <a:schemeClr val="accent3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ET_PPT_Temp_Nokia_Pure_Macro_Free_v51" id="{C604708E-A674-4B2C-AC98-8A2AEAAB84D5}" vid="{D3526DE6-1B3C-44E8-BC12-0D5F87E28AAB}"/>
    </a:ext>
  </a:extLst>
</a:theme>
</file>

<file path=ppt/theme/theme2.xml><?xml version="1.0" encoding="utf-8"?>
<a:theme xmlns:a="http://schemas.openxmlformats.org/drawingml/2006/main" name="Nokia Master Blue Background">
  <a:themeElements>
    <a:clrScheme name="Nokia Master Theme">
      <a:dk1>
        <a:srgbClr val="124191"/>
      </a:dk1>
      <a:lt1>
        <a:srgbClr val="FFFFFF"/>
      </a:lt1>
      <a:dk2>
        <a:srgbClr val="FFFFFF"/>
      </a:dk2>
      <a:lt2>
        <a:srgbClr val="68717A"/>
      </a:lt2>
      <a:accent1>
        <a:srgbClr val="00C9FF"/>
      </a:accent1>
      <a:accent2>
        <a:srgbClr val="00C9FF"/>
      </a:accent2>
      <a:accent3>
        <a:srgbClr val="00C9FF"/>
      </a:accent3>
      <a:accent4>
        <a:srgbClr val="A8BBC0"/>
      </a:accent4>
      <a:accent5>
        <a:srgbClr val="A8BBC0"/>
      </a:accent5>
      <a:accent6>
        <a:srgbClr val="D8D9DA"/>
      </a:accent6>
      <a:hlink>
        <a:srgbClr val="124191"/>
      </a:hlink>
      <a:folHlink>
        <a:srgbClr val="124191"/>
      </a:folHlink>
    </a:clrScheme>
    <a:fontScheme name="Nokia Pure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tIns="90000" bIns="90000" rtlCol="0" anchor="t" anchorCtr="0"/>
      <a:lstStyle>
        <a:defPPr algn="ctr" fontAlgn="auto">
          <a:spcBef>
            <a:spcPts val="0"/>
          </a:spcBef>
          <a:spcAft>
            <a:spcPts val="0"/>
          </a:spcAft>
          <a:defRPr dirty="0" smtClean="0">
            <a:solidFill>
              <a:schemeClr val="accent4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9050" cmpd="sng">
          <a:solidFill>
            <a:schemeClr val="accent3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ET_PPT_Temp_Nokia_Pure_Macro_Free_v51" id="{C604708E-A674-4B2C-AC98-8A2AEAAB84D5}" vid="{99FDE287-729A-45E0-81BA-447B22A138B0}"/>
    </a:ext>
  </a:extLst>
</a:theme>
</file>

<file path=ppt/theme/theme3.xml><?xml version="1.0" encoding="utf-8"?>
<a:theme xmlns:a="http://schemas.openxmlformats.org/drawingml/2006/main" name="Final Slide">
  <a:themeElements>
    <a:clrScheme name="Custom 18">
      <a:dk1>
        <a:srgbClr val="124191"/>
      </a:dk1>
      <a:lt1>
        <a:srgbClr val="FFFFFF"/>
      </a:lt1>
      <a:dk2>
        <a:srgbClr val="FFFFFF"/>
      </a:dk2>
      <a:lt2>
        <a:srgbClr val="687170"/>
      </a:lt2>
      <a:accent1>
        <a:srgbClr val="00C9FF"/>
      </a:accent1>
      <a:accent2>
        <a:srgbClr val="00C9FF"/>
      </a:accent2>
      <a:accent3>
        <a:srgbClr val="00C9FF"/>
      </a:accent3>
      <a:accent4>
        <a:srgbClr val="A8BBC0"/>
      </a:accent4>
      <a:accent5>
        <a:srgbClr val="A8BBC0"/>
      </a:accent5>
      <a:accent6>
        <a:srgbClr val="D8D9DA"/>
      </a:accent6>
      <a:hlink>
        <a:srgbClr val="124191"/>
      </a:hlink>
      <a:folHlink>
        <a:srgbClr val="124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NET_PPT_Temp_Nokia_Pure_Macro_Free_v51" id="{C604708E-A674-4B2C-AC98-8A2AEAAB84D5}" vid="{A01D91B2-E9EE-4812-A02C-4557AE6F524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266C615A06354FAD6CDF011304FB96" ma:contentTypeVersion="0" ma:contentTypeDescription="Create a new document." ma:contentTypeScope="" ma:versionID="c5b0259ae885991ae64c5c4b2a2f5b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7A4C3D-63A4-471C-9023-AC3AE4C304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23AA186-B715-4F13-84E2-48C382C1E7BB}">
  <ds:schemaRefs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0BF4320-508A-49AB-B097-3750CD5C04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481</Words>
  <Application>Microsoft Office PowerPoint</Application>
  <PresentationFormat>On-screen Show (16:9)</PresentationFormat>
  <Paragraphs>114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Arial</vt:lpstr>
      <vt:lpstr>Calibri</vt:lpstr>
      <vt:lpstr>Lucida Grande</vt:lpstr>
      <vt:lpstr>Nokia Pure Headline Light</vt:lpstr>
      <vt:lpstr>Nokia Pure Headline Ultra Light</vt:lpstr>
      <vt:lpstr>Nokia Pure Text Light</vt:lpstr>
      <vt:lpstr>ヒラギノ角ゴ Pro W3</vt:lpstr>
      <vt:lpstr>blank</vt:lpstr>
      <vt:lpstr>Nokia Master Blue Background</vt:lpstr>
      <vt:lpstr>Final Slide</vt:lpstr>
      <vt:lpstr>PowerPoint Presentation</vt:lpstr>
      <vt:lpstr>Introduction</vt:lpstr>
      <vt:lpstr>Proposed algorithm</vt:lpstr>
      <vt:lpstr>All intra</vt:lpstr>
      <vt:lpstr>Non-normative variant</vt:lpstr>
      <vt:lpstr>All intra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2014-09-03T12:13:26Z</dcterms:created>
  <dcterms:modified xsi:type="dcterms:W3CDTF">2015-02-10T13:47:58Z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0x0101004F266C615A06354FAD6CDF011304FB96</vt:lpwstr>
  </property>
</Properties>
</file>