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8" r:id="rId1"/>
  </p:sldMasterIdLst>
  <p:notesMasterIdLst>
    <p:notesMasterId r:id="rId11"/>
  </p:notesMasterIdLst>
  <p:sldIdLst>
    <p:sldId id="286" r:id="rId2"/>
    <p:sldId id="278" r:id="rId3"/>
    <p:sldId id="284" r:id="rId4"/>
    <p:sldId id="279" r:id="rId5"/>
    <p:sldId id="285" r:id="rId6"/>
    <p:sldId id="281" r:id="rId7"/>
    <p:sldId id="288" r:id="rId8"/>
    <p:sldId id="289" r:id="rId9"/>
    <p:sldId id="28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3FE1D05-6153-4916-ACB7-E4BE44B4F244}">
          <p14:sldIdLst>
            <p14:sldId id="286"/>
            <p14:sldId id="278"/>
            <p14:sldId id="284"/>
            <p14:sldId id="279"/>
            <p14:sldId id="285"/>
            <p14:sldId id="281"/>
            <p14:sldId id="288"/>
            <p14:sldId id="289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85B74-672F-4C50-A2AF-82641223F377}" type="datetimeFigureOut">
              <a:rPr lang="en-US" smtClean="0"/>
              <a:pPr/>
              <a:t>10/22/2014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60A96-B9A0-4977-9688-08995ED4B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244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04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76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96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4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15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67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353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8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0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79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E2BF-0410-4FDA-8165-BE8D8C896823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48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4E2BF-0410-4FDA-8165-BE8D8C896823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2814-0089-4602-9047-75AAC27BF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0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" y="1524000"/>
            <a:ext cx="9198166" cy="1470025"/>
          </a:xfrm>
        </p:spPr>
        <p:txBody>
          <a:bodyPr>
            <a:normAutofit/>
          </a:bodyPr>
          <a:lstStyle/>
          <a:p>
            <a:pPr algn="ctr"/>
            <a:r>
              <a:rPr lang="en-CA" sz="2800" b="1" dirty="0" smtClean="0"/>
              <a:t>Non-CE2</a:t>
            </a:r>
            <a:r>
              <a:rPr lang="en-CA" sz="2800" b="1" dirty="0"/>
              <a:t>: Intra block copy </a:t>
            </a:r>
            <a:r>
              <a:rPr lang="en-CA" sz="2800" b="1" dirty="0" smtClean="0"/>
              <a:t>and </a:t>
            </a:r>
            <a:r>
              <a:rPr lang="en-CA" sz="2800" b="1" dirty="0"/>
              <a:t>Inter </a:t>
            </a:r>
            <a:r>
              <a:rPr lang="en-CA" sz="2800" b="1" dirty="0" smtClean="0"/>
              <a:t>signaling unification</a:t>
            </a:r>
            <a:r>
              <a:rPr lang="en-CA" sz="2000" b="1" dirty="0" smtClean="0"/>
              <a:t/>
            </a:r>
            <a:br>
              <a:rPr lang="en-CA" sz="2000" b="1" dirty="0" smtClean="0"/>
            </a:br>
            <a:r>
              <a:rPr lang="en-CA" sz="4000" b="1" dirty="0" smtClean="0"/>
              <a:t/>
            </a:r>
            <a:br>
              <a:rPr lang="en-CA" sz="4000" b="1" dirty="0" smtClean="0"/>
            </a:br>
            <a:r>
              <a:rPr lang="en-CA" sz="2000" b="1" dirty="0" smtClean="0"/>
              <a:t>JCTVC-S0302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038600"/>
            <a:ext cx="8534400" cy="364390"/>
          </a:xfrm>
        </p:spPr>
        <p:txBody>
          <a:bodyPr>
            <a:noAutofit/>
          </a:bodyPr>
          <a:lstStyle/>
          <a:p>
            <a:pPr algn="ctr"/>
            <a:r>
              <a:rPr lang="en-CA" sz="2000" u="sng" dirty="0"/>
              <a:t>Chao Pang</a:t>
            </a:r>
            <a:r>
              <a:rPr lang="en-CA" sz="2000" dirty="0"/>
              <a:t>, </a:t>
            </a:r>
            <a:r>
              <a:rPr lang="en-CA" sz="2000" dirty="0" smtClean="0"/>
              <a:t>Krishna Rapaka, Ye-Kui Wang, </a:t>
            </a:r>
          </a:p>
          <a:p>
            <a:pPr algn="ctr"/>
            <a:r>
              <a:rPr lang="en-CA" sz="2000" dirty="0" smtClean="0"/>
              <a:t>Vadim Seregin,</a:t>
            </a:r>
            <a:r>
              <a:rPr lang="en-US" sz="2000" dirty="0" smtClean="0"/>
              <a:t> Marta Karczewicz (Qualcomm)</a:t>
            </a:r>
          </a:p>
          <a:p>
            <a:r>
              <a:rPr lang="en-US" sz="2000" dirty="0" err="1" smtClean="0"/>
              <a:t>Xiaozhong</a:t>
            </a:r>
            <a:r>
              <a:rPr lang="en-US" sz="2000" dirty="0" smtClean="0"/>
              <a:t> Xu, Shan Liu, </a:t>
            </a:r>
            <a:r>
              <a:rPr lang="en-CA" sz="2000" dirty="0"/>
              <a:t>Shawmin </a:t>
            </a:r>
            <a:r>
              <a:rPr lang="en-CA" sz="2000" dirty="0" smtClean="0"/>
              <a:t>Lei (</a:t>
            </a:r>
            <a:r>
              <a:rPr lang="en-CA" sz="2000" dirty="0" err="1" smtClean="0"/>
              <a:t>MediaTek</a:t>
            </a:r>
            <a:r>
              <a:rPr lang="en-CA" sz="2000" dirty="0" smtClean="0"/>
              <a:t>)</a:t>
            </a:r>
            <a:endParaRPr lang="en-US" sz="2000" dirty="0" smtClean="0"/>
          </a:p>
          <a:p>
            <a:pPr algn="ctr"/>
            <a:r>
              <a:rPr lang="en-CA" sz="2000" dirty="0" smtClean="0"/>
              <a:t>Bin </a:t>
            </a:r>
            <a:r>
              <a:rPr lang="en-CA" sz="2000" dirty="0"/>
              <a:t>Li, </a:t>
            </a:r>
            <a:r>
              <a:rPr lang="en-CA" sz="2000" dirty="0" err="1"/>
              <a:t>Jizheng</a:t>
            </a:r>
            <a:r>
              <a:rPr lang="en-CA" sz="2000" dirty="0"/>
              <a:t> </a:t>
            </a:r>
            <a:r>
              <a:rPr lang="en-CA" sz="2000" dirty="0" smtClean="0"/>
              <a:t>Xu (Microsoft)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57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Put the current picture into the reference picture list</a:t>
            </a:r>
          </a:p>
          <a:p>
            <a:pPr lvl="1"/>
            <a:r>
              <a:rPr lang="en-US" dirty="0" smtClean="0"/>
              <a:t>Mark it as LTRP before decoding</a:t>
            </a:r>
          </a:p>
          <a:p>
            <a:pPr lvl="1"/>
            <a:r>
              <a:rPr lang="en-US" dirty="0" smtClean="0"/>
              <a:t>Mart it as STRP after decoding</a:t>
            </a:r>
          </a:p>
          <a:p>
            <a:r>
              <a:rPr lang="en-US" dirty="0" smtClean="0"/>
              <a:t>Identify the IBC mode by reference index</a:t>
            </a:r>
          </a:p>
          <a:p>
            <a:r>
              <a:rPr lang="en-US" dirty="0" smtClean="0"/>
              <a:t>Keep current SCM2.0 methods: </a:t>
            </a:r>
          </a:p>
          <a:p>
            <a:pPr lvl="1"/>
            <a:r>
              <a:rPr lang="en-US" dirty="0" smtClean="0"/>
              <a:t>BVD coding methods</a:t>
            </a:r>
          </a:p>
          <a:p>
            <a:pPr lvl="1"/>
            <a:r>
              <a:rPr lang="en-US" dirty="0" smtClean="0"/>
              <a:t>integer BV</a:t>
            </a:r>
          </a:p>
          <a:p>
            <a:endParaRPr lang="en-US" dirty="0"/>
          </a:p>
          <a:p>
            <a:r>
              <a:rPr lang="en-US" dirty="0" smtClean="0"/>
              <a:t>Benefits:</a:t>
            </a:r>
          </a:p>
          <a:p>
            <a:pPr lvl="1"/>
            <a:r>
              <a:rPr lang="en-US" dirty="0" smtClean="0"/>
              <a:t>Not extra flag (</a:t>
            </a:r>
            <a:r>
              <a:rPr lang="en-US" dirty="0" err="1" smtClean="0"/>
              <a:t>intra_bc_flag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Reused inter signaling without additional checks in the syntax table</a:t>
            </a:r>
          </a:p>
          <a:p>
            <a:pPr lvl="1"/>
            <a:r>
              <a:rPr lang="en-US" dirty="0" smtClean="0"/>
              <a:t>No additional check during </a:t>
            </a:r>
            <a:r>
              <a:rPr lang="en-US" dirty="0" err="1" smtClean="0"/>
              <a:t>deblocking</a:t>
            </a:r>
            <a:endParaRPr lang="en-US" dirty="0" smtClean="0"/>
          </a:p>
          <a:p>
            <a:pPr lvl="1"/>
            <a:r>
              <a:rPr lang="en-US" dirty="0" smtClean="0"/>
              <a:t>No 4x4 block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06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838199"/>
            <a:ext cx="7886700" cy="5338763"/>
          </a:xfrm>
        </p:spPr>
        <p:txBody>
          <a:bodyPr/>
          <a:lstStyle/>
          <a:p>
            <a:r>
              <a:rPr lang="en-CA" dirty="0" smtClean="0"/>
              <a:t>Collocated </a:t>
            </a:r>
            <a:r>
              <a:rPr lang="en-CA" dirty="0"/>
              <a:t>picture cannot be the current picture</a:t>
            </a:r>
            <a:r>
              <a:rPr lang="en-CA" dirty="0" smtClean="0"/>
              <a:t>.</a:t>
            </a:r>
          </a:p>
          <a:p>
            <a:r>
              <a:rPr lang="en-CA" dirty="0" smtClean="0"/>
              <a:t>If constrained intra is enabled:</a:t>
            </a:r>
          </a:p>
          <a:p>
            <a:pPr lvl="1"/>
            <a:r>
              <a:rPr lang="en-US" dirty="0" smtClean="0"/>
              <a:t>IBC can use intra or IBC coded blocks for prediction</a:t>
            </a:r>
            <a:endParaRPr lang="en-CA" dirty="0"/>
          </a:p>
          <a:p>
            <a:pPr lvl="1"/>
            <a:r>
              <a:rPr lang="en-CA" dirty="0" smtClean="0"/>
              <a:t>TMVP cannot be used for IBC</a:t>
            </a:r>
            <a:endParaRPr lang="en-US" dirty="0" smtClean="0"/>
          </a:p>
          <a:p>
            <a:pPr marL="3429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3513" y="76200"/>
            <a:ext cx="8729663" cy="561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Necessary</a:t>
            </a:r>
            <a:r>
              <a:rPr lang="fr-FR" dirty="0" smtClean="0"/>
              <a:t> contraints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00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 text simplification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848679"/>
              </p:ext>
            </p:extLst>
          </p:nvPr>
        </p:nvGraphicFramePr>
        <p:xfrm>
          <a:off x="1676400" y="1447800"/>
          <a:ext cx="5758815" cy="4305300"/>
        </p:xfrm>
        <a:graphic>
          <a:graphicData uri="http://schemas.openxmlformats.org/drawingml/2006/table">
            <a:tbl>
              <a:tblPr/>
              <a:tblGrid>
                <a:gridCol w="5027295"/>
                <a:gridCol w="73152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coding_unit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 x0, y0, log2CbSize ) {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Descriptor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if( transquant_bypass_enabled_flag 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cu_transquant_bypass_flag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if( slice_type  !=  I 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cu_skip_flag</a:t>
                      </a: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nCbS = ( 1  &lt;&lt;  log2CbSize 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if( cu_skip_flag[ x0 ][ y0 ] 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prediction_unit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 x0, y0, 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nCbS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, 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nCbS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)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else {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if( </a:t>
                      </a:r>
                      <a:r>
                        <a:rPr lang="en-GB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intra_block_copy_enabled_flag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)</a:t>
                      </a:r>
                      <a:endParaRPr lang="en-US" sz="1000" strike="sng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strike="sng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</a:t>
                      </a:r>
                      <a:r>
                        <a:rPr lang="en-GB" sz="1000" b="1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intra_bc_flag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</a:t>
                      </a:r>
                      <a:endParaRPr lang="en-US" sz="1000" strike="sngStrike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 strike="sng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if( 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slice_type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!=  I </a:t>
                      </a:r>
                      <a:r>
                        <a:rPr lang="en-CA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&amp;&amp; !</a:t>
                      </a:r>
                      <a:r>
                        <a:rPr lang="en-CA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intra_bc_flag</a:t>
                      </a:r>
                      <a:r>
                        <a:rPr lang="en-CA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 x0 ][ y0 </a:t>
                      </a:r>
                      <a:r>
                        <a:rPr lang="en-CA" sz="1000" strike="sng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]  || </a:t>
                      </a:r>
                      <a:r>
                        <a:rPr lang="en-CA" sz="1000" dirty="0" smtClean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</a:t>
                      </a: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pred_mode_flag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if( </a:t>
                      </a:r>
                      <a:r>
                        <a:rPr lang="en-GB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palette_mode_enabled_flag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&amp;&amp;  </a:t>
                      </a:r>
                      <a:r>
                        <a:rPr lang="en-GB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ChromaArrayType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= =  3  &amp;&amp;  </a:t>
                      </a:r>
                      <a:b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</a:b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</a:t>
                      </a:r>
                      <a:r>
                        <a:rPr lang="en-GB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CuPredMode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 =</a:t>
                      </a: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=  MODE_INTRA 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&amp;&amp; </a:t>
                      </a:r>
                      <a:r>
                        <a:rPr lang="en-CA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!</a:t>
                      </a:r>
                      <a:r>
                        <a:rPr lang="en-CA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intra_bc_flag</a:t>
                      </a:r>
                      <a:r>
                        <a:rPr lang="en-CA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 x0 ][ y0 ]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)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</a:t>
                      </a:r>
                      <a:r>
                        <a:rPr lang="fr-FR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palette_mode_flag</a:t>
                      </a: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if( palette_mode_flag[ x0 ][ y0 ] 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palette_coding( x0, y0, nCbS 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else {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if( 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CuPredMode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 !=  MODE_INTRA</a:t>
                      </a:r>
                      <a:r>
                        <a:rPr lang="en-CA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| |  </a:t>
                      </a:r>
                      <a:r>
                        <a:rPr lang="en-GB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intra_bc_flag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| |  </a:t>
                      </a:r>
                      <a:b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</a:b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log2CbSize  = =  MinCbLog2SizeY )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</a:t>
                      </a: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part_mode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if( 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CuPredMode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 = =  MODE_INTRA 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&amp;&amp; !</a:t>
                      </a:r>
                      <a:r>
                        <a:rPr lang="en-GB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intra_bc_flag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) {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if( PartMode  = =  PART_2Nx2N  &amp;&amp;  pcm_enabled_flag  &amp;&amp;  </a:t>
                      </a:r>
                      <a:b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</a:b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	log2CbSize  &gt;=  Log2MinIpcmCbSizeY  &amp;&amp;  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	log2CbSize  &lt;=  Log2MaxIpcmCbSizeY )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	</a:t>
                      </a: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pcm_flag</a:t>
                      </a: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if( pcm_flag[ x0 ][ y0 ] ) {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850978"/>
              </p:ext>
            </p:extLst>
          </p:nvPr>
        </p:nvGraphicFramePr>
        <p:xfrm>
          <a:off x="1676400" y="5943600"/>
          <a:ext cx="5758815" cy="762000"/>
        </p:xfrm>
        <a:graphic>
          <a:graphicData uri="http://schemas.openxmlformats.org/drawingml/2006/table">
            <a:tbl>
              <a:tblPr/>
              <a:tblGrid>
                <a:gridCol w="5027295"/>
                <a:gridCol w="73152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if( !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pcm_flag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) {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if( ( 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CuPredMode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 !=  MODE_INTRA  &amp;&amp;  </a:t>
                      </a:r>
                      <a:b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</a:b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	!( 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PartMode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= =  PART_2Nx2N  &amp;&amp;  </a:t>
                      </a:r>
                      <a:r>
                        <a:rPr lang="en-CA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merge_flag</a:t>
                      </a: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) )  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| |  </a:t>
                      </a:r>
                      <a:b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</a:b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	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en-GB" sz="10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CuPredMode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 = =  MODE_INTRA 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&amp;&amp;  </a:t>
                      </a:r>
                      <a:r>
                        <a:rPr lang="en-GB" sz="10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intra_bc_flag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 x0 ][ y0 ] 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) )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	</a:t>
                      </a:r>
                      <a:r>
                        <a:rPr lang="en-CA" sz="10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rqt_root_cbf</a:t>
                      </a:r>
                      <a:endParaRPr lang="en-US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ae(v)</a:t>
                      </a:r>
                      <a:endParaRPr lang="en-US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23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 text simplification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447800"/>
            <a:ext cx="6179224" cy="462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7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7886700" cy="625474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609600"/>
            <a:ext cx="4800600" cy="365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HEVC AMVP for Intra BC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3613639"/>
            <a:ext cx="5257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HEVC AMVP + CE1 Test 2.1 </a:t>
            </a:r>
            <a:r>
              <a:rPr lang="en-US" dirty="0" err="1"/>
              <a:t>binarization</a:t>
            </a:r>
            <a:r>
              <a:rPr lang="en-US" dirty="0"/>
              <a:t> for IBC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76" y="995562"/>
            <a:ext cx="4308725" cy="25096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984551"/>
            <a:ext cx="2091011" cy="25151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012" y="971692"/>
            <a:ext cx="2101702" cy="252800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122" y="4038600"/>
            <a:ext cx="4320061" cy="251624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1" y="4038600"/>
            <a:ext cx="2091011" cy="251514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7504" y="4038601"/>
            <a:ext cx="2091011" cy="251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11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7886700" cy="625474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609600"/>
            <a:ext cx="7467600" cy="365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SCM2.0 BVP </a:t>
            </a:r>
            <a:r>
              <a:rPr lang="en-US" dirty="0" smtClean="0"/>
              <a:t>with BV line buffer for </a:t>
            </a:r>
            <a:r>
              <a:rPr lang="en-US" dirty="0" smtClean="0"/>
              <a:t>IBC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3613639"/>
            <a:ext cx="854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SCM2.0 </a:t>
            </a:r>
            <a:r>
              <a:rPr lang="en-US" dirty="0" smtClean="0"/>
              <a:t>BVP with BV line buffer </a:t>
            </a:r>
            <a:r>
              <a:rPr lang="en-US" dirty="0" smtClean="0"/>
              <a:t>+ CE1 Test 2.1 </a:t>
            </a:r>
            <a:r>
              <a:rPr lang="en-US" dirty="0" err="1" smtClean="0"/>
              <a:t>binarization</a:t>
            </a:r>
            <a:r>
              <a:rPr lang="en-US" dirty="0" smtClean="0"/>
              <a:t> for IBC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84" y="4091410"/>
            <a:ext cx="4343403" cy="25298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4814" y="4091410"/>
            <a:ext cx="2103223" cy="25298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3110" y="4091409"/>
            <a:ext cx="2103223" cy="252983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055" y="994778"/>
            <a:ext cx="4343401" cy="252983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4814" y="994778"/>
            <a:ext cx="2103223" cy="252983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5825" y="994778"/>
            <a:ext cx="2103223" cy="252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94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7886700" cy="625474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1828800"/>
            <a:ext cx="856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SCM2.0 BVP with line buffer (anchor) vs HEVC AMVP (test) for IBC on top of SCM 2.0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20" y="2221323"/>
            <a:ext cx="4357994" cy="25383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4814" y="2229585"/>
            <a:ext cx="2103421" cy="25300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8235" y="2215815"/>
            <a:ext cx="2114870" cy="254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80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" y="1524000"/>
            <a:ext cx="9198166" cy="1470025"/>
          </a:xfrm>
        </p:spPr>
        <p:txBody>
          <a:bodyPr>
            <a:normAutofit/>
          </a:bodyPr>
          <a:lstStyle/>
          <a:p>
            <a:pPr algn="ctr"/>
            <a:r>
              <a:rPr lang="en-CA" sz="2800" b="1" dirty="0" smtClean="0"/>
              <a:t>Non-CE2</a:t>
            </a:r>
            <a:r>
              <a:rPr lang="en-CA" sz="2800" b="1" dirty="0"/>
              <a:t>: Intra block copy </a:t>
            </a:r>
            <a:r>
              <a:rPr lang="en-CA" sz="2800" b="1" dirty="0" smtClean="0"/>
              <a:t>and </a:t>
            </a:r>
            <a:r>
              <a:rPr lang="en-CA" sz="2800" b="1" dirty="0"/>
              <a:t>Inter </a:t>
            </a:r>
            <a:r>
              <a:rPr lang="en-CA" sz="2800" b="1" dirty="0" smtClean="0"/>
              <a:t>signaling unification</a:t>
            </a:r>
            <a:r>
              <a:rPr lang="en-CA" sz="2000" b="1" dirty="0" smtClean="0"/>
              <a:t/>
            </a:r>
            <a:br>
              <a:rPr lang="en-CA" sz="2000" b="1" dirty="0" smtClean="0"/>
            </a:br>
            <a:r>
              <a:rPr lang="en-CA" sz="4000" b="1" dirty="0" smtClean="0"/>
              <a:t/>
            </a:r>
            <a:br>
              <a:rPr lang="en-CA" sz="4000" b="1" dirty="0" smtClean="0"/>
            </a:br>
            <a:r>
              <a:rPr lang="en-CA" sz="2000" b="1" dirty="0" smtClean="0"/>
              <a:t>JCTVC-S0302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038600"/>
            <a:ext cx="8534400" cy="364390"/>
          </a:xfrm>
        </p:spPr>
        <p:txBody>
          <a:bodyPr>
            <a:noAutofit/>
          </a:bodyPr>
          <a:lstStyle/>
          <a:p>
            <a:pPr algn="ctr"/>
            <a:r>
              <a:rPr lang="en-CA" sz="2000" u="sng" dirty="0"/>
              <a:t>Chao Pang</a:t>
            </a:r>
            <a:r>
              <a:rPr lang="en-CA" sz="2000" dirty="0"/>
              <a:t>, </a:t>
            </a:r>
            <a:r>
              <a:rPr lang="en-CA" sz="2000" dirty="0" smtClean="0"/>
              <a:t>Krishna Rapaka, Ye-Kui Wang, </a:t>
            </a:r>
          </a:p>
          <a:p>
            <a:pPr algn="ctr"/>
            <a:r>
              <a:rPr lang="en-CA" sz="2000" dirty="0" smtClean="0"/>
              <a:t>Vadim Seregin,</a:t>
            </a:r>
            <a:r>
              <a:rPr lang="en-US" sz="2000" dirty="0" smtClean="0"/>
              <a:t> Marta Karczewicz (Qualcomm)</a:t>
            </a:r>
          </a:p>
          <a:p>
            <a:r>
              <a:rPr lang="en-US" sz="2000" dirty="0" err="1" smtClean="0"/>
              <a:t>Xiaozhong</a:t>
            </a:r>
            <a:r>
              <a:rPr lang="en-US" sz="2000" dirty="0" smtClean="0"/>
              <a:t> Xu, Shan Liu, </a:t>
            </a:r>
            <a:r>
              <a:rPr lang="en-CA" sz="2000" dirty="0"/>
              <a:t>Shawmin </a:t>
            </a:r>
            <a:r>
              <a:rPr lang="en-CA" sz="2000" dirty="0" smtClean="0"/>
              <a:t>Lei (</a:t>
            </a:r>
            <a:r>
              <a:rPr lang="en-CA" sz="2000" dirty="0" err="1" smtClean="0"/>
              <a:t>MediaTek</a:t>
            </a:r>
            <a:r>
              <a:rPr lang="en-CA" sz="2000" dirty="0" smtClean="0"/>
              <a:t>)</a:t>
            </a:r>
            <a:endParaRPr lang="en-US" sz="2000" dirty="0" smtClean="0"/>
          </a:p>
          <a:p>
            <a:pPr algn="ctr"/>
            <a:r>
              <a:rPr lang="en-CA" sz="2000" dirty="0" smtClean="0"/>
              <a:t>Bin </a:t>
            </a:r>
            <a:r>
              <a:rPr lang="en-CA" sz="2000" dirty="0"/>
              <a:t>Li, </a:t>
            </a:r>
            <a:r>
              <a:rPr lang="en-CA" sz="2000" dirty="0" err="1"/>
              <a:t>Jizheng</a:t>
            </a:r>
            <a:r>
              <a:rPr lang="en-CA" sz="2000" dirty="0"/>
              <a:t> </a:t>
            </a:r>
            <a:r>
              <a:rPr lang="en-CA" sz="2000" dirty="0" smtClean="0"/>
              <a:t>Xu (Microsoft)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5601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8279</TotalTime>
  <Words>272</Words>
  <Application>Microsoft Office PowerPoint</Application>
  <PresentationFormat>On-screen Show (4:3)</PresentationFormat>
  <Paragraphs>94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Malgun Gothic</vt:lpstr>
      <vt:lpstr>Arial</vt:lpstr>
      <vt:lpstr>Calibri</vt:lpstr>
      <vt:lpstr>Calibri Light</vt:lpstr>
      <vt:lpstr>Times</vt:lpstr>
      <vt:lpstr>Times New Roman</vt:lpstr>
      <vt:lpstr>Office Theme</vt:lpstr>
      <vt:lpstr>Non-CE2: Intra block copy and Inter signaling unification  JCTVC-S0302</vt:lpstr>
      <vt:lpstr>Proposed solution</vt:lpstr>
      <vt:lpstr>PowerPoint Presentation</vt:lpstr>
      <vt:lpstr>Spec text simplification</vt:lpstr>
      <vt:lpstr>Spec text simplification</vt:lpstr>
      <vt:lpstr>Results</vt:lpstr>
      <vt:lpstr>Results</vt:lpstr>
      <vt:lpstr>Results</vt:lpstr>
      <vt:lpstr>Non-CE2: Intra block copy and Inter signaling unification  JCTVC-S0302</vt:lpstr>
    </vt:vector>
  </TitlesOfParts>
  <Company>Qualcomm Incorporated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Vadim Seregin</dc:creator>
  <cp:lastModifiedBy>Pang, Chao</cp:lastModifiedBy>
  <cp:revision>820</cp:revision>
  <dcterms:created xsi:type="dcterms:W3CDTF">2011-12-07T01:29:30Z</dcterms:created>
  <dcterms:modified xsi:type="dcterms:W3CDTF">2014-10-22T02:01:06Z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861242673</vt:i4>
  </property>
  <property fmtid="{D5CDD505-2E9C-101B-9397-08002B2CF9AE}" pid="3" name="_NewReviewCycle">
    <vt:lpwstr/>
  </property>
  <property fmtid="{D5CDD505-2E9C-101B-9397-08002B2CF9AE}" pid="4" name="_EmailSubject">
    <vt:lpwstr>Intra BM simulations for forts contribution</vt:lpwstr>
  </property>
  <property fmtid="{D5CDD505-2E9C-101B-9397-08002B2CF9AE}" pid="5" name="_AuthorEmail">
    <vt:lpwstr>joels@qti.qualcomm.com</vt:lpwstr>
  </property>
  <property fmtid="{D5CDD505-2E9C-101B-9397-08002B2CF9AE}" pid="6" name="_AuthorEmailDisplayName">
    <vt:lpwstr>Sole Rojals, Joel</vt:lpwstr>
  </property>
  <property fmtid="{D5CDD505-2E9C-101B-9397-08002B2CF9AE}" pid="7" name="_PreviousAdHocReviewCycleID">
    <vt:i4>261219852</vt:i4>
  </property>
</Properties>
</file>