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58" r:id="rId4"/>
    <p:sldId id="259" r:id="rId5"/>
    <p:sldId id="261" r:id="rId6"/>
    <p:sldId id="266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664" y="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ECE662C3-BA1F-42F5-88BE-2DB7B6B0A3BE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A3F6F2A3-955C-4677-8FA7-3DE657053A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662C3-BA1F-42F5-88BE-2DB7B6B0A3BE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6F2A3-955C-4677-8FA7-3DE657053A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662C3-BA1F-42F5-88BE-2DB7B6B0A3BE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6F2A3-955C-4677-8FA7-3DE657053A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662C3-BA1F-42F5-88BE-2DB7B6B0A3BE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6F2A3-955C-4677-8FA7-3DE657053A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ECE662C3-BA1F-42F5-88BE-2DB7B6B0A3BE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A3F6F2A3-955C-4677-8FA7-3DE657053A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662C3-BA1F-42F5-88BE-2DB7B6B0A3BE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6F2A3-955C-4677-8FA7-3DE657053A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662C3-BA1F-42F5-88BE-2DB7B6B0A3BE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6F2A3-955C-4677-8FA7-3DE657053A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662C3-BA1F-42F5-88BE-2DB7B6B0A3BE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6F2A3-955C-4677-8FA7-3DE657053A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662C3-BA1F-42F5-88BE-2DB7B6B0A3BE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6F2A3-955C-4677-8FA7-3DE657053A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662C3-BA1F-42F5-88BE-2DB7B6B0A3BE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6F2A3-955C-4677-8FA7-3DE657053A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662C3-BA1F-42F5-88BE-2DB7B6B0A3BE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6F2A3-955C-4677-8FA7-3DE657053A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CE662C3-BA1F-42F5-88BE-2DB7B6B0A3BE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3F6F2A3-955C-4677-8FA7-3DE657053A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130425"/>
            <a:ext cx="8458200" cy="1470025"/>
          </a:xfrm>
        </p:spPr>
        <p:txBody>
          <a:bodyPr>
            <a:normAutofit fontScale="90000"/>
          </a:bodyPr>
          <a:lstStyle/>
          <a:p>
            <a:r>
              <a:rPr lang="en-CA" b="1" dirty="0" smtClean="0"/>
              <a:t>Non-CE5: CU dependent color palette maximum size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JCTVC-S0201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CU Dependent Palette Size</a:t>
            </a:r>
          </a:p>
          <a:p>
            <a:pPr lvl="1"/>
            <a:r>
              <a:rPr lang="en-US" dirty="0" smtClean="0"/>
              <a:t>Smaller size for smaller CU</a:t>
            </a:r>
          </a:p>
          <a:p>
            <a:pPr lvl="1"/>
            <a:r>
              <a:rPr lang="en-US" dirty="0" smtClean="0"/>
              <a:t>Improve system throughput</a:t>
            </a:r>
          </a:p>
          <a:p>
            <a:r>
              <a:rPr lang="en-US" dirty="0" smtClean="0"/>
              <a:t>Performance</a:t>
            </a:r>
          </a:p>
          <a:p>
            <a:pPr lvl="1"/>
            <a:r>
              <a:rPr lang="en-US" dirty="0" smtClean="0"/>
              <a:t>On average, </a:t>
            </a:r>
            <a:r>
              <a:rPr lang="en-US" dirty="0" smtClean="0">
                <a:solidFill>
                  <a:srgbClr val="FF0000"/>
                </a:solidFill>
              </a:rPr>
              <a:t>0.5%/0.3%/0.1% </a:t>
            </a:r>
            <a:r>
              <a:rPr lang="en-US" dirty="0" smtClean="0">
                <a:solidFill>
                  <a:schemeClr val="tx1"/>
                </a:solidFill>
              </a:rPr>
              <a:t>BD-Rate loss for AI/RA/LB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8x8/16x16 CU requires nearly 25% operations of current table processing in SCM 2.0</a:t>
            </a: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pPr lv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Palette mode brings impressive gains for coding screen contents.</a:t>
            </a:r>
          </a:p>
          <a:p>
            <a:pPr lvl="1"/>
            <a:r>
              <a:rPr lang="en-US" dirty="0" smtClean="0"/>
              <a:t>Averaged </a:t>
            </a:r>
            <a:r>
              <a:rPr lang="en-US" dirty="0" smtClean="0">
                <a:solidFill>
                  <a:srgbClr val="00B050"/>
                </a:solidFill>
              </a:rPr>
              <a:t>6.7</a:t>
            </a:r>
            <a:r>
              <a:rPr lang="en-US" dirty="0" smtClean="0"/>
              <a:t>% </a:t>
            </a:r>
            <a:r>
              <a:rPr lang="en-US" dirty="0" smtClean="0"/>
              <a:t>for All Intra </a:t>
            </a:r>
            <a:r>
              <a:rPr lang="en-US" dirty="0" smtClean="0"/>
              <a:t>(15.3% </a:t>
            </a:r>
            <a:r>
              <a:rPr lang="en-US" dirty="0" smtClean="0"/>
              <a:t>for text/graphics 1080p)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Current table size is not practical for implementation</a:t>
            </a:r>
          </a:p>
          <a:p>
            <a:pPr lvl="2"/>
            <a:r>
              <a:rPr lang="en-US" dirty="0" smtClean="0"/>
              <a:t>It requires 1984 operations even for 8x8 CU</a:t>
            </a:r>
          </a:p>
          <a:p>
            <a:pPr lvl="2"/>
            <a:r>
              <a:rPr lang="en-US" dirty="0" smtClean="0"/>
              <a:t>It is also aware that small CU is the bottle neck for overall system throughput!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 Dependent Palette Size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534400" cy="4937760"/>
          </a:xfrm>
        </p:spPr>
        <p:txBody>
          <a:bodyPr/>
          <a:lstStyle/>
          <a:p>
            <a:r>
              <a:rPr lang="en-US" dirty="0" smtClean="0"/>
              <a:t>It suggests CU dependent palette size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905000" y="1981200"/>
          <a:ext cx="4800600" cy="1828800"/>
        </p:xfrm>
        <a:graphic>
          <a:graphicData uri="http://schemas.openxmlformats.org/drawingml/2006/table">
            <a:tbl>
              <a:tblPr/>
              <a:tblGrid>
                <a:gridCol w="1217930"/>
                <a:gridCol w="1582420"/>
                <a:gridCol w="2000250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latin typeface="Times New Roman"/>
                          <a:ea typeface="Times New Roman"/>
                          <a:cs typeface="Times New Roman"/>
                        </a:rPr>
                        <a:t>CU Size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latin typeface="Times New Roman"/>
                          <a:ea typeface="Times New Roman"/>
                          <a:cs typeface="Times New Roman"/>
                        </a:rPr>
                        <a:t>Max. Palette Size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latin typeface="Times New Roman"/>
                          <a:ea typeface="Times New Roman"/>
                          <a:cs typeface="Times New Roman"/>
                        </a:rPr>
                        <a:t>Max. </a:t>
                      </a:r>
                      <a:r>
                        <a:rPr lang="en-CA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Palette Predictor</a:t>
                      </a:r>
                      <a:r>
                        <a:rPr lang="en-CA" sz="2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CA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Size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latin typeface="Times New Roman"/>
                          <a:ea typeface="Times New Roman"/>
                          <a:cs typeface="Times New Roman"/>
                        </a:rPr>
                        <a:t>64x64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latin typeface="Times New Roman"/>
                          <a:ea typeface="Times New Roman"/>
                          <a:cs typeface="Times New Roman"/>
                        </a:rPr>
                        <a:t>32x32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latin typeface="Times New Roman"/>
                          <a:ea typeface="Times New Roman"/>
                          <a:cs typeface="Times New Roman"/>
                        </a:rPr>
                        <a:t>16x16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latin typeface="Times New Roman"/>
                          <a:ea typeface="Times New Roman"/>
                          <a:cs typeface="Times New Roman"/>
                        </a:rPr>
                        <a:t>8x8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r>
              <a:rPr lang="en-US" dirty="0" smtClean="0"/>
              <a:t>Performance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8229600" cy="493776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Anchor: SCM 2.0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1371600"/>
            <a:ext cx="2299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7030A0"/>
                </a:solidFill>
              </a:rPr>
              <a:t>Lossy</a:t>
            </a:r>
            <a:r>
              <a:rPr lang="en-US" dirty="0" smtClean="0">
                <a:solidFill>
                  <a:srgbClr val="7030A0"/>
                </a:solidFill>
              </a:rPr>
              <a:t>: </a:t>
            </a:r>
            <a:r>
              <a:rPr lang="en-US" dirty="0" smtClean="0">
                <a:solidFill>
                  <a:srgbClr val="FF0000"/>
                </a:solidFill>
              </a:rPr>
              <a:t>0.5%/0.3%/0.1% 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152400" y="4191000"/>
            <a:ext cx="2699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Lossless: </a:t>
            </a:r>
            <a:r>
              <a:rPr lang="en-US" dirty="0" smtClean="0">
                <a:solidFill>
                  <a:srgbClr val="FF0000"/>
                </a:solidFill>
              </a:rPr>
              <a:t>-0.8%/-0.2%/-0.1%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584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447800"/>
            <a:ext cx="4114800" cy="244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447800"/>
            <a:ext cx="1987550" cy="244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1447800"/>
            <a:ext cx="1987550" cy="244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3962400"/>
            <a:ext cx="401955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8200" y="3981450"/>
            <a:ext cx="207010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1800" y="3981450"/>
            <a:ext cx="207010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382000" cy="533400"/>
          </a:xfrm>
        </p:spPr>
        <p:txBody>
          <a:bodyPr>
            <a:noAutofit/>
          </a:bodyPr>
          <a:lstStyle/>
          <a:p>
            <a:r>
              <a:rPr lang="en-US" sz="2400" dirty="0" smtClean="0"/>
              <a:t>Performance Comparison with fixed palette size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838200"/>
            <a:ext cx="8229600" cy="531876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Anchor: SCM 2.0 + </a:t>
            </a:r>
            <a:r>
              <a:rPr lang="en-US" sz="2000" dirty="0" err="1" smtClean="0"/>
              <a:t>MaxPaletteSize</a:t>
            </a:r>
            <a:r>
              <a:rPr lang="en-US" sz="2000" dirty="0" smtClean="0"/>
              <a:t> = 15 + </a:t>
            </a:r>
            <a:r>
              <a:rPr lang="en-US" sz="2000" dirty="0" err="1" smtClean="0"/>
              <a:t>MaxPalettePredictorSize</a:t>
            </a:r>
            <a:r>
              <a:rPr lang="en-US" sz="2000" dirty="0" smtClean="0"/>
              <a:t> = 32</a:t>
            </a:r>
            <a:endParaRPr lang="en-US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1295400"/>
          <a:ext cx="4152900" cy="2438400"/>
        </p:xfrm>
        <a:graphic>
          <a:graphicData uri="http://schemas.openxmlformats.org/drawingml/2006/table">
            <a:tbl>
              <a:tblPr/>
              <a:tblGrid>
                <a:gridCol w="2555631"/>
                <a:gridCol w="532423"/>
                <a:gridCol w="532423"/>
                <a:gridCol w="532423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419600" y="1295400"/>
          <a:ext cx="2019300" cy="2438400"/>
        </p:xfrm>
        <a:graphic>
          <a:graphicData uri="http://schemas.openxmlformats.org/drawingml/2006/table">
            <a:tbl>
              <a:tblPr/>
              <a:tblGrid>
                <a:gridCol w="673100"/>
                <a:gridCol w="673100"/>
                <a:gridCol w="673100"/>
              </a:tblGrid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477000" y="1295400"/>
          <a:ext cx="2019300" cy="2438400"/>
        </p:xfrm>
        <a:graphic>
          <a:graphicData uri="http://schemas.openxmlformats.org/drawingml/2006/table">
            <a:tbl>
              <a:tblPr/>
              <a:tblGrid>
                <a:gridCol w="673100"/>
                <a:gridCol w="673100"/>
                <a:gridCol w="673100"/>
              </a:tblGrid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81000" y="3886200"/>
          <a:ext cx="3975100" cy="2839085"/>
        </p:xfrm>
        <a:graphic>
          <a:graphicData uri="http://schemas.openxmlformats.org/drawingml/2006/table">
            <a:tbl>
              <a:tblPr/>
              <a:tblGrid>
                <a:gridCol w="1955800"/>
                <a:gridCol w="508000"/>
                <a:gridCol w="558800"/>
                <a:gridCol w="508000"/>
                <a:gridCol w="444500"/>
              </a:tblGrid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All Intra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1.9%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1440p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Animation, 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camera captured,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1440p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Animation, 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camera captured,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419600" y="3886200"/>
          <a:ext cx="2019300" cy="2819400"/>
        </p:xfrm>
        <a:graphic>
          <a:graphicData uri="http://schemas.openxmlformats.org/drawingml/2006/table">
            <a:tbl>
              <a:tblPr/>
              <a:tblGrid>
                <a:gridCol w="508000"/>
                <a:gridCol w="558800"/>
                <a:gridCol w="508000"/>
                <a:gridCol w="444500"/>
              </a:tblGrid>
              <a:tr h="180975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Random Access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48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477000" y="3886200"/>
          <a:ext cx="2019300" cy="2819400"/>
        </p:xfrm>
        <a:graphic>
          <a:graphicData uri="http://schemas.openxmlformats.org/drawingml/2006/table">
            <a:tbl>
              <a:tblPr/>
              <a:tblGrid>
                <a:gridCol w="508000"/>
                <a:gridCol w="558800"/>
                <a:gridCol w="508000"/>
                <a:gridCol w="444500"/>
              </a:tblGrid>
              <a:tr h="180975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Low Delay B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48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99%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CU dependent Palette Size</a:t>
            </a:r>
          </a:p>
          <a:p>
            <a:pPr lvl="1"/>
            <a:r>
              <a:rPr lang="en-US" dirty="0" smtClean="0"/>
              <a:t>Provide decent trade-off between performance and complexity</a:t>
            </a:r>
          </a:p>
          <a:p>
            <a:pPr lvl="1"/>
            <a:r>
              <a:rPr lang="en-US" dirty="0" smtClean="0"/>
              <a:t>Resolve throughput issue with small CU </a:t>
            </a:r>
            <a:r>
              <a:rPr lang="en-US" dirty="0" smtClean="0"/>
              <a:t>size</a:t>
            </a:r>
          </a:p>
          <a:p>
            <a:pPr lvl="1"/>
            <a:r>
              <a:rPr lang="en-US" dirty="0" smtClean="0"/>
              <a:t>Gains observed over the case that </a:t>
            </a:r>
            <a:r>
              <a:rPr lang="en-US" dirty="0" err="1" smtClean="0"/>
              <a:t>MaxPaletteSize</a:t>
            </a:r>
            <a:r>
              <a:rPr lang="en-US" dirty="0" smtClean="0"/>
              <a:t> = 15, </a:t>
            </a:r>
            <a:r>
              <a:rPr lang="en-US" dirty="0" err="1" smtClean="0"/>
              <a:t>MaxPalettePredictorSize</a:t>
            </a:r>
            <a:r>
              <a:rPr lang="en-US" dirty="0" smtClean="0"/>
              <a:t> = 32</a:t>
            </a:r>
            <a:endParaRPr lang="en-US" dirty="0" smtClean="0"/>
          </a:p>
          <a:p>
            <a:r>
              <a:rPr lang="en-US" dirty="0" smtClean="0"/>
              <a:t>Recommendation</a:t>
            </a:r>
          </a:p>
          <a:p>
            <a:pPr lvl="1"/>
            <a:r>
              <a:rPr lang="en-US" dirty="0" smtClean="0"/>
              <a:t>Adopt it into HEVC SCC WD and SCM 3.0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232</TotalTime>
  <Words>1061</Words>
  <Application>Microsoft Office PowerPoint</Application>
  <PresentationFormat>On-screen Show (4:3)</PresentationFormat>
  <Paragraphs>367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Origin</vt:lpstr>
      <vt:lpstr>Non-CE5: CU dependent color palette maximum size </vt:lpstr>
      <vt:lpstr>Summary</vt:lpstr>
      <vt:lpstr>Motivation</vt:lpstr>
      <vt:lpstr>CU Dependent Palette Size</vt:lpstr>
      <vt:lpstr>Performance Evaluation</vt:lpstr>
      <vt:lpstr>Performance Comparison with fixed palette size</vt:lpstr>
      <vt:lpstr>Conclusion</vt:lpstr>
    </vt:vector>
  </TitlesOfParts>
  <Company>Huawei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Non-CE6: Index Coding Group (ICG) for 8x8 CU of Palette Mode in HEVC SCC  </dc:title>
  <dc:creator>MaZhan</dc:creator>
  <cp:lastModifiedBy>MaZhan</cp:lastModifiedBy>
  <cp:revision>46</cp:revision>
  <dcterms:created xsi:type="dcterms:W3CDTF">2014-10-10T16:43:06Z</dcterms:created>
  <dcterms:modified xsi:type="dcterms:W3CDTF">2014-10-15T20:05:08Z</dcterms:modified>
</cp:coreProperties>
</file>