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theme/theme5.xml" ContentType="application/vnd.openxmlformats-officedocument.them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xlsm" ContentType="application/vnd.ms-excel.sheet.macroEnabled.12"/>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Default Extension="docx" ContentType="application/vnd.openxmlformats-officedocument.wordprocessingml.document"/>
  <Default Extension="vsdx" ContentType="application/vnd.ms-visio.drawing"/>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Default Extension="vml" ContentType="application/vnd.openxmlformats-officedocument.vmlDrawing"/>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theme/theme4.xml" ContentType="application/vnd.openxmlformats-officedocument.them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Lst>
  <p:handoutMasterIdLst>
    <p:handoutMasterId r:id="rId36"/>
  </p:handoutMasterIdLst>
  <p:sldIdLst>
    <p:sldId id="262" r:id="rId10"/>
    <p:sldId id="270" r:id="rId11"/>
    <p:sldId id="259" r:id="rId12"/>
    <p:sldId id="292" r:id="rId13"/>
    <p:sldId id="288" r:id="rId14"/>
    <p:sldId id="290" r:id="rId15"/>
    <p:sldId id="289" r:id="rId16"/>
    <p:sldId id="291" r:id="rId17"/>
    <p:sldId id="283" r:id="rId18"/>
    <p:sldId id="271" r:id="rId19"/>
    <p:sldId id="272" r:id="rId20"/>
    <p:sldId id="273" r:id="rId21"/>
    <p:sldId id="274" r:id="rId22"/>
    <p:sldId id="275" r:id="rId23"/>
    <p:sldId id="277" r:id="rId24"/>
    <p:sldId id="278" r:id="rId25"/>
    <p:sldId id="279" r:id="rId26"/>
    <p:sldId id="286" r:id="rId27"/>
    <p:sldId id="294" r:id="rId28"/>
    <p:sldId id="287" r:id="rId29"/>
    <p:sldId id="281" r:id="rId30"/>
    <p:sldId id="293" r:id="rId31"/>
    <p:sldId id="263" r:id="rId32"/>
    <p:sldId id="280" r:id="rId33"/>
    <p:sldId id="285" r:id="rId34"/>
    <p:sldId id="260" r:id="rId3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FFFFF"/>
    <a:srgbClr val="777777"/>
    <a:srgbClr val="990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630" autoAdjust="0"/>
    <p:restoredTop sz="94660"/>
  </p:normalViewPr>
  <p:slideViewPr>
    <p:cSldViewPr showGuides="1">
      <p:cViewPr varScale="1">
        <p:scale>
          <a:sx n="53" d="100"/>
          <a:sy n="53" d="100"/>
        </p:scale>
        <p:origin x="-762" y="-102"/>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70" d="100"/>
          <a:sy n="70" d="100"/>
        </p:scale>
        <p:origin x="-1638" y="-10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slide" Target="slides/slide25.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handoutMaster" Target="handoutMasters/handout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10.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4.emf"/><Relationship Id="rId1" Type="http://schemas.openxmlformats.org/officeDocument/2006/relationships/image" Target="../media/image28.emf"/><Relationship Id="rId4" Type="http://schemas.openxmlformats.org/officeDocument/2006/relationships/image" Target="../media/image29.e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1.emf"/><Relationship Id="rId1" Type="http://schemas.openxmlformats.org/officeDocument/2006/relationships/image" Target="../media/image30.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emf"/><Relationship Id="rId1" Type="http://schemas.openxmlformats.org/officeDocument/2006/relationships/image" Target="../media/image3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35.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7.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image" Target="../media/image21.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1.emf"/><Relationship Id="rId1" Type="http://schemas.openxmlformats.org/officeDocument/2006/relationships/image" Target="../media/image24.emf"/><Relationship Id="rId4" Type="http://schemas.openxmlformats.org/officeDocument/2006/relationships/image" Target="../media/image23.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4.emf"/><Relationship Id="rId1" Type="http://schemas.openxmlformats.org/officeDocument/2006/relationships/image" Target="../media/image26.emf"/><Relationship Id="rId4" Type="http://schemas.openxmlformats.org/officeDocument/2006/relationships/image" Target="../media/image23.e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1.emf"/><Relationship Id="rId1" Type="http://schemas.openxmlformats.org/officeDocument/2006/relationships/image" Target="../media/image24.emf"/><Relationship Id="rId4" Type="http://schemas.openxmlformats.org/officeDocument/2006/relationships/image" Target="../media/image2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67413A7A-7526-4802-962C-A517EB91CD34}" type="datetimeFigureOut">
              <a:rPr lang="zh-CN" altLang="en-US"/>
              <a:pPr>
                <a:defRPr/>
              </a:pPr>
              <a:t>2014/10/14</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85B3D466-C7F0-48F4-8422-551DF7E90DB1}" type="slidenum">
              <a:rPr lang="zh-CN" altLang="en-US"/>
              <a:pPr>
                <a:defRPr/>
              </a:pPr>
              <a:t>‹#›</a:t>
            </a:fld>
            <a:endParaRPr lang="en-US" altLang="zh-CN"/>
          </a:p>
        </p:txBody>
      </p:sp>
    </p:spTree>
    <p:extLst>
      <p:ext uri="{BB962C8B-B14F-4D97-AF65-F5344CB8AC3E}">
        <p14:creationId xmlns:p14="http://schemas.microsoft.com/office/powerpoint/2010/main" xmlns="" val="3530170606"/>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en-US" altLang="zh-CN" smtClean="0"/>
              <a:t>Click to edit Master title style</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ltLang="zh-CN" smtClean="0"/>
              <a:t>Click to edit Master subtitle style</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192076523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529623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307722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820182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2160878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p14="http://schemas.microsoft.com/office/powerpoint/2010/main" xmlns="" val="3222059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2088142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xmlns="" val="30208293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187308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8.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9" name="Picture 146" descr="2"/>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973138"/>
            <a:ext cx="9144000" cy="3810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8050"/>
            <a:ext cx="61214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dirty="0" smtClean="0"/>
              <a:t>Click to edit Master subtitle style</a:t>
            </a: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dirty="0">
                <a:solidFill>
                  <a:srgbClr val="666666"/>
                </a:solidFill>
                <a:latin typeface="FrutigerNext LT Bold" pitchFamily="34" charset="0"/>
                <a:ea typeface="ＭＳ Ｐゴシック"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sp>
        <p:nvSpPr>
          <p:cNvPr id="1105" name="Text Box 81"/>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lgn="ctr">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sp>
        <p:nvSpPr>
          <p:cNvPr id="1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smtClean="0">
                <a:latin typeface="FrutigerNext LT Bold" pitchFamily="34" charset="0"/>
                <a:ea typeface="MS PGothic" pitchFamily="34" charset="-128"/>
              </a:rPr>
              <a:t>HUAWEI TECHNOLOGIES CO., LTD.</a:t>
            </a:r>
          </a:p>
        </p:txBody>
      </p:sp>
      <p:pic>
        <p:nvPicPr>
          <p:cNvPr id="12"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FrutigerNext LT Medium" pitchFamily="34" charset="0"/>
          <a:ea typeface="黑体" pitchFamily="49" charset="-122"/>
          <a:cs typeface="+mj-cs"/>
        </a:defRPr>
      </a:lvl1pPr>
      <a:lvl2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1" fontAlgn="base" hangingPunct="1">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a:solidFill>
            <a:schemeClr val="bg1"/>
          </a:solidFill>
          <a:latin typeface="FrutigerNext LT Medium" pitchFamily="34" charset="0"/>
          <a:ea typeface="黑体" pitchFamily="49" charset="-122"/>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0" y="1412875"/>
            <a:ext cx="9144000" cy="312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688013" cy="5794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ＭＳ Ｐゴシック"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2127" name="Text Box 79"/>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lgn="ctr">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pic>
        <p:nvPicPr>
          <p:cNvPr id="11" name="Picture 6" descr="Logo"/>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bg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903913" cy="579438"/>
          </a:xfrm>
          <a:prstGeom prst="rect">
            <a:avLst/>
          </a:prstGeom>
          <a:noFill/>
          <a:ln>
            <a:noFill/>
          </a:ln>
          <a:effectLst/>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lgn="ctr">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200"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lgn="ctr">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pic>
        <p:nvPicPr>
          <p:cNvPr id="5201" name="Picture 81" descr="200016582-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5202" name="Picture 82"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6048375"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dirty="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224"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lgn="ctr">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pic>
        <p:nvPicPr>
          <p:cNvPr id="6225" name="Picture 81" descr="bra200912090008_M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6226" name="Picture 82"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6264275"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248"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lgn="ctr">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pic>
        <p:nvPicPr>
          <p:cNvPr id="7249" name="Picture 81" descr="sb10064568n-001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7250" name="Picture 82"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6337300" cy="5794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a14="http://schemas.microsoft.com/office/drawing/2010/main" xmlns=""/>
              </a:ext>
            </a:extLst>
          </a:blip>
          <a:srcRect/>
          <a:stretch>
            <a:fillRect/>
          </a:stretch>
        </p:blipFill>
        <p:spPr bwMode="auto">
          <a:xfrm>
            <a:off x="7669213" y="5684838"/>
            <a:ext cx="706437" cy="70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ＭＳ Ｐゴシック"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72" name="Text Box 80"/>
          <p:cNvSpPr txBox="1">
            <a:spLocks noChangeArrowheads="1"/>
          </p:cNvSpPr>
          <p:nvPr/>
        </p:nvSpPr>
        <p:spPr bwMode="auto">
          <a:xfrm>
            <a:off x="-2884488" y="1330325"/>
            <a:ext cx="2776538" cy="176847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lgn="ctr">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a:lnSpc>
                <a:spcPct val="125000"/>
              </a:lnSpc>
            </a:pPr>
            <a:r>
              <a:rPr lang="en-US" sz="1100" noProof="1">
                <a:solidFill>
                  <a:srgbClr val="FFFFFF"/>
                </a:solidFill>
                <a:latin typeface="FrutigerNext LT Regular" pitchFamily="34" charset="0"/>
                <a:ea typeface="ＭＳ Ｐゴシック" pitchFamily="34" charset="-128"/>
              </a:rPr>
              <a:t>Slide title</a:t>
            </a:r>
            <a:r>
              <a:rPr lang="en-US" altLang="zh-CN"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华文细黑" pitchFamily="2" charset="-122"/>
              </a:rPr>
              <a:t>:40-47pt  </a:t>
            </a:r>
          </a:p>
          <a:p>
            <a:pPr algn="r">
              <a:lnSpc>
                <a:spcPct val="125000"/>
              </a:lnSpc>
            </a:pPr>
            <a:r>
              <a:rPr lang="en-US" sz="1100" noProof="1">
                <a:solidFill>
                  <a:srgbClr val="FFFFFF"/>
                </a:solidFill>
                <a:latin typeface="FrutigerNext LT Regular" pitchFamily="34" charset="0"/>
                <a:ea typeface="ＭＳ Ｐゴシック" pitchFamily="34" charset="-128"/>
              </a:rPr>
              <a:t>Slide subtitle </a:t>
            </a:r>
            <a:r>
              <a:rPr lang="en-US" altLang="zh-CN" sz="1100">
                <a:solidFill>
                  <a:srgbClr val="FFFFFF"/>
                </a:solidFill>
                <a:latin typeface="FrutigerNext LT Regular" pitchFamily="34" charset="0"/>
                <a:ea typeface="华文细黑" pitchFamily="2" charset="-122"/>
              </a:rPr>
              <a:t>:26-30pt</a:t>
            </a:r>
          </a:p>
          <a:p>
            <a:pPr algn="r">
              <a:lnSpc>
                <a:spcPct val="125000"/>
              </a:lnSpc>
            </a:pPr>
            <a:r>
              <a:rPr lang="en-US" altLang="zh-CN" sz="1100">
                <a:solidFill>
                  <a:srgbClr val="FFFFFF"/>
                </a:solidFill>
                <a:latin typeface="FrutigerNext LT Regular" pitchFamily="34" charset="0"/>
                <a:ea typeface="华文细黑" pitchFamily="2" charset="-122"/>
              </a:rPr>
              <a:t>Color::white</a:t>
            </a:r>
          </a:p>
          <a:p>
            <a:pPr algn="r">
              <a:lnSpc>
                <a:spcPct val="125000"/>
              </a:lnSpc>
            </a:pPr>
            <a:r>
              <a:rPr lang="zh-CN" altLang="en-US" sz="1100">
                <a:solidFill>
                  <a:srgbClr val="FFFFFF"/>
                </a:solidFill>
                <a:latin typeface="FrutigerNext LT Regular" pitchFamily="34" charset="0"/>
                <a:ea typeface="ＭＳ Ｐゴシック" pitchFamily="34" charset="-128"/>
              </a:rPr>
              <a:t> </a:t>
            </a:r>
            <a:r>
              <a:rPr lang="en-US" altLang="zh-CN" sz="1100">
                <a:solidFill>
                  <a:srgbClr val="FFFFFF"/>
                </a:solidFill>
                <a:latin typeface="FrutigerNext LT Regular" pitchFamily="34" charset="0"/>
                <a:ea typeface="ＭＳ Ｐゴシック" pitchFamily="34" charset="-128"/>
              </a:rPr>
              <a:t>Corporate Font </a:t>
            </a:r>
            <a:r>
              <a:rPr lang="en-US" altLang="zh-CN" sz="1100">
                <a:solidFill>
                  <a:srgbClr val="FFFFFF"/>
                </a:solidFill>
                <a:latin typeface="FrutigerNext LT Regular" pitchFamily="34" charset="0"/>
                <a:ea typeface="华文细黑" pitchFamily="2" charset="-122"/>
              </a:rPr>
              <a:t>:</a:t>
            </a:r>
          </a:p>
          <a:p>
            <a:pPr algn="r">
              <a:lnSpc>
                <a:spcPct val="125000"/>
              </a:lnSpc>
            </a:pPr>
            <a:r>
              <a:rPr lang="en-US" altLang="zh-CN" sz="1100">
                <a:solidFill>
                  <a:srgbClr val="FFFFFF"/>
                </a:solidFill>
                <a:latin typeface="FrutigerNext LT Regular" pitchFamily="34" charset="0"/>
                <a:ea typeface="华文细黑" pitchFamily="2" charset="-122"/>
              </a:rPr>
              <a:t>FrutigerNext LT Medium</a:t>
            </a:r>
          </a:p>
          <a:p>
            <a:pPr algn="r">
              <a:lnSpc>
                <a:spcPct val="125000"/>
              </a:lnSpc>
            </a:pPr>
            <a:r>
              <a:rPr lang="en-US" altLang="zh-CN" sz="1100">
                <a:solidFill>
                  <a:srgbClr val="FFFFFF"/>
                </a:solidFill>
                <a:latin typeface="FrutigerNext LT Regular" pitchFamily="34" charset="0"/>
                <a:ea typeface="ＭＳ Ｐゴシック" pitchFamily="34" charset="-128"/>
              </a:rPr>
              <a:t>Font to be used by customers and </a:t>
            </a:r>
          </a:p>
          <a:p>
            <a:pPr algn="r">
              <a:lnSpc>
                <a:spcPct val="125000"/>
              </a:lnSpc>
            </a:pPr>
            <a:r>
              <a:rPr lang="en-US" altLang="zh-CN" sz="1100">
                <a:solidFill>
                  <a:srgbClr val="FFFFFF"/>
                </a:solidFill>
                <a:latin typeface="FrutigerNext LT Regular" pitchFamily="34" charset="0"/>
                <a:ea typeface="ＭＳ Ｐゴシック" pitchFamily="34" charset="-128"/>
              </a:rPr>
              <a:t>partners </a:t>
            </a:r>
            <a:r>
              <a:rPr lang="en-US" altLang="zh-CN" sz="1100">
                <a:solidFill>
                  <a:srgbClr val="FFFFFF"/>
                </a:solidFill>
                <a:latin typeface="FrutigerNext LT Regular" pitchFamily="34" charset="0"/>
                <a:ea typeface="华文细黑" pitchFamily="2" charset="-122"/>
              </a:rPr>
              <a:t>: </a:t>
            </a:r>
          </a:p>
          <a:p>
            <a:pPr algn="r">
              <a:lnSpc>
                <a:spcPct val="125000"/>
              </a:lnSpc>
            </a:pPr>
            <a:r>
              <a:rPr lang="en-US" altLang="zh-CN" sz="1100">
                <a:solidFill>
                  <a:srgbClr val="FFFFFF"/>
                </a:solidFill>
                <a:latin typeface="FrutigerNext LT Regular" pitchFamily="34" charset="0"/>
                <a:ea typeface="华文细黑" pitchFamily="2" charset="-122"/>
              </a:rPr>
              <a:t>Arial</a:t>
            </a:r>
          </a:p>
        </p:txBody>
      </p:sp>
      <p:pic>
        <p:nvPicPr>
          <p:cNvPr id="8273" name="Picture 81" descr="89738649副本"/>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0" y="1268413"/>
            <a:ext cx="9144000" cy="2951162"/>
          </a:xfrm>
          <a:prstGeom prst="rect">
            <a:avLst/>
          </a:prstGeom>
          <a:noFill/>
          <a:extLst>
            <a:ext uri="{909E8E84-426E-40DD-AFC4-6F175D3DCCD1}">
              <a14:hiddenFill xmlns:a14="http://schemas.microsoft.com/office/drawing/2010/main" xmlns="">
                <a:solidFill>
                  <a:srgbClr val="FFFFFF"/>
                </a:solidFill>
              </a14:hiddenFill>
            </a:ext>
          </a:extLst>
        </p:spPr>
      </p:pic>
      <p:pic>
        <p:nvPicPr>
          <p:cNvPr id="8274" name="Picture 82" descr="未标题-2"/>
          <p:cNvPicPr>
            <a:picLocks noChangeAspect="1" noChangeArrowheads="1"/>
          </p:cNvPicPr>
          <p:nvPr/>
        </p:nvPicPr>
        <p:blipFill>
          <a:blip r:embed="rId5" cstate="email">
            <a:extLst>
              <a:ext uri="{28A0092B-C50C-407E-A947-70E740481C1C}">
                <a14:useLocalDpi xmlns:a14="http://schemas.microsoft.com/office/drawing/2010/main" xmlns=""/>
              </a:ext>
            </a:extLst>
          </a:blip>
          <a:srcRect/>
          <a:stretch>
            <a:fillRect/>
          </a:stretch>
        </p:blipFill>
        <p:spPr bwMode="auto">
          <a:xfrm>
            <a:off x="6083300" y="1268413"/>
            <a:ext cx="3060700" cy="294957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a14="http://schemas.microsoft.com/office/drawing/2010/main" xmlns="">
                <a:solidFill>
                  <a:srgbClr val="4F81BD"/>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chemeClr val="tx1"/>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rgbClr val="FFCC66"/>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p>
        </p:txBody>
      </p:sp>
      <p:sp>
        <p:nvSpPr>
          <p:cNvPr id="9293" name="Text Box 77"/>
          <p:cNvSpPr txBox="1">
            <a:spLocks noChangeArrowheads="1"/>
          </p:cNvSpPr>
          <p:nvPr/>
        </p:nvSpPr>
        <p:spPr bwMode="auto">
          <a:xfrm>
            <a:off x="-2884488" y="1330325"/>
            <a:ext cx="2776538" cy="3675063"/>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lgn="ctr">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pPr>
            <a:r>
              <a:rPr lang="zh-CN" altLang="en-US" sz="1100">
                <a:solidFill>
                  <a:schemeClr val="bg1"/>
                </a:solidFill>
                <a:latin typeface="FrutigerNext LT Regular" pitchFamily="34" charset="0"/>
              </a:rPr>
              <a:t> </a:t>
            </a:r>
            <a:r>
              <a:rPr lang="en-US" altLang="zh-CN" sz="1100">
                <a:solidFill>
                  <a:srgbClr val="FFFFFF"/>
                </a:solidFill>
                <a:latin typeface="FrutigerNext LT Regular" pitchFamily="34" charset="0"/>
              </a:rPr>
              <a:t>Content Page Title </a:t>
            </a:r>
          </a:p>
          <a:p>
            <a:pPr algn="r" eaLnBrk="1" hangingPunct="1">
              <a:spcBef>
                <a:spcPct val="20000"/>
              </a:spcBef>
            </a:pPr>
            <a:r>
              <a:rPr lang="en-US" altLang="zh-CN" sz="1100">
                <a:solidFill>
                  <a:srgbClr val="FFFFFF"/>
                </a:solidFill>
                <a:latin typeface="FrutigerNext LT Regular" pitchFamily="34" charset="0"/>
              </a:rPr>
              <a:t>35-40pt  </a:t>
            </a:r>
            <a:endParaRPr lang="zh-CN" altLang="en-US" sz="1100">
              <a:solidFill>
                <a:srgbClr val="FFFFFF"/>
              </a:solidFill>
              <a:latin typeface="FrutigerNext LT Regular" pitchFamily="34" charset="0"/>
            </a:endParaRPr>
          </a:p>
          <a:p>
            <a:pPr algn="r" eaLnBrk="1" hangingPunct="1">
              <a:spcBef>
                <a:spcPct val="20000"/>
              </a:spcBef>
            </a:pPr>
            <a:r>
              <a:rPr lang="en-US" altLang="zh-CN" sz="1100">
                <a:solidFill>
                  <a:srgbClr val="FFFFFF"/>
                </a:solidFill>
                <a:latin typeface="FrutigerNext LT Regular" pitchFamily="34" charset="0"/>
              </a:rPr>
              <a:t>Color: R153 G0 B0</a:t>
            </a:r>
          </a:p>
          <a:p>
            <a:pPr algn="r" eaLnBrk="1" hangingPunct="1">
              <a:spcBef>
                <a:spcPct val="20000"/>
              </a:spcBef>
            </a:pPr>
            <a:r>
              <a:rPr lang="en-US" altLang="zh-CN" sz="1100">
                <a:solidFill>
                  <a:srgbClr val="FFFFFF"/>
                </a:solidFill>
                <a:latin typeface="FrutigerNext LT Regular" pitchFamily="34" charset="0"/>
              </a:rPr>
              <a:t>Corporate Font: </a:t>
            </a:r>
          </a:p>
          <a:p>
            <a:pPr algn="r" eaLnBrk="1" hangingPunct="1">
              <a:spcBef>
                <a:spcPct val="20000"/>
              </a:spcBef>
            </a:pPr>
            <a:r>
              <a:rPr lang="en-US" altLang="zh-CN" sz="1100">
                <a:solidFill>
                  <a:srgbClr val="FFFFFF"/>
                </a:solidFill>
                <a:latin typeface="FrutigerNext LT Regular" pitchFamily="34" charset="0"/>
              </a:rPr>
              <a:t>FrutigerNext LT Medium</a:t>
            </a:r>
          </a:p>
          <a:p>
            <a:pPr algn="r" eaLnBrk="1" hangingPunct="1">
              <a:spcBef>
                <a:spcPct val="20000"/>
              </a:spcBef>
            </a:pPr>
            <a:r>
              <a:rPr lang="en-US" altLang="zh-CN" sz="1100">
                <a:solidFill>
                  <a:srgbClr val="FFFFFF"/>
                </a:solidFill>
                <a:latin typeface="FrutigerNext LT Regular" pitchFamily="34" charset="0"/>
              </a:rPr>
              <a:t>Font to be used by customers and partners:  </a:t>
            </a:r>
          </a:p>
          <a:p>
            <a:pPr algn="r" eaLnBrk="1" hangingPunct="1">
              <a:spcBef>
                <a:spcPct val="20000"/>
              </a:spcBef>
            </a:pPr>
            <a:r>
              <a:rPr lang="en-US" altLang="zh-CN" sz="1100">
                <a:solidFill>
                  <a:srgbClr val="FFFFFF"/>
                </a:solidFill>
                <a:latin typeface="FrutigerNext LT Regular" pitchFamily="34" charset="0"/>
              </a:rPr>
              <a:t>Arial</a:t>
            </a:r>
          </a:p>
          <a:p>
            <a:pPr algn="r" eaLnBrk="1" hangingPunct="1">
              <a:spcBef>
                <a:spcPct val="20000"/>
              </a:spcBef>
            </a:pPr>
            <a:endParaRPr lang="en-US" altLang="zh-CN" sz="1100">
              <a:solidFill>
                <a:srgbClr val="FFFFFF"/>
              </a:solidFill>
              <a:latin typeface="FrutigerNext LT Regular" pitchFamily="34" charset="0"/>
            </a:endParaRPr>
          </a:p>
          <a:p>
            <a:pPr algn="r" eaLnBrk="1" hangingPunct="1">
              <a:spcBef>
                <a:spcPct val="20000"/>
              </a:spcBef>
            </a:pPr>
            <a:endParaRPr lang="zh-CN" altLang="en-US" sz="1100">
              <a:solidFill>
                <a:srgbClr val="FFFFFF"/>
              </a:solidFill>
              <a:latin typeface="FrutigerNext LT Regular" pitchFamily="34" charset="0"/>
            </a:endParaRPr>
          </a:p>
          <a:p>
            <a:pPr algn="r" eaLnBrk="1" hangingPunct="1">
              <a:spcBef>
                <a:spcPct val="20000"/>
              </a:spcBef>
            </a:pPr>
            <a:r>
              <a:rPr lang="zh-CN" altLang="en-US" sz="1100">
                <a:solidFill>
                  <a:srgbClr val="FFFFFF"/>
                </a:solidFill>
                <a:latin typeface="FrutigerNext LT Regular" pitchFamily="34" charset="0"/>
              </a:rPr>
              <a:t> </a:t>
            </a:r>
            <a:r>
              <a:rPr lang="en-US" altLang="zh-CN" sz="1100">
                <a:solidFill>
                  <a:srgbClr val="FFFFFF"/>
                </a:solidFill>
                <a:latin typeface="FrutigerNext LT Regular" pitchFamily="34" charset="0"/>
              </a:rPr>
              <a:t>Content Page Text :</a:t>
            </a:r>
          </a:p>
          <a:p>
            <a:pPr algn="r" eaLnBrk="1" hangingPunct="1">
              <a:spcBef>
                <a:spcPct val="20000"/>
              </a:spcBef>
            </a:pPr>
            <a:r>
              <a:rPr lang="en-US" altLang="zh-CN" sz="1100">
                <a:solidFill>
                  <a:srgbClr val="FFFFFF"/>
                </a:solidFill>
                <a:latin typeface="FrutigerNext LT Regular" pitchFamily="34" charset="0"/>
              </a:rPr>
              <a:t>28-30pt</a:t>
            </a:r>
          </a:p>
          <a:p>
            <a:pPr algn="r">
              <a:spcBef>
                <a:spcPct val="20000"/>
              </a:spcBef>
            </a:pPr>
            <a:r>
              <a:rPr lang="en-US" sz="1100" noProof="1">
                <a:solidFill>
                  <a:srgbClr val="FFFFFF"/>
                </a:solidFill>
                <a:latin typeface="FrutigerNext LT Regular" pitchFamily="34" charset="0"/>
              </a:rPr>
              <a:t>Bullets level 2-5</a:t>
            </a:r>
          </a:p>
          <a:p>
            <a:pPr algn="r">
              <a:spcBef>
                <a:spcPct val="20000"/>
              </a:spcBef>
            </a:pPr>
            <a:r>
              <a:rPr lang="en-US" altLang="zh-CN" sz="1100">
                <a:solidFill>
                  <a:srgbClr val="FFFFFF"/>
                </a:solidFill>
                <a:latin typeface="FrutigerNext LT Regular" pitchFamily="34" charset="0"/>
              </a:rPr>
              <a:t>20-30pt  </a:t>
            </a:r>
          </a:p>
          <a:p>
            <a:pPr algn="r" eaLnBrk="1" hangingPunct="1">
              <a:spcBef>
                <a:spcPct val="20000"/>
              </a:spcBef>
            </a:pPr>
            <a:r>
              <a:rPr lang="en-US" altLang="zh-CN" sz="1100">
                <a:solidFill>
                  <a:srgbClr val="FFFFFF"/>
                </a:solidFill>
                <a:latin typeface="FrutigerNext LT Regular" pitchFamily="34" charset="0"/>
              </a:rPr>
              <a:t>Color:Black</a:t>
            </a:r>
          </a:p>
          <a:p>
            <a:pPr algn="r" eaLnBrk="1" hangingPunct="1">
              <a:spcBef>
                <a:spcPct val="20000"/>
              </a:spcBef>
            </a:pPr>
            <a:r>
              <a:rPr lang="en-US" altLang="zh-CN" sz="1100">
                <a:solidFill>
                  <a:srgbClr val="FFFFFF"/>
                </a:solidFill>
                <a:latin typeface="FrutigerNext LT Regular" pitchFamily="34" charset="0"/>
              </a:rPr>
              <a:t>Corporate Font: </a:t>
            </a:r>
          </a:p>
          <a:p>
            <a:pPr algn="r" eaLnBrk="1" hangingPunct="1">
              <a:spcBef>
                <a:spcPct val="20000"/>
              </a:spcBef>
            </a:pPr>
            <a:r>
              <a:rPr lang="en-US" altLang="zh-CN" sz="1100">
                <a:solidFill>
                  <a:srgbClr val="FFFFFF"/>
                </a:solidFill>
                <a:latin typeface="FrutigerNext LT Regular" pitchFamily="34" charset="0"/>
              </a:rPr>
              <a:t>FrutigerNext LT Medium</a:t>
            </a:r>
          </a:p>
          <a:p>
            <a:pPr algn="r" eaLnBrk="1" hangingPunct="1">
              <a:spcBef>
                <a:spcPct val="20000"/>
              </a:spcBef>
            </a:pPr>
            <a:r>
              <a:rPr lang="en-US" altLang="zh-CN" sz="1100">
                <a:solidFill>
                  <a:srgbClr val="FFFFFF"/>
                </a:solidFill>
                <a:latin typeface="FrutigerNext LT Regular" pitchFamily="34" charset="0"/>
              </a:rPr>
              <a:t>Font to be used by customers and partners:  </a:t>
            </a:r>
          </a:p>
          <a:p>
            <a:pPr algn="r" eaLnBrk="1" hangingPunct="1">
              <a:spcBef>
                <a:spcPct val="20000"/>
              </a:spcBef>
            </a:pPr>
            <a:r>
              <a:rPr lang="en-US" altLang="zh-CN" sz="1100">
                <a:solidFill>
                  <a:srgbClr val="FFFFFF"/>
                </a:solidFill>
                <a:latin typeface="FrutigerNext LT Regular" pitchFamily="34" charset="0"/>
              </a:rPr>
              <a:t>Arial</a:t>
            </a:r>
            <a:endParaRPr lang="zh-CN" altLang="en-US" sz="1100">
              <a:solidFill>
                <a:schemeClr val="bg1"/>
              </a:solidFill>
              <a:latin typeface="FrutigerNext LT Regular" pitchFamily="34" charset="0"/>
            </a:endParaRPr>
          </a:p>
        </p:txBody>
      </p:sp>
    </p:spTree>
  </p:cSld>
  <p:clrMap bg1="lt1" tx1="dk1" bg2="lt2" tx2="dk2" accent1="accent1" accent2="accent2" accent3="accent3" accent4="accent4" accent5="accent5" accent6="accent6" hlink="hlink" folHlink="folHlink"/>
  <p:sldLayoutIdLst>
    <p:sldLayoutId id="2147483821"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6224588"/>
            <a:ext cx="9150350" cy="6365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dirty="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a14="http://schemas.microsoft.com/office/drawing/2010/main" xmlns=""/>
              </a:ext>
            </a:extLst>
          </a:blip>
          <a:srcRect/>
          <a:stretch>
            <a:fillRect/>
          </a:stretch>
        </p:blipFill>
        <p:spPr bwMode="auto">
          <a:xfrm>
            <a:off x="7508875" y="6386513"/>
            <a:ext cx="1311275" cy="312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en-US" altLang="zh-CN" dirty="0" smtClean="0"/>
              <a:t>Click to edit Master title style</a:t>
            </a:r>
            <a:endParaRPr lang="zh-CN" altLang="en-US" dirty="0" smtClean="0"/>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en-US" altLang="zh-CN" dirty="0" smtClean="0"/>
              <a:t>Click to edit Master text styles</a:t>
            </a:r>
            <a:endParaRPr lang="zh-CN" altLang="en-US" dirty="0" smtClean="0"/>
          </a:p>
          <a:p>
            <a:pPr lvl="1"/>
            <a:r>
              <a:rPr lang="en-US" altLang="zh-CN" dirty="0" smtClean="0"/>
              <a:t>Second level</a:t>
            </a:r>
            <a:endParaRPr lang="zh-CN" altLang="en-US" dirty="0" smtClean="0"/>
          </a:p>
          <a:p>
            <a:pPr lvl="2"/>
            <a:r>
              <a:rPr lang="en-US" altLang="zh-CN" dirty="0" smtClean="0"/>
              <a:t>Third level</a:t>
            </a:r>
            <a:endParaRPr lang="zh-CN" altLang="en-US" dirty="0" smtClean="0"/>
          </a:p>
          <a:p>
            <a:pPr lvl="3"/>
            <a:r>
              <a:rPr lang="en-US" altLang="zh-CN" dirty="0" smtClean="0"/>
              <a:t>Fourth level</a:t>
            </a:r>
            <a:endParaRPr lang="zh-CN" altLang="en-US" dirty="0" smtClean="0"/>
          </a:p>
          <a:p>
            <a:pPr lvl="4"/>
            <a:r>
              <a:rPr lang="en-US" altLang="zh-CN" dirty="0" smtClean="0"/>
              <a:t>Fifth level</a:t>
            </a:r>
            <a:endParaRPr lang="zh-CN" altLang="en-US" dirty="0" smtClean="0"/>
          </a:p>
        </p:txBody>
      </p:sp>
      <p:grpSp>
        <p:nvGrpSpPr>
          <p:cNvPr id="10328" name="Group 88"/>
          <p:cNvGrpSpPr>
            <a:grpSpLocks/>
          </p:cNvGrpSpPr>
          <p:nvPr/>
        </p:nvGrpSpPr>
        <p:grpSpPr bwMode="auto">
          <a:xfrm>
            <a:off x="9324975" y="3832225"/>
            <a:ext cx="863600"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endParaRPr lang="zh-CN" altLang="en-US"/>
            </a:p>
          </p:txBody>
        </p:sp>
        <p:grpSp>
          <p:nvGrpSpPr>
            <p:cNvPr id="10327" name="Group 87"/>
            <p:cNvGrpSpPr>
              <a:grpSpLocks/>
            </p:cNvGrpSpPr>
            <p:nvPr userDrawn="1"/>
          </p:nvGrpSpPr>
          <p:grpSpPr bwMode="auto">
            <a:xfrm>
              <a:off x="5941" y="2475"/>
              <a:ext cx="409" cy="1783"/>
              <a:chOff x="5921" y="2387"/>
              <a:chExt cx="409" cy="1783"/>
            </a:xfrm>
          </p:grpSpPr>
          <p:grpSp>
            <p:nvGrpSpPr>
              <p:cNvPr id="1025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5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nvGrpSpPr>
              <p:cNvPr id="1026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rot="10800000" wrap="none" anchor="ctr"/>
                <a:lstStyle/>
                <a:p>
                  <a:endParaRPr lang="zh-CN" altLang="en-US"/>
                </a:p>
              </p:txBody>
            </p:sp>
          </p:grpSp>
        </p:grpSp>
      </p:grpSp>
      <p:sp>
        <p:nvSpPr>
          <p:cNvPr id="10321" name="Text Box 81"/>
          <p:cNvSpPr txBox="1">
            <a:spLocks noChangeArrowheads="1"/>
          </p:cNvSpPr>
          <p:nvPr/>
        </p:nvSpPr>
        <p:spPr bwMode="auto">
          <a:xfrm>
            <a:off x="-2884488" y="1330325"/>
            <a:ext cx="2776538" cy="387667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lgn="ctr">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78345" tIns="39172" rIns="78345" bIns="39172">
            <a:spAutoFit/>
          </a:bodyPr>
          <a:lstStyle>
            <a:lvl1pPr defTabSz="784225" eaLnBrk="0" hangingPunct="0">
              <a:defRPr>
                <a:solidFill>
                  <a:schemeClr val="tx1"/>
                </a:solidFill>
                <a:latin typeface="Calibri" pitchFamily="34" charset="0"/>
                <a:ea typeface="宋体" charset="-122"/>
              </a:defRPr>
            </a:lvl1pPr>
            <a:lvl2pPr marL="390525" defTabSz="784225" eaLnBrk="0" hangingPunct="0">
              <a:defRPr>
                <a:solidFill>
                  <a:schemeClr val="tx1"/>
                </a:solidFill>
                <a:latin typeface="Calibri" pitchFamily="34" charset="0"/>
                <a:ea typeface="宋体" charset="-122"/>
              </a:defRPr>
            </a:lvl2pPr>
            <a:lvl3pPr marL="784225" defTabSz="784225" eaLnBrk="0" hangingPunct="0">
              <a:defRPr>
                <a:solidFill>
                  <a:schemeClr val="tx1"/>
                </a:solidFill>
                <a:latin typeface="Calibri" pitchFamily="34" charset="0"/>
                <a:ea typeface="宋体" charset="-122"/>
              </a:defRPr>
            </a:lvl3pPr>
            <a:lvl4pPr marL="1174750" defTabSz="784225" eaLnBrk="0" hangingPunct="0">
              <a:defRPr>
                <a:solidFill>
                  <a:schemeClr val="tx1"/>
                </a:solidFill>
                <a:latin typeface="Calibri" pitchFamily="34" charset="0"/>
                <a:ea typeface="宋体" charset="-122"/>
              </a:defRPr>
            </a:lvl4pPr>
            <a:lvl5pPr marL="1566863" defTabSz="784225" eaLnBrk="0" hangingPunct="0">
              <a:defRPr>
                <a:solidFill>
                  <a:schemeClr val="tx1"/>
                </a:solidFill>
                <a:latin typeface="Calibri" pitchFamily="34" charset="0"/>
                <a:ea typeface="宋体" charset="-122"/>
              </a:defRPr>
            </a:lvl5pPr>
            <a:lvl6pPr marL="2024063" defTabSz="784225" eaLnBrk="0" fontAlgn="base" hangingPunct="0">
              <a:spcBef>
                <a:spcPct val="0"/>
              </a:spcBef>
              <a:spcAft>
                <a:spcPct val="0"/>
              </a:spcAft>
              <a:defRPr>
                <a:solidFill>
                  <a:schemeClr val="tx1"/>
                </a:solidFill>
                <a:latin typeface="Calibri" pitchFamily="34" charset="0"/>
                <a:ea typeface="宋体" charset="-122"/>
              </a:defRPr>
            </a:lvl6pPr>
            <a:lvl7pPr marL="2481263" defTabSz="784225" eaLnBrk="0" fontAlgn="base" hangingPunct="0">
              <a:spcBef>
                <a:spcPct val="0"/>
              </a:spcBef>
              <a:spcAft>
                <a:spcPct val="0"/>
              </a:spcAft>
              <a:defRPr>
                <a:solidFill>
                  <a:schemeClr val="tx1"/>
                </a:solidFill>
                <a:latin typeface="Calibri" pitchFamily="34" charset="0"/>
                <a:ea typeface="宋体" charset="-122"/>
              </a:defRPr>
            </a:lvl7pPr>
            <a:lvl8pPr marL="2938463" defTabSz="784225" eaLnBrk="0" fontAlgn="base" hangingPunct="0">
              <a:spcBef>
                <a:spcPct val="0"/>
              </a:spcBef>
              <a:spcAft>
                <a:spcPct val="0"/>
              </a:spcAft>
              <a:defRPr>
                <a:solidFill>
                  <a:schemeClr val="tx1"/>
                </a:solidFill>
                <a:latin typeface="Calibri" pitchFamily="34" charset="0"/>
                <a:ea typeface="宋体" charset="-122"/>
              </a:defRPr>
            </a:lvl8pPr>
            <a:lvl9pPr marL="3395663" defTabSz="784225"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spcBef>
                <a:spcPct val="20000"/>
              </a:spcBef>
            </a:pPr>
            <a:r>
              <a:rPr lang="zh-CN" altLang="zh-CN" sz="1100" dirty="0">
                <a:solidFill>
                  <a:srgbClr val="FFFFFF"/>
                </a:solidFill>
                <a:latin typeface="FrutigerNext LT Regular" pitchFamily="34" charset="0"/>
              </a:rPr>
              <a:t>Slide title :32-35pt  </a:t>
            </a:r>
          </a:p>
          <a:p>
            <a:pPr algn="r" eaLnBrk="1" hangingPunct="1">
              <a:spcBef>
                <a:spcPct val="20000"/>
              </a:spcBef>
            </a:pPr>
            <a:r>
              <a:rPr lang="zh-CN" altLang="zh-CN" sz="1100" dirty="0">
                <a:solidFill>
                  <a:srgbClr val="FFFFFF"/>
                </a:solidFill>
                <a:latin typeface="FrutigerNext LT Regular" pitchFamily="34" charset="0"/>
              </a:rPr>
              <a:t>Color: R153 G0 B0</a:t>
            </a:r>
          </a:p>
          <a:p>
            <a:pPr algn="r" eaLnBrk="1" hangingPunct="1">
              <a:spcBef>
                <a:spcPct val="20000"/>
              </a:spcBef>
            </a:pPr>
            <a:r>
              <a:rPr lang="zh-CN" altLang="zh-CN" sz="1100" dirty="0">
                <a:solidFill>
                  <a:srgbClr val="FFFFFF"/>
                </a:solidFill>
                <a:latin typeface="FrutigerNext LT Regular" pitchFamily="34" charset="0"/>
              </a:rPr>
              <a:t>Corporate Font :</a:t>
            </a:r>
          </a:p>
          <a:p>
            <a:pPr algn="r" eaLnBrk="1" hangingPunct="1">
              <a:spcBef>
                <a:spcPct val="20000"/>
              </a:spcBef>
            </a:pPr>
            <a:r>
              <a:rPr lang="zh-CN" altLang="zh-CN" sz="1100" dirty="0">
                <a:solidFill>
                  <a:srgbClr val="FFFFFF"/>
                </a:solidFill>
                <a:latin typeface="FrutigerNext LT Regular" pitchFamily="34" charset="0"/>
              </a:rPr>
              <a:t>FrutigerNext LT Medium</a:t>
            </a:r>
          </a:p>
          <a:p>
            <a:pPr algn="r" eaLnBrk="1" hangingPunct="1">
              <a:spcBef>
                <a:spcPct val="20000"/>
              </a:spcBef>
            </a:pPr>
            <a:r>
              <a:rPr lang="zh-CN" altLang="zh-CN" sz="1100" dirty="0">
                <a:solidFill>
                  <a:srgbClr val="FFFFFF"/>
                </a:solidFill>
                <a:latin typeface="FrutigerNext LT Regular" pitchFamily="34" charset="0"/>
              </a:rPr>
              <a:t>Font to be used by customers and </a:t>
            </a:r>
          </a:p>
          <a:p>
            <a:pPr algn="r" eaLnBrk="1" hangingPunct="1">
              <a:spcBef>
                <a:spcPct val="20000"/>
              </a:spcBef>
            </a:pPr>
            <a:r>
              <a:rPr lang="zh-CN" altLang="zh-CN" sz="1100" dirty="0">
                <a:solidFill>
                  <a:srgbClr val="FFFFFF"/>
                </a:solidFill>
                <a:latin typeface="FrutigerNext LT Regular" pitchFamily="34" charset="0"/>
              </a:rPr>
              <a:t>partners : </a:t>
            </a:r>
          </a:p>
          <a:p>
            <a:pPr algn="r" eaLnBrk="1" hangingPunct="1">
              <a:spcBef>
                <a:spcPct val="20000"/>
              </a:spcBef>
            </a:pPr>
            <a:r>
              <a:rPr lang="zh-CN" altLang="zh-CN" sz="1100" dirty="0">
                <a:solidFill>
                  <a:srgbClr val="FFFFFF"/>
                </a:solidFill>
                <a:latin typeface="FrutigerNext LT Regular" pitchFamily="34" charset="0"/>
              </a:rPr>
              <a:t>Arial</a:t>
            </a: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endParaRPr lang="zh-CN" altLang="zh-CN" sz="1100" dirty="0">
              <a:solidFill>
                <a:srgbClr val="FFFFFF"/>
              </a:solidFill>
              <a:latin typeface="FrutigerNext LT Regular" pitchFamily="34" charset="0"/>
            </a:endParaRPr>
          </a:p>
          <a:p>
            <a:pPr algn="r" eaLnBrk="1" hangingPunct="1">
              <a:spcBef>
                <a:spcPct val="20000"/>
              </a:spcBef>
            </a:pPr>
            <a:r>
              <a:rPr lang="zh-CN" altLang="zh-CN" sz="1100" dirty="0">
                <a:solidFill>
                  <a:srgbClr val="FFFFFF"/>
                </a:solidFill>
                <a:latin typeface="FrutigerNext LT Regular" pitchFamily="34" charset="0"/>
              </a:rPr>
              <a:t>Slide text :20-22pt</a:t>
            </a:r>
          </a:p>
          <a:p>
            <a:pPr algn="r" eaLnBrk="1" hangingPunct="1">
              <a:spcBef>
                <a:spcPct val="20000"/>
              </a:spcBef>
            </a:pPr>
            <a:r>
              <a:rPr lang="zh-CN" altLang="zh-CN" sz="1100" dirty="0">
                <a:solidFill>
                  <a:srgbClr val="FFFFFF"/>
                </a:solidFill>
                <a:latin typeface="FrutigerNext LT Regular" pitchFamily="34" charset="0"/>
              </a:rPr>
              <a:t>Bullets level 2-5:</a:t>
            </a:r>
          </a:p>
          <a:p>
            <a:pPr algn="r" eaLnBrk="1" hangingPunct="1">
              <a:spcBef>
                <a:spcPct val="20000"/>
              </a:spcBef>
            </a:pPr>
            <a:r>
              <a:rPr lang="zh-CN" altLang="zh-CN" sz="1100" dirty="0">
                <a:solidFill>
                  <a:srgbClr val="FFFFFF"/>
                </a:solidFill>
                <a:latin typeface="FrutigerNext LT Regular" pitchFamily="34" charset="0"/>
              </a:rPr>
              <a:t> 18pt  </a:t>
            </a:r>
          </a:p>
          <a:p>
            <a:pPr algn="r" eaLnBrk="1" hangingPunct="1">
              <a:spcBef>
                <a:spcPct val="20000"/>
              </a:spcBef>
            </a:pPr>
            <a:r>
              <a:rPr lang="zh-CN" altLang="zh-CN" sz="1100" dirty="0">
                <a:solidFill>
                  <a:srgbClr val="FFFFFF"/>
                </a:solidFill>
                <a:latin typeface="FrutigerNext LT Regular" pitchFamily="34" charset="0"/>
              </a:rPr>
              <a:t>Color:Black</a:t>
            </a:r>
          </a:p>
          <a:p>
            <a:pPr algn="r" eaLnBrk="1" hangingPunct="1">
              <a:spcBef>
                <a:spcPct val="20000"/>
              </a:spcBef>
            </a:pPr>
            <a:r>
              <a:rPr lang="zh-CN" altLang="zh-CN" sz="1100" dirty="0">
                <a:solidFill>
                  <a:srgbClr val="FFFFFF"/>
                </a:solidFill>
                <a:latin typeface="FrutigerNext LT Regular" pitchFamily="34" charset="0"/>
              </a:rPr>
              <a:t>Corporate Font :</a:t>
            </a:r>
          </a:p>
          <a:p>
            <a:pPr algn="r" eaLnBrk="1" hangingPunct="1">
              <a:spcBef>
                <a:spcPct val="20000"/>
              </a:spcBef>
            </a:pPr>
            <a:r>
              <a:rPr lang="zh-CN" altLang="zh-CN" sz="1100" dirty="0">
                <a:solidFill>
                  <a:srgbClr val="FFFFFF"/>
                </a:solidFill>
                <a:latin typeface="FrutigerNext LT Regular" pitchFamily="34" charset="0"/>
              </a:rPr>
              <a:t>FrutigerNext LT Medium</a:t>
            </a:r>
          </a:p>
          <a:p>
            <a:pPr algn="r" eaLnBrk="1" hangingPunct="1">
              <a:spcBef>
                <a:spcPct val="20000"/>
              </a:spcBef>
            </a:pPr>
            <a:r>
              <a:rPr lang="zh-CN" altLang="zh-CN" sz="1100" dirty="0">
                <a:solidFill>
                  <a:srgbClr val="FFFFFF"/>
                </a:solidFill>
                <a:latin typeface="FrutigerNext LT Regular" pitchFamily="34" charset="0"/>
              </a:rPr>
              <a:t>Font to be used by customers and </a:t>
            </a:r>
          </a:p>
          <a:p>
            <a:pPr algn="r" eaLnBrk="1" hangingPunct="1">
              <a:spcBef>
                <a:spcPct val="20000"/>
              </a:spcBef>
            </a:pPr>
            <a:r>
              <a:rPr lang="zh-CN" altLang="zh-CN" sz="1100" dirty="0">
                <a:solidFill>
                  <a:srgbClr val="FFFFFF"/>
                </a:solidFill>
                <a:latin typeface="FrutigerNext LT Regular" pitchFamily="34" charset="0"/>
              </a:rPr>
              <a:t>partners : </a:t>
            </a:r>
          </a:p>
          <a:p>
            <a:pPr algn="r" eaLnBrk="1" hangingPunct="1">
              <a:spcBef>
                <a:spcPct val="20000"/>
              </a:spcBef>
            </a:pPr>
            <a:r>
              <a:rPr lang="zh-CN" altLang="zh-CN" sz="1100" dirty="0">
                <a:solidFill>
                  <a:srgbClr val="FFFFFF"/>
                </a:solidFill>
                <a:latin typeface="FrutigerNext LT Regular" pitchFamily="34" charset="0"/>
              </a:rPr>
              <a:t>Arial</a:t>
            </a:r>
          </a:p>
        </p:txBody>
      </p:sp>
      <p:sp>
        <p:nvSpPr>
          <p:cNvPr id="10324" name="Text Box 84"/>
          <p:cNvSpPr txBox="1">
            <a:spLocks noChangeArrowheads="1"/>
          </p:cNvSpPr>
          <p:nvPr/>
        </p:nvSpPr>
        <p:spPr bwMode="auto">
          <a:xfrm>
            <a:off x="9251950" y="57150"/>
            <a:ext cx="1295400" cy="1270000"/>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1100">
                <a:solidFill>
                  <a:srgbClr val="FFFFFF"/>
                </a:solidFill>
                <a:latin typeface="FrutigerNext LT Regular" pitchFamily="34" charset="0"/>
              </a:rPr>
              <a:t>Top right  corner  for   field-mark, customer or partner logotypes. </a:t>
            </a:r>
          </a:p>
          <a:p>
            <a:endParaRPr lang="en-US" altLang="zh-CN" sz="1100">
              <a:solidFill>
                <a:srgbClr val="FFFFFF"/>
              </a:solidFill>
              <a:latin typeface="FrutigerNext LT Regular" pitchFamily="34" charset="0"/>
            </a:endParaRPr>
          </a:p>
          <a:p>
            <a:r>
              <a:rPr lang="en-US" altLang="zh-CN" sz="1100">
                <a:solidFill>
                  <a:srgbClr val="FFFFFF"/>
                </a:solidFill>
                <a:latin typeface="FrutigerNext LT Regular" pitchFamily="34" charset="0"/>
              </a:rPr>
              <a:t>----------------   </a:t>
            </a:r>
          </a:p>
          <a:p>
            <a:endParaRPr lang="zh-CN" altLang="en-US" sz="1100">
              <a:solidFill>
                <a:srgbClr val="FFFFFF"/>
              </a:solidFill>
              <a:latin typeface="FrutigerNext LT Regular" pitchFamily="34" charset="0"/>
            </a:endParaRPr>
          </a:p>
        </p:txBody>
      </p:sp>
      <p:sp>
        <p:nvSpPr>
          <p:cNvPr id="10325" name="Text Box 85"/>
          <p:cNvSpPr txBox="1">
            <a:spLocks noChangeArrowheads="1"/>
          </p:cNvSpPr>
          <p:nvPr/>
        </p:nvSpPr>
        <p:spPr bwMode="auto">
          <a:xfrm>
            <a:off x="9251950" y="1196975"/>
            <a:ext cx="1295400" cy="2447925"/>
          </a:xfrm>
          <a:prstGeom prst="rect">
            <a:avLst/>
          </a:prstGeom>
          <a:noFill/>
          <a:ln>
            <a:noFill/>
          </a:ln>
          <a:effectLst/>
          <a:extLst>
            <a:ext uri="{909E8E84-426E-40DD-AFC4-6F175D3DCCD1}">
              <a14:hiddenFill xmlns:a14="http://schemas.microsoft.com/office/drawing/2010/main" xmlns="">
                <a:solidFill>
                  <a:srgbClr val="FFCC99"/>
                </a:solidFill>
              </a14:hiddenFill>
            </a:ext>
            <a:ext uri="{91240B29-F687-4F45-9708-019B960494DF}">
              <a14:hiddenLine xmlns:a14="http://schemas.microsoft.com/office/drawing/2010/main" xmlns="" w="9525">
                <a:solidFill>
                  <a:srgbClr val="B2B2B2"/>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p>
            <a:r>
              <a:rPr lang="en-US" altLang="zh-CN" sz="1100" dirty="0">
                <a:solidFill>
                  <a:srgbClr val="FFFFFF"/>
                </a:solidFill>
                <a:latin typeface="FrutigerNext LT Regular" pitchFamily="34" charset="0"/>
              </a:rPr>
              <a:t>The following nine groups of colors are an example of how our design colors can be used, please take note that you should only use one design color group per slide. </a:t>
            </a:r>
          </a:p>
          <a:p>
            <a:r>
              <a:rPr lang="en-US" altLang="zh-CN" sz="1100" dirty="0">
                <a:solidFill>
                  <a:srgbClr val="FFFFFF"/>
                </a:solidFill>
                <a:latin typeface="FrutigerNext LT Regular" pitchFamily="34" charset="0"/>
              </a:rPr>
              <a:t> For specific usage details, refer to the “Typesetting Standard”.</a:t>
            </a:r>
          </a:p>
        </p:txBody>
      </p:sp>
      <p:sp>
        <p:nvSpPr>
          <p:cNvPr id="80" name="Rectangle 21"/>
          <p:cNvSpPr>
            <a:spLocks noChangeArrowheads="1"/>
          </p:cNvSpPr>
          <p:nvPr/>
        </p:nvSpPr>
        <p:spPr bwMode="auto">
          <a:xfrm>
            <a:off x="3785716" y="6465936"/>
            <a:ext cx="1866404" cy="184666"/>
          </a:xfrm>
          <a:prstGeom prst="rect">
            <a:avLst/>
          </a:prstGeom>
          <a:noFill/>
          <a:ln w="9525" algn="ctr">
            <a:noFill/>
            <a:miter lim="800000"/>
            <a:headEnd/>
            <a:tailEnd/>
          </a:ln>
          <a:effectLst/>
        </p:spPr>
        <p:txBody>
          <a:bodyPr wrap="square" lIns="80082" tIns="0" rIns="80082" bIns="0">
            <a:spAutoFit/>
          </a:bodyPr>
          <a:lstStyle/>
          <a:p>
            <a:pPr marL="0" marR="0" lvl="0" indent="0" algn="l" defTabSz="801688" rtl="0" eaLnBrk="0" fontAlgn="base" latinLnBrk="0" hangingPunct="0">
              <a:lnSpc>
                <a:spcPct val="100000"/>
              </a:lnSpc>
              <a:spcBef>
                <a:spcPct val="0"/>
              </a:spcBef>
              <a:spcAft>
                <a:spcPct val="0"/>
              </a:spcAft>
              <a:buClrTx/>
              <a:buSzTx/>
              <a:buFontTx/>
              <a:buNone/>
              <a:tabLst/>
              <a:defRPr/>
            </a:pPr>
            <a:r>
              <a:rPr kumimoji="0" lang="en-US" altLang="zh-CN" sz="1200" b="0" i="0" u="none" strike="noStrike" kern="1200" cap="none" spc="0" normalizeH="0" baseline="0" noProof="0" dirty="0" smtClean="0">
                <a:ln>
                  <a:noFill/>
                </a:ln>
                <a:solidFill>
                  <a:srgbClr val="000000"/>
                </a:solidFill>
                <a:effectLst/>
                <a:uLnTx/>
                <a:uFillTx/>
                <a:latin typeface="FrutigerNext LT Medium"/>
                <a:ea typeface="华文细黑"/>
              </a:rPr>
              <a:t>Huawei Confidential</a:t>
            </a:r>
          </a:p>
        </p:txBody>
      </p:sp>
      <p:sp>
        <p:nvSpPr>
          <p:cNvPr id="82" name="Rectangle 5"/>
          <p:cNvSpPr>
            <a:spLocks noChangeArrowheads="1"/>
          </p:cNvSpPr>
          <p:nvPr/>
        </p:nvSpPr>
        <p:spPr bwMode="auto">
          <a:xfrm>
            <a:off x="6361113" y="6480629"/>
            <a:ext cx="2097087" cy="37737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eaLnBrk="0" hangingPunct="0">
              <a:lnSpc>
                <a:spcPct val="85000"/>
              </a:lnSpc>
            </a:pPr>
            <a:fld id="{334777C4-916E-458D-ABE7-87ACD557FBD2}" type="slidenum">
              <a:rPr lang="de-DE" altLang="zh-CN" sz="1200" smtClean="0">
                <a:solidFill>
                  <a:srgbClr val="000000"/>
                </a:solidFill>
                <a:latin typeface="FrutigerNext LT Bold" pitchFamily="34" charset="0"/>
                <a:ea typeface="ＭＳ Ｐゴシック" pitchFamily="34" charset="-128"/>
              </a:rPr>
              <a:pPr eaLnBrk="0" hangingPunct="0">
                <a:lnSpc>
                  <a:spcPct val="85000"/>
                </a:lnSpc>
              </a:pPr>
              <a:t>‹#›</a:t>
            </a:fld>
            <a:endParaRPr lang="en-GB" altLang="zh-CN" sz="12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3" cstate="print">
            <a:extLst>
              <a:ext uri="{28A0092B-C50C-407E-A947-70E740481C1C}">
                <a14:useLocalDpi xmlns:a14="http://schemas.microsoft.com/office/drawing/2010/main" xmlns=""/>
              </a:ext>
            </a:extLst>
          </a:blip>
          <a:srcRect/>
          <a:stretch>
            <a:fillRect/>
          </a:stretch>
        </p:blipFill>
        <p:spPr bwMode="auto">
          <a:xfrm>
            <a:off x="0" y="5897563"/>
            <a:ext cx="9144000" cy="1003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6"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7"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
        <p:nvSpPr>
          <p:cNvPr id="5" name="TextBox 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Tree>
  </p:cSld>
  <p:clrMap bg1="lt1" tx1="dk1" bg2="lt2" tx2="dk2" accent1="accent1" accent2="accent2" accent3="accent3" accent4="accent4" accent5="accent5" accent6="accent6" hlink="hlink" folHlink="folHlink"/>
  <p:sldLayoutIdLst>
    <p:sldLayoutId id="2147483823"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8.xml"/><Relationship Id="rId1" Type="http://schemas.openxmlformats.org/officeDocument/2006/relationships/vmlDrawing" Target="../drawings/vmlDrawing6.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8.xml"/><Relationship Id="rId1" Type="http://schemas.openxmlformats.org/officeDocument/2006/relationships/vmlDrawing" Target="../drawings/vmlDrawing7.vml"/><Relationship Id="rId6" Type="http://schemas.openxmlformats.org/officeDocument/2006/relationships/oleObject" Target="../embeddings/oleObject11.bin"/><Relationship Id="rId5" Type="http://schemas.openxmlformats.org/officeDocument/2006/relationships/oleObject" Target="../embeddings/oleObject10.bin"/><Relationship Id="rId4" Type="http://schemas.openxmlformats.org/officeDocument/2006/relationships/oleObject" Target="../embeddings/oleObject9.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8.xml"/><Relationship Id="rId1" Type="http://schemas.openxmlformats.org/officeDocument/2006/relationships/vmlDrawing" Target="../drawings/vmlDrawing8.vml"/><Relationship Id="rId6" Type="http://schemas.openxmlformats.org/officeDocument/2006/relationships/oleObject" Target="../embeddings/oleObject15.bin"/><Relationship Id="rId5" Type="http://schemas.openxmlformats.org/officeDocument/2006/relationships/oleObject" Target="../embeddings/oleObject14.bin"/><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8.xml"/><Relationship Id="rId1" Type="http://schemas.openxmlformats.org/officeDocument/2006/relationships/vmlDrawing" Target="../drawings/vmlDrawing9.vml"/><Relationship Id="rId6" Type="http://schemas.openxmlformats.org/officeDocument/2006/relationships/oleObject" Target="../embeddings/oleObject19.bin"/><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8.xml"/><Relationship Id="rId1" Type="http://schemas.openxmlformats.org/officeDocument/2006/relationships/vmlDrawing" Target="../drawings/vmlDrawing10.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Layout" Target="../slideLayouts/slideLayout8.xml"/><Relationship Id="rId1" Type="http://schemas.openxmlformats.org/officeDocument/2006/relationships/vmlDrawing" Target="../drawings/vmlDrawing11.vml"/><Relationship Id="rId5" Type="http://schemas.openxmlformats.org/officeDocument/2006/relationships/package" Target="../embeddings/Microsoft_Office_Excel_Macro-Enabled_Worksheet4.xlsm"/><Relationship Id="rId4" Type="http://schemas.openxmlformats.org/officeDocument/2006/relationships/package" Target="../embeddings/Microsoft_Office_Excel_Macro-Enabled_Worksheet3.xlsm"/></Relationships>
</file>

<file path=ppt/slides/_rels/slide16.xml.rels><?xml version="1.0" encoding="UTF-8" standalone="yes"?>
<Relationships xmlns="http://schemas.openxmlformats.org/package/2006/relationships"><Relationship Id="rId3" Type="http://schemas.openxmlformats.org/officeDocument/2006/relationships/package" Target="../embeddings/Microsoft_Office_Excel_Macro-Enabled_Worksheet5.xlsm"/><Relationship Id="rId2" Type="http://schemas.openxmlformats.org/officeDocument/2006/relationships/slideLayout" Target="../slideLayouts/slideLayout8.xml"/><Relationship Id="rId1" Type="http://schemas.openxmlformats.org/officeDocument/2006/relationships/vmlDrawing" Target="../drawings/vmlDrawing12.vml"/><Relationship Id="rId5" Type="http://schemas.openxmlformats.org/officeDocument/2006/relationships/package" Target="../embeddings/Microsoft_Office_Excel_Macro-Enabled_Worksheet7.xlsm"/><Relationship Id="rId4" Type="http://schemas.openxmlformats.org/officeDocument/2006/relationships/package" Target="../embeddings/Microsoft_Office_Excel_Macro-Enabled_Worksheet6.xlsm"/></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Office_Excel_Macro-Enabled_Worksheet8.xlsm"/><Relationship Id="rId2" Type="http://schemas.openxmlformats.org/officeDocument/2006/relationships/slideLayout" Target="../slideLayouts/slideLayout8.xml"/><Relationship Id="rId1" Type="http://schemas.openxmlformats.org/officeDocument/2006/relationships/vmlDrawing" Target="../drawings/vmlDrawing13.v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Office_Excel_Macro-Enabled_Worksheet9.xlsm"/><Relationship Id="rId2" Type="http://schemas.openxmlformats.org/officeDocument/2006/relationships/slideLayout" Target="../slideLayouts/slideLayout8.xml"/><Relationship Id="rId1" Type="http://schemas.openxmlformats.org/officeDocument/2006/relationships/vmlDrawing" Target="../drawings/vmlDrawing14.v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package" Target="../embeddings/Microsoft_Office_Word_Document10.docx"/><Relationship Id="rId2" Type="http://schemas.openxmlformats.org/officeDocument/2006/relationships/slideLayout" Target="../slideLayouts/slideLayout8.xml"/><Relationship Id="rId1" Type="http://schemas.openxmlformats.org/officeDocument/2006/relationships/vmlDrawing" Target="../drawings/vmlDrawing15.vml"/></Relationships>
</file>

<file path=ppt/slides/_rels/slide2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slideLayout" Target="../slideLayouts/slideLayout8.xml"/><Relationship Id="rId1" Type="http://schemas.openxmlformats.org/officeDocument/2006/relationships/vmlDrawing" Target="../drawings/vmlDrawing16.vml"/><Relationship Id="rId4" Type="http://schemas.openxmlformats.org/officeDocument/2006/relationships/oleObject" Target="../embeddings/oleObject24.bin"/></Relationships>
</file>

<file path=ppt/slides/_rels/slide2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package" Target="../embeddings/_________Microsoft_Visio5889911.vsdx"/><Relationship Id="rId2" Type="http://schemas.openxmlformats.org/officeDocument/2006/relationships/slideLayout" Target="../slideLayouts/slideLayout8.xml"/><Relationship Id="rId1" Type="http://schemas.openxmlformats.org/officeDocument/2006/relationships/vmlDrawing" Target="../drawings/vmlDrawing17.vml"/></Relationships>
</file>

<file path=ppt/slides/_rels/slide24.xml.rels><?xml version="1.0" encoding="UTF-8" standalone="yes"?>
<Relationships xmlns="http://schemas.openxmlformats.org/package/2006/relationships"><Relationship Id="rId3" Type="http://schemas.openxmlformats.org/officeDocument/2006/relationships/package" Target="../embeddings/Microsoft_Office_Word_Document12.docx"/><Relationship Id="rId2" Type="http://schemas.openxmlformats.org/officeDocument/2006/relationships/slideLayout" Target="../slideLayouts/slideLayout8.xml"/><Relationship Id="rId1" Type="http://schemas.openxmlformats.org/officeDocument/2006/relationships/vmlDrawing" Target="../drawings/vmlDrawing18.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package" Target="../embeddings/Microsoft_Office_Word_Document2.docx"/></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8.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8.xml"/><Relationship Id="rId1" Type="http://schemas.openxmlformats.org/officeDocument/2006/relationships/vmlDrawing" Target="../drawings/vmlDrawing3.v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8.xml"/><Relationship Id="rId1" Type="http://schemas.openxmlformats.org/officeDocument/2006/relationships/vmlDrawing" Target="../drawings/vmlDrawing4.v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8.xml"/><Relationship Id="rId1" Type="http://schemas.openxmlformats.org/officeDocument/2006/relationships/vmlDrawing" Target="../drawings/vmlDrawing5.v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title"/>
          </p:nvPr>
        </p:nvSpPr>
        <p:spPr>
          <a:xfrm>
            <a:off x="533400" y="1928863"/>
            <a:ext cx="6248400" cy="1079399"/>
          </a:xfrm>
        </p:spPr>
        <p:txBody>
          <a:bodyPr/>
          <a:lstStyle/>
          <a:p>
            <a:r>
              <a:rPr lang="en-US" altLang="zh-CN" dirty="0" smtClean="0"/>
              <a:t>Redundant Pictures</a:t>
            </a:r>
            <a:br>
              <a:rPr lang="en-US" altLang="zh-CN" dirty="0" smtClean="0"/>
            </a:br>
            <a:r>
              <a:rPr lang="en-US" altLang="zh-CN" dirty="0" smtClean="0"/>
              <a:t>for network traffic reduction</a:t>
            </a:r>
            <a:endParaRPr lang="zh-CN" altLang="en-US" dirty="0"/>
          </a:p>
        </p:txBody>
      </p:sp>
      <p:sp>
        <p:nvSpPr>
          <p:cNvPr id="15" name="副标题 14"/>
          <p:cNvSpPr>
            <a:spLocks noGrp="1"/>
          </p:cNvSpPr>
          <p:nvPr>
            <p:ph type="subTitle" idx="11"/>
          </p:nvPr>
        </p:nvSpPr>
        <p:spPr>
          <a:xfrm>
            <a:off x="609600" y="3505200"/>
            <a:ext cx="6400800" cy="461665"/>
          </a:xfrm>
        </p:spPr>
        <p:txBody>
          <a:bodyPr/>
          <a:lstStyle/>
          <a:p>
            <a:r>
              <a:rPr lang="en-US" altLang="zh-CN" dirty="0" smtClean="0"/>
              <a:t>and for increasing packet loss robustness</a:t>
            </a:r>
            <a:endParaRPr lang="zh-CN" altLang="en-US" dirty="0"/>
          </a:p>
        </p:txBody>
      </p:sp>
      <p:sp>
        <p:nvSpPr>
          <p:cNvPr id="5" name="TextBox 4"/>
          <p:cNvSpPr txBox="1"/>
          <p:nvPr/>
        </p:nvSpPr>
        <p:spPr>
          <a:xfrm>
            <a:off x="755576" y="5589240"/>
            <a:ext cx="6026224" cy="605294"/>
          </a:xfrm>
          <a:prstGeom prst="rect">
            <a:avLst/>
          </a:prstGeom>
          <a:noFill/>
        </p:spPr>
        <p:txBody>
          <a:bodyPr wrap="square" lIns="0" rtlCol="0">
            <a:spAutoFit/>
          </a:bodyPr>
          <a:lstStyle/>
          <a:p>
            <a:pPr lvl="0" fontAlgn="t">
              <a:lnSpc>
                <a:spcPts val="2000"/>
              </a:lnSpc>
            </a:pPr>
            <a:r>
              <a:rPr lang="en-US" altLang="zh-CN" sz="1400" dirty="0" smtClean="0">
                <a:solidFill>
                  <a:srgbClr val="990000"/>
                </a:solidFill>
                <a:latin typeface="FrutigerNext LT Medium"/>
              </a:rPr>
              <a:t>Author/ Email: </a:t>
            </a:r>
            <a:r>
              <a:rPr lang="en-US" altLang="zh-CN" sz="1400" dirty="0" smtClean="0">
                <a:solidFill>
                  <a:srgbClr val="B2B2B2">
                    <a:lumMod val="50000"/>
                  </a:srgbClr>
                </a:solidFill>
                <a:latin typeface="FrutigerNext LT Medium"/>
              </a:rPr>
              <a:t>Maxim Sychev/ Sychev.Maxim@huawei.com</a:t>
            </a:r>
            <a:endParaRPr lang="zh-CN" altLang="zh-CN" sz="1400" dirty="0" smtClean="0">
              <a:solidFill>
                <a:srgbClr val="B2B2B2">
                  <a:lumMod val="50000"/>
                </a:srgbClr>
              </a:solidFill>
              <a:latin typeface="FrutigerNext LT Medium"/>
            </a:endParaRPr>
          </a:p>
          <a:p>
            <a:pPr lvl="0" fontAlgn="t">
              <a:lnSpc>
                <a:spcPts val="2000"/>
              </a:lnSpc>
            </a:pPr>
            <a:r>
              <a:rPr lang="en-US" altLang="zh-CN" sz="1400" dirty="0" smtClean="0">
                <a:solidFill>
                  <a:srgbClr val="990000"/>
                </a:solidFill>
                <a:latin typeface="FrutigerNext LT Medium"/>
              </a:rPr>
              <a:t>Version:</a:t>
            </a:r>
            <a:r>
              <a:rPr lang="en-US" altLang="zh-CN" sz="1400" dirty="0" smtClean="0">
                <a:solidFill>
                  <a:srgbClr val="B2B2B2">
                    <a:lumMod val="50000"/>
                  </a:srgbClr>
                </a:solidFill>
                <a:latin typeface="FrutigerNext LT Medium"/>
              </a:rPr>
              <a:t> V1.0(20140915)</a:t>
            </a:r>
            <a:endParaRPr lang="zh-CN" altLang="zh-CN" sz="1400" dirty="0" smtClean="0">
              <a:solidFill>
                <a:srgbClr val="B2B2B2">
                  <a:lumMod val="50000"/>
                </a:srgbClr>
              </a:solidFill>
              <a:latin typeface="FrutigerNext LT Medium"/>
            </a:endParaRPr>
          </a:p>
        </p:txBody>
      </p:sp>
    </p:spTree>
  </p:cSld>
  <p:clrMapOvr>
    <a:masterClrMapping/>
  </p:clrMapOvr>
  <p:transition advClick="0" advTm="8000">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Multipoint video conference</a:t>
            </a:r>
            <a:br>
              <a:rPr lang="en-US" dirty="0" smtClean="0"/>
            </a:br>
            <a:r>
              <a:rPr lang="en-US" dirty="0" smtClean="0"/>
              <a:t>Standard scenarios (Approach 1)</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6152" name="Object 8"/>
          <p:cNvGraphicFramePr>
            <a:graphicFrameLocks noChangeAspect="1"/>
          </p:cNvGraphicFramePr>
          <p:nvPr/>
        </p:nvGraphicFramePr>
        <p:xfrm>
          <a:off x="381000" y="1676400"/>
          <a:ext cx="2184400" cy="1689100"/>
        </p:xfrm>
        <a:graphic>
          <a:graphicData uri="http://schemas.openxmlformats.org/presentationml/2006/ole">
            <p:oleObj spid="_x0000_s6152" name="Visio" r:id="rId3" imgW="3658410" imgH="2829668" progId="Visio.Drawing.11">
              <p:embed/>
            </p:oleObj>
          </a:graphicData>
        </a:graphic>
      </p:graphicFrame>
      <p:sp>
        <p:nvSpPr>
          <p:cNvPr id="14" name="Rectangle 13"/>
          <p:cNvSpPr/>
          <p:nvPr/>
        </p:nvSpPr>
        <p:spPr>
          <a:xfrm>
            <a:off x="3048000" y="1295400"/>
            <a:ext cx="5562600" cy="880369"/>
          </a:xfrm>
          <a:prstGeom prst="rect">
            <a:avLst/>
          </a:prstGeom>
        </p:spPr>
        <p:txBody>
          <a:bodyPr wrap="square">
            <a:spAutoFit/>
          </a:bodyPr>
          <a:lstStyle/>
          <a:p>
            <a:pPr>
              <a:lnSpc>
                <a:spcPct val="150000"/>
              </a:lnSpc>
              <a:buSzPct val="101000"/>
            </a:pPr>
            <a:r>
              <a:rPr lang="en-US" dirty="0" smtClean="0"/>
              <a:t>All participants waiting to each other and started simultaneously by transmitting IRAP/PIR to each other</a:t>
            </a:r>
          </a:p>
        </p:txBody>
      </p:sp>
      <p:graphicFrame>
        <p:nvGraphicFramePr>
          <p:cNvPr id="6156" name="Object 12"/>
          <p:cNvGraphicFramePr>
            <a:graphicFrameLocks noChangeAspect="1"/>
          </p:cNvGraphicFramePr>
          <p:nvPr/>
        </p:nvGraphicFramePr>
        <p:xfrm>
          <a:off x="4572000" y="2057400"/>
          <a:ext cx="3921125" cy="4202113"/>
        </p:xfrm>
        <a:graphic>
          <a:graphicData uri="http://schemas.openxmlformats.org/presentationml/2006/ole">
            <p:oleObj spid="_x0000_s6156" name="Visio" r:id="rId4" imgW="6591514" imgH="7062281" progId="Visio.Drawing.11">
              <p:embed/>
            </p:oleObj>
          </a:graphicData>
        </a:graphic>
      </p:graphicFrame>
      <p:graphicFrame>
        <p:nvGraphicFramePr>
          <p:cNvPr id="6157" name="Object 13"/>
          <p:cNvGraphicFramePr>
            <a:graphicFrameLocks noChangeAspect="1"/>
          </p:cNvGraphicFramePr>
          <p:nvPr/>
        </p:nvGraphicFramePr>
        <p:xfrm>
          <a:off x="381000" y="4191000"/>
          <a:ext cx="2203450" cy="1703387"/>
        </p:xfrm>
        <a:graphic>
          <a:graphicData uri="http://schemas.openxmlformats.org/presentationml/2006/ole">
            <p:oleObj spid="_x0000_s6157" name="Visio" r:id="rId5" imgW="3660571" imgH="2829668" progId="Visio.Drawing.11">
              <p:embed/>
            </p:oleObj>
          </a:graphicData>
        </a:graphic>
      </p:graphicFrame>
      <p:sp>
        <p:nvSpPr>
          <p:cNvPr id="17" name="TextBox 16"/>
          <p:cNvSpPr txBox="1"/>
          <p:nvPr/>
        </p:nvSpPr>
        <p:spPr>
          <a:xfrm>
            <a:off x="457200" y="1295400"/>
            <a:ext cx="2133600" cy="369332"/>
          </a:xfrm>
          <a:prstGeom prst="rect">
            <a:avLst/>
          </a:prstGeom>
          <a:noFill/>
        </p:spPr>
        <p:txBody>
          <a:bodyPr wrap="square" rtlCol="0">
            <a:spAutoFit/>
          </a:bodyPr>
          <a:lstStyle/>
          <a:p>
            <a:pPr algn="ctr"/>
            <a:r>
              <a:rPr lang="en-US" dirty="0" smtClean="0"/>
              <a:t>Starting</a:t>
            </a:r>
            <a:endParaRPr lang="en-US" dirty="0"/>
          </a:p>
        </p:txBody>
      </p:sp>
      <p:sp>
        <p:nvSpPr>
          <p:cNvPr id="18" name="TextBox 17"/>
          <p:cNvSpPr txBox="1"/>
          <p:nvPr/>
        </p:nvSpPr>
        <p:spPr>
          <a:xfrm>
            <a:off x="457200" y="3733800"/>
            <a:ext cx="2057400" cy="369332"/>
          </a:xfrm>
          <a:prstGeom prst="rect">
            <a:avLst/>
          </a:prstGeom>
          <a:noFill/>
        </p:spPr>
        <p:txBody>
          <a:bodyPr wrap="square" rtlCol="0">
            <a:spAutoFit/>
          </a:bodyPr>
          <a:lstStyle/>
          <a:p>
            <a:pPr algn="ctr"/>
            <a:r>
              <a:rPr lang="en-US" dirty="0" smtClean="0"/>
              <a:t>After connection</a:t>
            </a: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Multipoint video conference</a:t>
            </a:r>
            <a:br>
              <a:rPr lang="en-US" dirty="0" smtClean="0"/>
            </a:br>
            <a:r>
              <a:rPr lang="en-US" dirty="0" smtClean="0"/>
              <a:t>Standard scenarios (Approach 2)</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6150" name="Object 6"/>
          <p:cNvGraphicFramePr>
            <a:graphicFrameLocks noChangeAspect="1"/>
          </p:cNvGraphicFramePr>
          <p:nvPr/>
        </p:nvGraphicFramePr>
        <p:xfrm>
          <a:off x="304800" y="1447800"/>
          <a:ext cx="1855788" cy="1433513"/>
        </p:xfrm>
        <a:graphic>
          <a:graphicData uri="http://schemas.openxmlformats.org/presentationml/2006/ole">
            <p:oleObj spid="_x0000_s7170" name="Visio" r:id="rId3" imgW="3726484" imgH="2942077" progId="Visio.Drawing.11">
              <p:embed/>
            </p:oleObj>
          </a:graphicData>
        </a:graphic>
      </p:graphicFrame>
      <p:graphicFrame>
        <p:nvGraphicFramePr>
          <p:cNvPr id="6152" name="Object 8"/>
          <p:cNvGraphicFramePr>
            <a:graphicFrameLocks noChangeAspect="1"/>
          </p:cNvGraphicFramePr>
          <p:nvPr/>
        </p:nvGraphicFramePr>
        <p:xfrm>
          <a:off x="304800" y="3124200"/>
          <a:ext cx="1828800" cy="1414463"/>
        </p:xfrm>
        <a:graphic>
          <a:graphicData uri="http://schemas.openxmlformats.org/presentationml/2006/ole">
            <p:oleObj spid="_x0000_s7171" name="Visio" r:id="rId4" imgW="3658410" imgH="2829668" progId="Visio.Drawing.11">
              <p:embed/>
            </p:oleObj>
          </a:graphicData>
        </a:graphic>
      </p:graphicFrame>
      <p:sp>
        <p:nvSpPr>
          <p:cNvPr id="7" name="Rectangle 6"/>
          <p:cNvSpPr/>
          <p:nvPr/>
        </p:nvSpPr>
        <p:spPr>
          <a:xfrm>
            <a:off x="2971800" y="1295400"/>
            <a:ext cx="5715000" cy="507831"/>
          </a:xfrm>
          <a:prstGeom prst="rect">
            <a:avLst/>
          </a:prstGeom>
        </p:spPr>
        <p:txBody>
          <a:bodyPr wrap="square">
            <a:spAutoFit/>
          </a:bodyPr>
          <a:lstStyle/>
          <a:p>
            <a:pPr>
              <a:lnSpc>
                <a:spcPct val="150000"/>
              </a:lnSpc>
              <a:buSzPct val="101000"/>
            </a:pPr>
            <a:r>
              <a:rPr lang="en-US" dirty="0" smtClean="0"/>
              <a:t>New participant waiting refreshing with periodic IRAP/PIR</a:t>
            </a:r>
          </a:p>
        </p:txBody>
      </p:sp>
      <p:graphicFrame>
        <p:nvGraphicFramePr>
          <p:cNvPr id="7174" name="Object 6"/>
          <p:cNvGraphicFramePr>
            <a:graphicFrameLocks noChangeAspect="1"/>
          </p:cNvGraphicFramePr>
          <p:nvPr/>
        </p:nvGraphicFramePr>
        <p:xfrm>
          <a:off x="2895600" y="1981200"/>
          <a:ext cx="5530850" cy="4203700"/>
        </p:xfrm>
        <a:graphic>
          <a:graphicData uri="http://schemas.openxmlformats.org/presentationml/2006/ole">
            <p:oleObj spid="_x0000_s7174" name="Visio" r:id="rId5" imgW="9291493" imgH="7062281" progId="Visio.Drawing.11">
              <p:embed/>
            </p:oleObj>
          </a:graphicData>
        </a:graphic>
      </p:graphicFrame>
      <p:graphicFrame>
        <p:nvGraphicFramePr>
          <p:cNvPr id="7175" name="Object 7"/>
          <p:cNvGraphicFramePr>
            <a:graphicFrameLocks noChangeAspect="1"/>
          </p:cNvGraphicFramePr>
          <p:nvPr/>
        </p:nvGraphicFramePr>
        <p:xfrm>
          <a:off x="304800" y="4800600"/>
          <a:ext cx="1830388" cy="1414463"/>
        </p:xfrm>
        <a:graphic>
          <a:graphicData uri="http://schemas.openxmlformats.org/presentationml/2006/ole">
            <p:oleObj spid="_x0000_s7175" name="Visio" r:id="rId6" imgW="3660571" imgH="2829668" progId="Visio.Drawing.11">
              <p:embed/>
            </p:oleObj>
          </a:graphicData>
        </a:graphic>
      </p:graphicFrame>
      <p:sp>
        <p:nvSpPr>
          <p:cNvPr id="11" name="TextBox 10"/>
          <p:cNvSpPr txBox="1"/>
          <p:nvPr/>
        </p:nvSpPr>
        <p:spPr>
          <a:xfrm>
            <a:off x="152400" y="1143000"/>
            <a:ext cx="2133600" cy="307777"/>
          </a:xfrm>
          <a:prstGeom prst="rect">
            <a:avLst/>
          </a:prstGeom>
          <a:noFill/>
        </p:spPr>
        <p:txBody>
          <a:bodyPr wrap="square" rtlCol="0">
            <a:spAutoFit/>
          </a:bodyPr>
          <a:lstStyle/>
          <a:p>
            <a:pPr algn="ctr"/>
            <a:r>
              <a:rPr lang="en-US" sz="1400" dirty="0" smtClean="0"/>
              <a:t>Before joining</a:t>
            </a:r>
            <a:endParaRPr lang="en-US" sz="1400" dirty="0"/>
          </a:p>
        </p:txBody>
      </p:sp>
      <p:sp>
        <p:nvSpPr>
          <p:cNvPr id="12" name="TextBox 11"/>
          <p:cNvSpPr txBox="1"/>
          <p:nvPr/>
        </p:nvSpPr>
        <p:spPr>
          <a:xfrm>
            <a:off x="152400" y="2819401"/>
            <a:ext cx="2133600" cy="307777"/>
          </a:xfrm>
          <a:prstGeom prst="rect">
            <a:avLst/>
          </a:prstGeom>
          <a:noFill/>
        </p:spPr>
        <p:txBody>
          <a:bodyPr wrap="square" rtlCol="0">
            <a:spAutoFit/>
          </a:bodyPr>
          <a:lstStyle/>
          <a:p>
            <a:pPr algn="ctr"/>
            <a:r>
              <a:rPr lang="en-US" sz="1400" dirty="0" smtClean="0"/>
              <a:t>Joining period</a:t>
            </a:r>
            <a:endParaRPr lang="en-US" sz="1400" dirty="0"/>
          </a:p>
        </p:txBody>
      </p:sp>
      <p:sp>
        <p:nvSpPr>
          <p:cNvPr id="13" name="TextBox 12"/>
          <p:cNvSpPr txBox="1"/>
          <p:nvPr/>
        </p:nvSpPr>
        <p:spPr>
          <a:xfrm>
            <a:off x="152400" y="4495800"/>
            <a:ext cx="2133600" cy="307777"/>
          </a:xfrm>
          <a:prstGeom prst="rect">
            <a:avLst/>
          </a:prstGeom>
          <a:noFill/>
        </p:spPr>
        <p:txBody>
          <a:bodyPr wrap="square" rtlCol="0">
            <a:spAutoFit/>
          </a:bodyPr>
          <a:lstStyle/>
          <a:p>
            <a:pPr algn="ctr"/>
            <a:r>
              <a:rPr lang="en-US" sz="1400" dirty="0" smtClean="0"/>
              <a:t>After joining</a:t>
            </a:r>
            <a:endParaRPr lang="en-US" sz="1400" dirty="0"/>
          </a:p>
        </p:txBody>
      </p:sp>
      <p:sp>
        <p:nvSpPr>
          <p:cNvPr id="14" name="TextBox 13"/>
          <p:cNvSpPr txBox="1"/>
          <p:nvPr/>
        </p:nvSpPr>
        <p:spPr>
          <a:xfrm>
            <a:off x="3048000" y="5638800"/>
            <a:ext cx="1295400" cy="523220"/>
          </a:xfrm>
          <a:prstGeom prst="rect">
            <a:avLst/>
          </a:prstGeom>
          <a:noFill/>
        </p:spPr>
        <p:txBody>
          <a:bodyPr wrap="square" rtlCol="0">
            <a:spAutoFit/>
          </a:bodyPr>
          <a:lstStyle/>
          <a:p>
            <a:pPr algn="ctr"/>
            <a:r>
              <a:rPr lang="en-US" sz="1400" dirty="0" smtClean="0"/>
              <a:t>New participant</a:t>
            </a:r>
          </a:p>
        </p:txBody>
      </p:sp>
      <p:cxnSp>
        <p:nvCxnSpPr>
          <p:cNvPr id="27" name="Straight Arrow Connector 26"/>
          <p:cNvCxnSpPr/>
          <p:nvPr/>
        </p:nvCxnSpPr>
        <p:spPr bwMode="auto">
          <a:xfrm flipV="1">
            <a:off x="4032250" y="5638800"/>
            <a:ext cx="615950" cy="228600"/>
          </a:xfrm>
          <a:prstGeom prst="straightConnector1">
            <a:avLst/>
          </a:prstGeom>
          <a:noFill/>
          <a:ln w="22225">
            <a:solidFill>
              <a:schemeClr val="accent1">
                <a:lumMod val="50000"/>
              </a:schemeClr>
            </a:solidFill>
            <a:tailEnd type="triangle"/>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29" name="Straight Arrow Connector 28"/>
          <p:cNvCxnSpPr/>
          <p:nvPr/>
        </p:nvCxnSpPr>
        <p:spPr bwMode="auto">
          <a:xfrm flipH="1" flipV="1">
            <a:off x="2209800" y="4419600"/>
            <a:ext cx="1219200" cy="1447800"/>
          </a:xfrm>
          <a:prstGeom prst="straightConnector1">
            <a:avLst/>
          </a:prstGeom>
          <a:noFill/>
          <a:ln w="22225">
            <a:solidFill>
              <a:schemeClr val="accent1">
                <a:lumMod val="50000"/>
              </a:schemeClr>
            </a:solidFill>
            <a:tailEnd type="triangle"/>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Multipoint video conference</a:t>
            </a:r>
            <a:br>
              <a:rPr lang="en-US" dirty="0" smtClean="0"/>
            </a:br>
            <a:r>
              <a:rPr lang="en-US" dirty="0" smtClean="0"/>
              <a:t>Standard scenarios (Approach 3)</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sp>
        <p:nvSpPr>
          <p:cNvPr id="8" name="Rectangle 7"/>
          <p:cNvSpPr/>
          <p:nvPr/>
        </p:nvSpPr>
        <p:spPr>
          <a:xfrm>
            <a:off x="2743200" y="1371600"/>
            <a:ext cx="5867400" cy="507831"/>
          </a:xfrm>
          <a:prstGeom prst="rect">
            <a:avLst/>
          </a:prstGeom>
        </p:spPr>
        <p:txBody>
          <a:bodyPr wrap="square">
            <a:spAutoFit/>
          </a:bodyPr>
          <a:lstStyle/>
          <a:p>
            <a:pPr>
              <a:lnSpc>
                <a:spcPct val="150000"/>
              </a:lnSpc>
              <a:buSzPct val="101000"/>
            </a:pPr>
            <a:r>
              <a:rPr lang="en-US" dirty="0" smtClean="0"/>
              <a:t>New participant send request for all to start IRAP/PIR update</a:t>
            </a:r>
          </a:p>
        </p:txBody>
      </p:sp>
      <p:graphicFrame>
        <p:nvGraphicFramePr>
          <p:cNvPr id="8198" name="Object 6"/>
          <p:cNvGraphicFramePr>
            <a:graphicFrameLocks noChangeAspect="1"/>
          </p:cNvGraphicFramePr>
          <p:nvPr/>
        </p:nvGraphicFramePr>
        <p:xfrm>
          <a:off x="2895600" y="1981200"/>
          <a:ext cx="5530850" cy="4203700"/>
        </p:xfrm>
        <a:graphic>
          <a:graphicData uri="http://schemas.openxmlformats.org/presentationml/2006/ole">
            <p:oleObj spid="_x0000_s8198" name="Visio" r:id="rId3" imgW="9291493" imgH="7062281" progId="Visio.Drawing.11">
              <p:embed/>
            </p:oleObj>
          </a:graphicData>
        </a:graphic>
      </p:graphicFrame>
      <p:graphicFrame>
        <p:nvGraphicFramePr>
          <p:cNvPr id="8199" name="Object 6"/>
          <p:cNvGraphicFramePr>
            <a:graphicFrameLocks noChangeAspect="1"/>
          </p:cNvGraphicFramePr>
          <p:nvPr/>
        </p:nvGraphicFramePr>
        <p:xfrm>
          <a:off x="304800" y="1447800"/>
          <a:ext cx="1855788" cy="1433513"/>
        </p:xfrm>
        <a:graphic>
          <a:graphicData uri="http://schemas.openxmlformats.org/presentationml/2006/ole">
            <p:oleObj spid="_x0000_s8199" name="Visio" r:id="rId4" imgW="3726484" imgH="2942077" progId="Visio.Drawing.11">
              <p:embed/>
            </p:oleObj>
          </a:graphicData>
        </a:graphic>
      </p:graphicFrame>
      <p:graphicFrame>
        <p:nvGraphicFramePr>
          <p:cNvPr id="8200" name="Object 8"/>
          <p:cNvGraphicFramePr>
            <a:graphicFrameLocks noChangeAspect="1"/>
          </p:cNvGraphicFramePr>
          <p:nvPr/>
        </p:nvGraphicFramePr>
        <p:xfrm>
          <a:off x="304800" y="3124200"/>
          <a:ext cx="1828800" cy="1414463"/>
        </p:xfrm>
        <a:graphic>
          <a:graphicData uri="http://schemas.openxmlformats.org/presentationml/2006/ole">
            <p:oleObj spid="_x0000_s8200" name="Visio" r:id="rId5" imgW="3658410" imgH="2829668" progId="Visio.Drawing.11">
              <p:embed/>
            </p:oleObj>
          </a:graphicData>
        </a:graphic>
      </p:graphicFrame>
      <p:graphicFrame>
        <p:nvGraphicFramePr>
          <p:cNvPr id="8201" name="Object 9"/>
          <p:cNvGraphicFramePr>
            <a:graphicFrameLocks noChangeAspect="1"/>
          </p:cNvGraphicFramePr>
          <p:nvPr/>
        </p:nvGraphicFramePr>
        <p:xfrm>
          <a:off x="304800" y="4800600"/>
          <a:ext cx="1830388" cy="1414463"/>
        </p:xfrm>
        <a:graphic>
          <a:graphicData uri="http://schemas.openxmlformats.org/presentationml/2006/ole">
            <p:oleObj spid="_x0000_s8201" name="Visio" r:id="rId6" imgW="3660571" imgH="2829668" progId="Visio.Drawing.11">
              <p:embed/>
            </p:oleObj>
          </a:graphicData>
        </a:graphic>
      </p:graphicFrame>
      <p:sp>
        <p:nvSpPr>
          <p:cNvPr id="13" name="TextBox 12"/>
          <p:cNvSpPr txBox="1"/>
          <p:nvPr/>
        </p:nvSpPr>
        <p:spPr>
          <a:xfrm>
            <a:off x="152400" y="1143000"/>
            <a:ext cx="2133600" cy="307777"/>
          </a:xfrm>
          <a:prstGeom prst="rect">
            <a:avLst/>
          </a:prstGeom>
          <a:noFill/>
        </p:spPr>
        <p:txBody>
          <a:bodyPr wrap="square" rtlCol="0">
            <a:spAutoFit/>
          </a:bodyPr>
          <a:lstStyle/>
          <a:p>
            <a:pPr algn="ctr"/>
            <a:r>
              <a:rPr lang="en-US" sz="1400" dirty="0" smtClean="0"/>
              <a:t>Before joining</a:t>
            </a:r>
            <a:endParaRPr lang="en-US" sz="1400" dirty="0"/>
          </a:p>
        </p:txBody>
      </p:sp>
      <p:sp>
        <p:nvSpPr>
          <p:cNvPr id="14" name="TextBox 13"/>
          <p:cNvSpPr txBox="1"/>
          <p:nvPr/>
        </p:nvSpPr>
        <p:spPr>
          <a:xfrm>
            <a:off x="152400" y="2819401"/>
            <a:ext cx="2133600" cy="307777"/>
          </a:xfrm>
          <a:prstGeom prst="rect">
            <a:avLst/>
          </a:prstGeom>
          <a:noFill/>
        </p:spPr>
        <p:txBody>
          <a:bodyPr wrap="square" rtlCol="0">
            <a:spAutoFit/>
          </a:bodyPr>
          <a:lstStyle/>
          <a:p>
            <a:pPr algn="ctr"/>
            <a:r>
              <a:rPr lang="en-US" sz="1400" dirty="0" smtClean="0"/>
              <a:t>Joining period</a:t>
            </a:r>
            <a:endParaRPr lang="en-US" sz="1400" dirty="0"/>
          </a:p>
        </p:txBody>
      </p:sp>
      <p:sp>
        <p:nvSpPr>
          <p:cNvPr id="15" name="TextBox 14"/>
          <p:cNvSpPr txBox="1"/>
          <p:nvPr/>
        </p:nvSpPr>
        <p:spPr>
          <a:xfrm>
            <a:off x="152400" y="4495800"/>
            <a:ext cx="2133600" cy="307777"/>
          </a:xfrm>
          <a:prstGeom prst="rect">
            <a:avLst/>
          </a:prstGeom>
          <a:noFill/>
        </p:spPr>
        <p:txBody>
          <a:bodyPr wrap="square" rtlCol="0">
            <a:spAutoFit/>
          </a:bodyPr>
          <a:lstStyle/>
          <a:p>
            <a:pPr algn="ctr"/>
            <a:r>
              <a:rPr lang="en-US" sz="1400" dirty="0" smtClean="0"/>
              <a:t>After joining</a:t>
            </a:r>
            <a:endParaRPr lang="en-US" sz="1400" dirty="0"/>
          </a:p>
        </p:txBody>
      </p:sp>
      <p:sp>
        <p:nvSpPr>
          <p:cNvPr id="16" name="TextBox 15"/>
          <p:cNvSpPr txBox="1"/>
          <p:nvPr/>
        </p:nvSpPr>
        <p:spPr>
          <a:xfrm>
            <a:off x="3048000" y="5638800"/>
            <a:ext cx="1295400" cy="523220"/>
          </a:xfrm>
          <a:prstGeom prst="rect">
            <a:avLst/>
          </a:prstGeom>
          <a:noFill/>
        </p:spPr>
        <p:txBody>
          <a:bodyPr wrap="square" rtlCol="0">
            <a:spAutoFit/>
          </a:bodyPr>
          <a:lstStyle/>
          <a:p>
            <a:pPr algn="ctr"/>
            <a:r>
              <a:rPr lang="en-US" sz="1400" dirty="0" smtClean="0"/>
              <a:t>New participant</a:t>
            </a:r>
          </a:p>
        </p:txBody>
      </p:sp>
      <p:cxnSp>
        <p:nvCxnSpPr>
          <p:cNvPr id="17" name="Straight Arrow Connector 16"/>
          <p:cNvCxnSpPr/>
          <p:nvPr/>
        </p:nvCxnSpPr>
        <p:spPr bwMode="auto">
          <a:xfrm flipV="1">
            <a:off x="4032250" y="5638800"/>
            <a:ext cx="615950" cy="228600"/>
          </a:xfrm>
          <a:prstGeom prst="straightConnector1">
            <a:avLst/>
          </a:prstGeom>
          <a:noFill/>
          <a:ln w="22225">
            <a:solidFill>
              <a:schemeClr val="accent1">
                <a:lumMod val="50000"/>
              </a:schemeClr>
            </a:solidFill>
            <a:tailEnd type="triangle"/>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8" name="Straight Arrow Connector 17"/>
          <p:cNvCxnSpPr/>
          <p:nvPr/>
        </p:nvCxnSpPr>
        <p:spPr bwMode="auto">
          <a:xfrm flipH="1" flipV="1">
            <a:off x="2209800" y="4419600"/>
            <a:ext cx="1219200" cy="1447800"/>
          </a:xfrm>
          <a:prstGeom prst="straightConnector1">
            <a:avLst/>
          </a:prstGeom>
          <a:noFill/>
          <a:ln w="22225">
            <a:solidFill>
              <a:schemeClr val="accent1">
                <a:lumMod val="50000"/>
              </a:schemeClr>
            </a:solidFill>
            <a:tailEnd type="triangle"/>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Multipoint video conference</a:t>
            </a:r>
            <a:br>
              <a:rPr lang="en-US" dirty="0" smtClean="0"/>
            </a:br>
            <a:r>
              <a:rPr lang="en-US" dirty="0" smtClean="0"/>
              <a:t>Standard scenarios (Approach 4)</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sp>
        <p:nvSpPr>
          <p:cNvPr id="8" name="Rectangle 7"/>
          <p:cNvSpPr/>
          <p:nvPr/>
        </p:nvSpPr>
        <p:spPr>
          <a:xfrm>
            <a:off x="3124200" y="1371600"/>
            <a:ext cx="5791200" cy="923330"/>
          </a:xfrm>
          <a:prstGeom prst="rect">
            <a:avLst/>
          </a:prstGeom>
        </p:spPr>
        <p:txBody>
          <a:bodyPr wrap="square">
            <a:spAutoFit/>
          </a:bodyPr>
          <a:lstStyle/>
          <a:p>
            <a:pPr>
              <a:lnSpc>
                <a:spcPct val="150000"/>
              </a:lnSpc>
              <a:buSzPct val="101000"/>
            </a:pPr>
            <a:r>
              <a:rPr lang="en-US" dirty="0" smtClean="0"/>
              <a:t>New participant join sequentially: each participant (starting from new one) sent IRAP/PIR to other participants</a:t>
            </a:r>
          </a:p>
        </p:txBody>
      </p:sp>
      <p:graphicFrame>
        <p:nvGraphicFramePr>
          <p:cNvPr id="8199" name="Object 6"/>
          <p:cNvGraphicFramePr>
            <a:graphicFrameLocks noChangeAspect="1"/>
          </p:cNvGraphicFramePr>
          <p:nvPr/>
        </p:nvGraphicFramePr>
        <p:xfrm>
          <a:off x="304800" y="1447800"/>
          <a:ext cx="1855788" cy="1433513"/>
        </p:xfrm>
        <a:graphic>
          <a:graphicData uri="http://schemas.openxmlformats.org/presentationml/2006/ole">
            <p:oleObj spid="_x0000_s9219" name="Visio" r:id="rId3" imgW="3726484" imgH="2942077" progId="Visio.Drawing.11">
              <p:embed/>
            </p:oleObj>
          </a:graphicData>
        </a:graphic>
      </p:graphicFrame>
      <p:graphicFrame>
        <p:nvGraphicFramePr>
          <p:cNvPr id="8200" name="Object 8"/>
          <p:cNvGraphicFramePr>
            <a:graphicFrameLocks noChangeAspect="1"/>
          </p:cNvGraphicFramePr>
          <p:nvPr/>
        </p:nvGraphicFramePr>
        <p:xfrm>
          <a:off x="304800" y="3124200"/>
          <a:ext cx="1828800" cy="1414463"/>
        </p:xfrm>
        <a:graphic>
          <a:graphicData uri="http://schemas.openxmlformats.org/presentationml/2006/ole">
            <p:oleObj spid="_x0000_s9220" name="Visio" r:id="rId4" imgW="3658410" imgH="2829668" progId="Visio.Drawing.11">
              <p:embed/>
            </p:oleObj>
          </a:graphicData>
        </a:graphic>
      </p:graphicFrame>
      <p:graphicFrame>
        <p:nvGraphicFramePr>
          <p:cNvPr id="8201" name="Object 9"/>
          <p:cNvGraphicFramePr>
            <a:graphicFrameLocks noChangeAspect="1"/>
          </p:cNvGraphicFramePr>
          <p:nvPr/>
        </p:nvGraphicFramePr>
        <p:xfrm>
          <a:off x="304800" y="4800600"/>
          <a:ext cx="1830388" cy="1414463"/>
        </p:xfrm>
        <a:graphic>
          <a:graphicData uri="http://schemas.openxmlformats.org/presentationml/2006/ole">
            <p:oleObj spid="_x0000_s9221" name="Visio" r:id="rId5" imgW="3660571" imgH="2829668" progId="Visio.Drawing.11">
              <p:embed/>
            </p:oleObj>
          </a:graphicData>
        </a:graphic>
      </p:graphicFrame>
      <p:graphicFrame>
        <p:nvGraphicFramePr>
          <p:cNvPr id="9222" name="Object 6"/>
          <p:cNvGraphicFramePr>
            <a:graphicFrameLocks noChangeAspect="1"/>
          </p:cNvGraphicFramePr>
          <p:nvPr/>
        </p:nvGraphicFramePr>
        <p:xfrm>
          <a:off x="2895600" y="1981200"/>
          <a:ext cx="5530850" cy="4203700"/>
        </p:xfrm>
        <a:graphic>
          <a:graphicData uri="http://schemas.openxmlformats.org/presentationml/2006/ole">
            <p:oleObj spid="_x0000_s9222" name="Visio" r:id="rId6" imgW="9291493" imgH="7062281" progId="Visio.Drawing.11">
              <p:embed/>
            </p:oleObj>
          </a:graphicData>
        </a:graphic>
      </p:graphicFrame>
      <p:sp>
        <p:nvSpPr>
          <p:cNvPr id="10" name="TextBox 9"/>
          <p:cNvSpPr txBox="1"/>
          <p:nvPr/>
        </p:nvSpPr>
        <p:spPr>
          <a:xfrm>
            <a:off x="152400" y="1143000"/>
            <a:ext cx="2133600" cy="307777"/>
          </a:xfrm>
          <a:prstGeom prst="rect">
            <a:avLst/>
          </a:prstGeom>
          <a:noFill/>
        </p:spPr>
        <p:txBody>
          <a:bodyPr wrap="square" rtlCol="0">
            <a:spAutoFit/>
          </a:bodyPr>
          <a:lstStyle/>
          <a:p>
            <a:pPr algn="ctr"/>
            <a:r>
              <a:rPr lang="en-US" sz="1400" dirty="0" smtClean="0"/>
              <a:t>Before joining</a:t>
            </a:r>
            <a:endParaRPr lang="en-US" sz="1400" dirty="0"/>
          </a:p>
        </p:txBody>
      </p:sp>
      <p:sp>
        <p:nvSpPr>
          <p:cNvPr id="11" name="TextBox 10"/>
          <p:cNvSpPr txBox="1"/>
          <p:nvPr/>
        </p:nvSpPr>
        <p:spPr>
          <a:xfrm>
            <a:off x="152400" y="2819401"/>
            <a:ext cx="2133600" cy="307777"/>
          </a:xfrm>
          <a:prstGeom prst="rect">
            <a:avLst/>
          </a:prstGeom>
          <a:noFill/>
        </p:spPr>
        <p:txBody>
          <a:bodyPr wrap="square" rtlCol="0">
            <a:spAutoFit/>
          </a:bodyPr>
          <a:lstStyle/>
          <a:p>
            <a:pPr algn="ctr"/>
            <a:r>
              <a:rPr lang="en-US" sz="1400" dirty="0" smtClean="0"/>
              <a:t>Joining period</a:t>
            </a:r>
            <a:endParaRPr lang="en-US" sz="1400" dirty="0"/>
          </a:p>
        </p:txBody>
      </p:sp>
      <p:sp>
        <p:nvSpPr>
          <p:cNvPr id="12" name="TextBox 11"/>
          <p:cNvSpPr txBox="1"/>
          <p:nvPr/>
        </p:nvSpPr>
        <p:spPr>
          <a:xfrm>
            <a:off x="152400" y="4495800"/>
            <a:ext cx="2133600" cy="307777"/>
          </a:xfrm>
          <a:prstGeom prst="rect">
            <a:avLst/>
          </a:prstGeom>
          <a:noFill/>
        </p:spPr>
        <p:txBody>
          <a:bodyPr wrap="square" rtlCol="0">
            <a:spAutoFit/>
          </a:bodyPr>
          <a:lstStyle/>
          <a:p>
            <a:pPr algn="ctr"/>
            <a:r>
              <a:rPr lang="en-US" sz="1400" dirty="0" smtClean="0"/>
              <a:t>After joining</a:t>
            </a:r>
            <a:endParaRPr lang="en-US" sz="1400" dirty="0"/>
          </a:p>
        </p:txBody>
      </p:sp>
      <p:sp>
        <p:nvSpPr>
          <p:cNvPr id="13" name="TextBox 12"/>
          <p:cNvSpPr txBox="1"/>
          <p:nvPr/>
        </p:nvSpPr>
        <p:spPr>
          <a:xfrm>
            <a:off x="3048000" y="5638800"/>
            <a:ext cx="1295400" cy="523220"/>
          </a:xfrm>
          <a:prstGeom prst="rect">
            <a:avLst/>
          </a:prstGeom>
          <a:noFill/>
        </p:spPr>
        <p:txBody>
          <a:bodyPr wrap="square" rtlCol="0">
            <a:spAutoFit/>
          </a:bodyPr>
          <a:lstStyle/>
          <a:p>
            <a:pPr algn="ctr"/>
            <a:r>
              <a:rPr lang="en-US" sz="1400" dirty="0" smtClean="0"/>
              <a:t>New participant</a:t>
            </a:r>
          </a:p>
        </p:txBody>
      </p:sp>
      <p:cxnSp>
        <p:nvCxnSpPr>
          <p:cNvPr id="14" name="Straight Arrow Connector 13"/>
          <p:cNvCxnSpPr/>
          <p:nvPr/>
        </p:nvCxnSpPr>
        <p:spPr bwMode="auto">
          <a:xfrm flipV="1">
            <a:off x="4032250" y="5638800"/>
            <a:ext cx="615950" cy="228600"/>
          </a:xfrm>
          <a:prstGeom prst="straightConnector1">
            <a:avLst/>
          </a:prstGeom>
          <a:noFill/>
          <a:ln w="22225">
            <a:solidFill>
              <a:schemeClr val="accent1">
                <a:lumMod val="50000"/>
              </a:schemeClr>
            </a:solidFill>
            <a:tailEnd type="triangle"/>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5" name="Straight Arrow Connector 14"/>
          <p:cNvCxnSpPr/>
          <p:nvPr/>
        </p:nvCxnSpPr>
        <p:spPr bwMode="auto">
          <a:xfrm flipH="1" flipV="1">
            <a:off x="2209800" y="4419600"/>
            <a:ext cx="1219200" cy="1447800"/>
          </a:xfrm>
          <a:prstGeom prst="straightConnector1">
            <a:avLst/>
          </a:prstGeom>
          <a:noFill/>
          <a:ln w="22225">
            <a:solidFill>
              <a:schemeClr val="accent1">
                <a:lumMod val="50000"/>
              </a:schemeClr>
            </a:solidFill>
            <a:tailEnd type="triangle"/>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Multipoint video conference</a:t>
            </a:r>
            <a:br>
              <a:rPr lang="en-US" dirty="0" smtClean="0"/>
            </a:br>
            <a:r>
              <a:rPr lang="en-US" dirty="0" smtClean="0"/>
              <a:t>Proposed Redundant Pictures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sp>
        <p:nvSpPr>
          <p:cNvPr id="8" name="Rectangle 7"/>
          <p:cNvSpPr/>
          <p:nvPr/>
        </p:nvSpPr>
        <p:spPr>
          <a:xfrm>
            <a:off x="3124200" y="1371600"/>
            <a:ext cx="5791200" cy="1077218"/>
          </a:xfrm>
          <a:prstGeom prst="rect">
            <a:avLst/>
          </a:prstGeom>
        </p:spPr>
        <p:txBody>
          <a:bodyPr wrap="square">
            <a:spAutoFit/>
          </a:bodyPr>
          <a:lstStyle/>
          <a:p>
            <a:pPr>
              <a:buSzPct val="101000"/>
            </a:pPr>
            <a:r>
              <a:rPr lang="en-US" sz="1600" dirty="0" smtClean="0"/>
              <a:t>New participant join by sending his IRAP to other participants and receiving Redundant IRAP from them</a:t>
            </a:r>
          </a:p>
          <a:p>
            <a:pPr>
              <a:buSzPct val="101000"/>
            </a:pPr>
            <a:r>
              <a:rPr lang="en-US" sz="1600" dirty="0" smtClean="0"/>
              <a:t>Server splits </a:t>
            </a:r>
            <a:r>
              <a:rPr lang="en-US" sz="1600" b="1" dirty="0" smtClean="0">
                <a:solidFill>
                  <a:srgbClr val="0070C0"/>
                </a:solidFill>
              </a:rPr>
              <a:t>redundant IRAP </a:t>
            </a:r>
            <a:r>
              <a:rPr lang="en-US" sz="1600" dirty="0" smtClean="0"/>
              <a:t>from primary </a:t>
            </a:r>
            <a:r>
              <a:rPr lang="en-US" sz="1600" b="1" dirty="0" smtClean="0">
                <a:solidFill>
                  <a:schemeClr val="accent2"/>
                </a:solidFill>
              </a:rPr>
              <a:t>Inter</a:t>
            </a:r>
            <a:r>
              <a:rPr lang="en-US" sz="1600" dirty="0" smtClean="0"/>
              <a:t> picture and send it to new participant only</a:t>
            </a:r>
          </a:p>
        </p:txBody>
      </p:sp>
      <p:graphicFrame>
        <p:nvGraphicFramePr>
          <p:cNvPr id="10246" name="Object 6"/>
          <p:cNvGraphicFramePr>
            <a:graphicFrameLocks noChangeAspect="1"/>
          </p:cNvGraphicFramePr>
          <p:nvPr/>
        </p:nvGraphicFramePr>
        <p:xfrm>
          <a:off x="304800" y="3124200"/>
          <a:ext cx="1828800" cy="1414462"/>
        </p:xfrm>
        <a:graphic>
          <a:graphicData uri="http://schemas.openxmlformats.org/presentationml/2006/ole">
            <p:oleObj spid="_x0000_s10246" name="Visio" r:id="rId3" imgW="3658410" imgH="2829668" progId="Visio.Drawing.11">
              <p:embed/>
            </p:oleObj>
          </a:graphicData>
        </a:graphic>
      </p:graphicFrame>
      <p:sp>
        <p:nvSpPr>
          <p:cNvPr id="11" name="TextBox 10"/>
          <p:cNvSpPr txBox="1"/>
          <p:nvPr/>
        </p:nvSpPr>
        <p:spPr>
          <a:xfrm>
            <a:off x="152400" y="1143000"/>
            <a:ext cx="2133600" cy="307777"/>
          </a:xfrm>
          <a:prstGeom prst="rect">
            <a:avLst/>
          </a:prstGeom>
          <a:noFill/>
        </p:spPr>
        <p:txBody>
          <a:bodyPr wrap="square" rtlCol="0">
            <a:spAutoFit/>
          </a:bodyPr>
          <a:lstStyle/>
          <a:p>
            <a:pPr algn="ctr"/>
            <a:r>
              <a:rPr lang="en-US" sz="1400" dirty="0" smtClean="0"/>
              <a:t>Before joining</a:t>
            </a:r>
            <a:endParaRPr lang="en-US" sz="1400" dirty="0"/>
          </a:p>
        </p:txBody>
      </p:sp>
      <p:sp>
        <p:nvSpPr>
          <p:cNvPr id="12" name="TextBox 11"/>
          <p:cNvSpPr txBox="1"/>
          <p:nvPr/>
        </p:nvSpPr>
        <p:spPr>
          <a:xfrm>
            <a:off x="152400" y="2819401"/>
            <a:ext cx="2133600" cy="307777"/>
          </a:xfrm>
          <a:prstGeom prst="rect">
            <a:avLst/>
          </a:prstGeom>
          <a:noFill/>
        </p:spPr>
        <p:txBody>
          <a:bodyPr wrap="square" rtlCol="0">
            <a:spAutoFit/>
          </a:bodyPr>
          <a:lstStyle/>
          <a:p>
            <a:pPr algn="ctr"/>
            <a:r>
              <a:rPr lang="en-US" sz="1400" dirty="0" smtClean="0"/>
              <a:t>Joining period</a:t>
            </a:r>
            <a:endParaRPr lang="en-US" sz="1400" dirty="0"/>
          </a:p>
        </p:txBody>
      </p:sp>
      <p:sp>
        <p:nvSpPr>
          <p:cNvPr id="13" name="TextBox 12"/>
          <p:cNvSpPr txBox="1"/>
          <p:nvPr/>
        </p:nvSpPr>
        <p:spPr>
          <a:xfrm>
            <a:off x="152400" y="4495800"/>
            <a:ext cx="2133600" cy="307777"/>
          </a:xfrm>
          <a:prstGeom prst="rect">
            <a:avLst/>
          </a:prstGeom>
          <a:noFill/>
        </p:spPr>
        <p:txBody>
          <a:bodyPr wrap="square" rtlCol="0">
            <a:spAutoFit/>
          </a:bodyPr>
          <a:lstStyle/>
          <a:p>
            <a:pPr algn="ctr"/>
            <a:r>
              <a:rPr lang="en-US" sz="1400" dirty="0" smtClean="0"/>
              <a:t>After joining</a:t>
            </a:r>
            <a:endParaRPr lang="en-US" sz="1400" dirty="0"/>
          </a:p>
        </p:txBody>
      </p:sp>
      <p:sp>
        <p:nvSpPr>
          <p:cNvPr id="14" name="TextBox 13"/>
          <p:cNvSpPr txBox="1"/>
          <p:nvPr/>
        </p:nvSpPr>
        <p:spPr>
          <a:xfrm>
            <a:off x="3048000" y="5638800"/>
            <a:ext cx="1295400" cy="523220"/>
          </a:xfrm>
          <a:prstGeom prst="rect">
            <a:avLst/>
          </a:prstGeom>
          <a:noFill/>
        </p:spPr>
        <p:txBody>
          <a:bodyPr wrap="square" rtlCol="0">
            <a:spAutoFit/>
          </a:bodyPr>
          <a:lstStyle/>
          <a:p>
            <a:pPr algn="ctr"/>
            <a:r>
              <a:rPr lang="en-US" sz="1400" dirty="0" smtClean="0"/>
              <a:t>New participant</a:t>
            </a:r>
          </a:p>
        </p:txBody>
      </p:sp>
      <p:cxnSp>
        <p:nvCxnSpPr>
          <p:cNvPr id="15" name="Straight Arrow Connector 14"/>
          <p:cNvCxnSpPr/>
          <p:nvPr/>
        </p:nvCxnSpPr>
        <p:spPr bwMode="auto">
          <a:xfrm flipV="1">
            <a:off x="4032250" y="5638800"/>
            <a:ext cx="615950" cy="228600"/>
          </a:xfrm>
          <a:prstGeom prst="straightConnector1">
            <a:avLst/>
          </a:prstGeom>
          <a:noFill/>
          <a:ln w="22225">
            <a:solidFill>
              <a:schemeClr val="accent1">
                <a:lumMod val="50000"/>
              </a:schemeClr>
            </a:solidFill>
            <a:tailEnd type="triangle"/>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cxnSp>
        <p:nvCxnSpPr>
          <p:cNvPr id="16" name="Straight Arrow Connector 15"/>
          <p:cNvCxnSpPr/>
          <p:nvPr/>
        </p:nvCxnSpPr>
        <p:spPr bwMode="auto">
          <a:xfrm flipH="1" flipV="1">
            <a:off x="2209800" y="4419600"/>
            <a:ext cx="1219200" cy="1447800"/>
          </a:xfrm>
          <a:prstGeom prst="straightConnector1">
            <a:avLst/>
          </a:prstGeom>
          <a:noFill/>
          <a:ln w="22225">
            <a:solidFill>
              <a:schemeClr val="accent1">
                <a:lumMod val="50000"/>
              </a:schemeClr>
            </a:solidFill>
            <a:tailEnd type="triangle"/>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cxnSp>
      <p:graphicFrame>
        <p:nvGraphicFramePr>
          <p:cNvPr id="10248" name="Object 8"/>
          <p:cNvGraphicFramePr>
            <a:graphicFrameLocks noChangeAspect="1"/>
          </p:cNvGraphicFramePr>
          <p:nvPr/>
        </p:nvGraphicFramePr>
        <p:xfrm>
          <a:off x="304800" y="1447800"/>
          <a:ext cx="1855788" cy="1433513"/>
        </p:xfrm>
        <a:graphic>
          <a:graphicData uri="http://schemas.openxmlformats.org/presentationml/2006/ole">
            <p:oleObj spid="_x0000_s10248" name="Visio" r:id="rId4" imgW="3726484" imgH="2942077" progId="Visio.Drawing.11">
              <p:embed/>
            </p:oleObj>
          </a:graphicData>
        </a:graphic>
      </p:graphicFrame>
      <p:graphicFrame>
        <p:nvGraphicFramePr>
          <p:cNvPr id="10249" name="Object 9"/>
          <p:cNvGraphicFramePr>
            <a:graphicFrameLocks noChangeAspect="1"/>
          </p:cNvGraphicFramePr>
          <p:nvPr/>
        </p:nvGraphicFramePr>
        <p:xfrm>
          <a:off x="304800" y="4800600"/>
          <a:ext cx="1830388" cy="1414463"/>
        </p:xfrm>
        <a:graphic>
          <a:graphicData uri="http://schemas.openxmlformats.org/presentationml/2006/ole">
            <p:oleObj spid="_x0000_s10249" name="Visio" r:id="rId5" imgW="3660571" imgH="2829668" progId="Visio.Drawing.11">
              <p:embed/>
            </p:oleObj>
          </a:graphicData>
        </a:graphic>
      </p:graphicFrame>
      <p:graphicFrame>
        <p:nvGraphicFramePr>
          <p:cNvPr id="10250" name="Object 10"/>
          <p:cNvGraphicFramePr>
            <a:graphicFrameLocks noChangeAspect="1"/>
          </p:cNvGraphicFramePr>
          <p:nvPr/>
        </p:nvGraphicFramePr>
        <p:xfrm>
          <a:off x="2895600" y="1981200"/>
          <a:ext cx="6078538" cy="4205288"/>
        </p:xfrm>
        <a:graphic>
          <a:graphicData uri="http://schemas.openxmlformats.org/presentationml/2006/ole">
            <p:oleObj spid="_x0000_s10250" name="Visio" r:id="rId6" imgW="10209674" imgH="7062281" progId="Visio.Drawing.11">
              <p:embed/>
            </p:oleObj>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Traffic in Multi-Point Video Conference</a:t>
            </a:r>
            <a:br>
              <a:rPr lang="en-US" sz="2800" dirty="0" smtClean="0"/>
            </a:br>
            <a:r>
              <a:rPr lang="en-US" sz="2800" dirty="0" smtClean="0"/>
              <a:t>with fixed quality (Redundant vs. Standard)</a:t>
            </a:r>
            <a:endParaRPr lang="en-US" sz="2800" dirty="0"/>
          </a:p>
        </p:txBody>
      </p:sp>
      <p:sp>
        <p:nvSpPr>
          <p:cNvPr id="3" name="Content Placeholder 2"/>
          <p:cNvSpPr>
            <a:spLocks noGrp="1"/>
          </p:cNvSpPr>
          <p:nvPr>
            <p:ph idx="1"/>
          </p:nvPr>
        </p:nvSpPr>
        <p:spPr>
          <a:xfrm>
            <a:off x="457200" y="1371600"/>
            <a:ext cx="2362200" cy="4800600"/>
          </a:xfrm>
        </p:spPr>
        <p:txBody>
          <a:bodyPr/>
          <a:lstStyle/>
          <a:p>
            <a:pPr marL="0">
              <a:buNone/>
            </a:pPr>
            <a:r>
              <a:rPr lang="en-US" sz="1200" dirty="0" smtClean="0"/>
              <a:t>These curves provide comparison for all approaches because whole joining period is considered – from that point of view approaches 2, 3 and 4 are the same (the amount of IRAP pictures for connection period are the same).</a:t>
            </a:r>
          </a:p>
          <a:p>
            <a:pPr marL="0">
              <a:buNone/>
            </a:pPr>
            <a:endParaRPr lang="en-US" sz="1200" dirty="0" smtClean="0"/>
          </a:p>
          <a:p>
            <a:pPr marL="0">
              <a:buNone/>
            </a:pPr>
            <a:r>
              <a:rPr lang="en-US" sz="1200" dirty="0" smtClean="0"/>
              <a:t> The average frame size with fixed QP value was used for estimation. The Intra/Inter ratio equal to 5 was chosen and can be adjusted  (on page “Send” in </a:t>
            </a:r>
            <a:r>
              <a:rPr lang="en-US" sz="1200" dirty="0" smtClean="0">
                <a:solidFill>
                  <a:schemeClr val="accent2"/>
                </a:solidFill>
                <a:hlinkClick r:id="rId3" action="ppaction://hlinksldjump"/>
              </a:rPr>
              <a:t>attached excel table</a:t>
            </a:r>
            <a:r>
              <a:rPr lang="en-US" sz="1200" dirty="0" smtClean="0">
                <a:solidFill>
                  <a:schemeClr val="accent2"/>
                </a:solidFill>
              </a:rPr>
              <a:t> </a:t>
            </a:r>
            <a:r>
              <a:rPr lang="en-US" sz="1200" dirty="0" smtClean="0"/>
              <a:t>provided on next slide) for extra estimations.</a:t>
            </a:r>
            <a:endParaRPr lang="en-US" sz="1200" dirty="0"/>
          </a:p>
        </p:txBody>
      </p:sp>
      <p:graphicFrame>
        <p:nvGraphicFramePr>
          <p:cNvPr id="11268" name="Object 4"/>
          <p:cNvGraphicFramePr>
            <a:graphicFrameLocks noChangeAspect="1"/>
          </p:cNvGraphicFramePr>
          <p:nvPr/>
        </p:nvGraphicFramePr>
        <p:xfrm>
          <a:off x="2819400" y="1447800"/>
          <a:ext cx="5833412" cy="4629150"/>
        </p:xfrm>
        <a:graphic>
          <a:graphicData uri="http://schemas.openxmlformats.org/presentationml/2006/ole">
            <p:oleObj spid="_x0000_s11268" name="Macro-Enabled Worksheet" r:id="rId4" imgW="6505612" imgH="5162685" progId="Excel.SheetMacroEnabled.12">
              <p:embed/>
            </p:oleObj>
          </a:graphicData>
        </a:graphic>
      </p:graphicFrame>
      <p:graphicFrame>
        <p:nvGraphicFramePr>
          <p:cNvPr id="11267" name="Object 3"/>
          <p:cNvGraphicFramePr>
            <a:graphicFrameLocks noChangeAspect="1"/>
          </p:cNvGraphicFramePr>
          <p:nvPr/>
        </p:nvGraphicFramePr>
        <p:xfrm>
          <a:off x="5715000" y="2133600"/>
          <a:ext cx="2114550" cy="390525"/>
        </p:xfrm>
        <a:graphic>
          <a:graphicData uri="http://schemas.openxmlformats.org/presentationml/2006/ole">
            <p:oleObj spid="_x0000_s11267" name="Macro-Enabled Worksheet" r:id="rId5" imgW="2114601" imgH="390457" progId="Excel.SheetMacroEnabled.12">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3321" name="Object 9"/>
          <p:cNvGraphicFramePr>
            <a:graphicFrameLocks noChangeAspect="1"/>
          </p:cNvGraphicFramePr>
          <p:nvPr/>
        </p:nvGraphicFramePr>
        <p:xfrm>
          <a:off x="152400" y="2396966"/>
          <a:ext cx="8839200" cy="3816509"/>
        </p:xfrm>
        <a:graphic>
          <a:graphicData uri="http://schemas.openxmlformats.org/presentationml/2006/ole">
            <p:oleObj spid="_x0000_s13321" name="Macro-Enabled Worksheet" r:id="rId3" imgW="11887200" imgH="5134043" progId="Excel.SheetMacroEnabled.12">
              <p:embed/>
            </p:oleObj>
          </a:graphicData>
        </a:graphic>
      </p:graphicFrame>
      <p:sp>
        <p:nvSpPr>
          <p:cNvPr id="2" name="Title 1"/>
          <p:cNvSpPr>
            <a:spLocks noGrp="1"/>
          </p:cNvSpPr>
          <p:nvPr>
            <p:ph type="title"/>
          </p:nvPr>
        </p:nvSpPr>
        <p:spPr/>
        <p:txBody>
          <a:bodyPr/>
          <a:lstStyle/>
          <a:p>
            <a:r>
              <a:rPr lang="en-US" dirty="0" smtClean="0"/>
              <a:t>Estimation condition (based on real results for “</a:t>
            </a:r>
            <a:r>
              <a:rPr lang="en-US" dirty="0" err="1" smtClean="0"/>
              <a:t>FourPeople</a:t>
            </a:r>
            <a:r>
              <a:rPr lang="en-US" dirty="0" smtClean="0"/>
              <a:t>” sequence)</a:t>
            </a:r>
            <a:endParaRPr lang="en-US" dirty="0"/>
          </a:p>
        </p:txBody>
      </p:sp>
      <p:sp>
        <p:nvSpPr>
          <p:cNvPr id="3" name="Content Placeholder 2"/>
          <p:cNvSpPr>
            <a:spLocks noGrp="1"/>
          </p:cNvSpPr>
          <p:nvPr>
            <p:ph idx="1"/>
          </p:nvPr>
        </p:nvSpPr>
        <p:spPr>
          <a:xfrm>
            <a:off x="304800" y="1447800"/>
            <a:ext cx="8686800" cy="1066799"/>
          </a:xfrm>
        </p:spPr>
        <p:txBody>
          <a:bodyPr/>
          <a:lstStyle/>
          <a:p>
            <a:pPr marL="0">
              <a:lnSpc>
                <a:spcPct val="100000"/>
              </a:lnSpc>
              <a:buNone/>
            </a:pPr>
            <a:r>
              <a:rPr lang="en-US" sz="1200" dirty="0" smtClean="0"/>
              <a:t>The estimations for limited channel bandwidth are based on real results taken from Common Test Conditions (HM11) for sequence “</a:t>
            </a:r>
            <a:r>
              <a:rPr lang="en-US" sz="1200" dirty="0" err="1" smtClean="0"/>
              <a:t>FourPeople</a:t>
            </a:r>
            <a:r>
              <a:rPr lang="en-US" sz="1200" dirty="0" smtClean="0"/>
              <a:t>”. For IRAP the AI configuration was chosen and LDB for regular Inter frames. The other points on curves was interpolated (can be replaced with real estimated data later). The ratio Intra/Inter equal to 10 was chosen also for that results (I/P ratio and control point for the curves can be adjusted in attached excel table for extra estimations, on page “Fixed quality case”).</a:t>
            </a:r>
            <a:endParaRPr lang="en-US" sz="1200" dirty="0"/>
          </a:p>
        </p:txBody>
      </p:sp>
      <p:graphicFrame>
        <p:nvGraphicFramePr>
          <p:cNvPr id="13316" name="Object 4"/>
          <p:cNvGraphicFramePr>
            <a:graphicFrameLocks noChangeAspect="1"/>
          </p:cNvGraphicFramePr>
          <p:nvPr/>
        </p:nvGraphicFramePr>
        <p:xfrm>
          <a:off x="5562600" y="4114800"/>
          <a:ext cx="3324225" cy="1592479"/>
        </p:xfrm>
        <a:graphic>
          <a:graphicData uri="http://schemas.openxmlformats.org/presentationml/2006/ole">
            <p:oleObj spid="_x0000_s13316" name="Macro-Enabled Worksheet" r:id="rId4" imgW="5229233" imgH="2505143" progId="Excel.SheetMacroEnabled.12">
              <p:embed/>
            </p:oleObj>
          </a:graphicData>
        </a:graphic>
      </p:graphicFrame>
      <p:graphicFrame>
        <p:nvGraphicFramePr>
          <p:cNvPr id="7" name="Object 6"/>
          <p:cNvGraphicFramePr>
            <a:graphicFrameLocks noChangeAspect="1"/>
          </p:cNvGraphicFramePr>
          <p:nvPr/>
        </p:nvGraphicFramePr>
        <p:xfrm>
          <a:off x="7848600" y="533400"/>
          <a:ext cx="914400" cy="714375"/>
        </p:xfrm>
        <a:graphic>
          <a:graphicData uri="http://schemas.openxmlformats.org/presentationml/2006/ole">
            <p:oleObj spid="_x0000_s13322" name="Macro-Enabled Worksheet" showAsIcon="1" r:id="rId5" imgW="914400" imgH="714240" progId="Excel.SheetMacroEnabled.12">
              <p:embed/>
            </p:oleObj>
          </a:graphicData>
        </a:graphic>
      </p:graphicFrame>
    </p:spTree>
  </p:cSld>
  <p:clrMapOvr>
    <a:masterClrMapping/>
  </p:clrMapOvr>
  <p:transition advClick="0" advTm="8000">
    <p:fade thruBlk="1"/>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Quality for the connection period in Multi-Point Video Conference with limited incoming bandwidth</a:t>
            </a:r>
            <a:endParaRPr lang="en-US" sz="2400" dirty="0"/>
          </a:p>
        </p:txBody>
      </p:sp>
      <p:sp>
        <p:nvSpPr>
          <p:cNvPr id="3" name="Content Placeholder 2"/>
          <p:cNvSpPr>
            <a:spLocks noGrp="1"/>
          </p:cNvSpPr>
          <p:nvPr>
            <p:ph idx="1"/>
          </p:nvPr>
        </p:nvSpPr>
        <p:spPr>
          <a:xfrm>
            <a:off x="228600" y="4876800"/>
            <a:ext cx="8610600" cy="1371600"/>
          </a:xfrm>
        </p:spPr>
        <p:txBody>
          <a:bodyPr/>
          <a:lstStyle/>
          <a:p>
            <a:pPr marL="0">
              <a:buNone/>
            </a:pPr>
            <a:r>
              <a:rPr lang="en-US" sz="1200" dirty="0" smtClean="0"/>
              <a:t>The “</a:t>
            </a:r>
            <a:r>
              <a:rPr lang="en-US" sz="1200" dirty="0" smtClean="0">
                <a:solidFill>
                  <a:srgbClr val="7030A0"/>
                </a:solidFill>
              </a:rPr>
              <a:t>Just Inter frames</a:t>
            </a:r>
            <a:r>
              <a:rPr lang="en-US" sz="1200" dirty="0" smtClean="0"/>
              <a:t>” curve shows the quality when connection between all participant was established.</a:t>
            </a:r>
          </a:p>
          <a:p>
            <a:pPr marL="0">
              <a:buNone/>
            </a:pPr>
            <a:r>
              <a:rPr lang="en-US" sz="1200" dirty="0" smtClean="0"/>
              <a:t>The </a:t>
            </a:r>
            <a:r>
              <a:rPr lang="en-US" sz="1200" dirty="0" smtClean="0">
                <a:solidFill>
                  <a:srgbClr val="0070C0"/>
                </a:solidFill>
              </a:rPr>
              <a:t>blue curve </a:t>
            </a:r>
            <a:r>
              <a:rPr lang="en-US" sz="1200" dirty="0" smtClean="0"/>
              <a:t>shows the quality when new participant join to standard MP-video conference (like approach 2, 3). For approach 4 the situation will be the same but spread in time…</a:t>
            </a:r>
          </a:p>
          <a:p>
            <a:pPr marL="0">
              <a:buNone/>
            </a:pPr>
            <a:r>
              <a:rPr lang="en-US" sz="1200" dirty="0" smtClean="0"/>
              <a:t>The </a:t>
            </a:r>
            <a:r>
              <a:rPr lang="en-US" sz="1200" dirty="0" smtClean="0">
                <a:solidFill>
                  <a:schemeClr val="tx2">
                    <a:lumMod val="60000"/>
                    <a:lumOff val="40000"/>
                  </a:schemeClr>
                </a:solidFill>
              </a:rPr>
              <a:t>red</a:t>
            </a:r>
            <a:r>
              <a:rPr lang="en-US" sz="1200" dirty="0" smtClean="0"/>
              <a:t> and </a:t>
            </a:r>
            <a:r>
              <a:rPr lang="en-US" sz="1200" dirty="0" smtClean="0">
                <a:solidFill>
                  <a:schemeClr val="accent6"/>
                </a:solidFill>
              </a:rPr>
              <a:t>green</a:t>
            </a:r>
            <a:r>
              <a:rPr lang="en-US" sz="1200" dirty="0" smtClean="0"/>
              <a:t> curves shows the quality for old participants and for new one respectively – they are very close to each other and close to </a:t>
            </a:r>
            <a:r>
              <a:rPr lang="en-US" sz="1200" dirty="0" smtClean="0">
                <a:solidFill>
                  <a:srgbClr val="7030A0"/>
                </a:solidFill>
              </a:rPr>
              <a:t>first</a:t>
            </a:r>
            <a:r>
              <a:rPr lang="en-US" sz="1200" dirty="0" smtClean="0"/>
              <a:t> curve which will be achieved after connection.</a:t>
            </a:r>
          </a:p>
          <a:p>
            <a:pPr marL="0">
              <a:buNone/>
            </a:pPr>
            <a:endParaRPr lang="en-US" sz="1200" dirty="0"/>
          </a:p>
        </p:txBody>
      </p:sp>
      <p:graphicFrame>
        <p:nvGraphicFramePr>
          <p:cNvPr id="12292" name="Object 4"/>
          <p:cNvGraphicFramePr>
            <a:graphicFrameLocks noChangeAspect="1"/>
          </p:cNvGraphicFramePr>
          <p:nvPr/>
        </p:nvGraphicFramePr>
        <p:xfrm>
          <a:off x="1524000" y="1143000"/>
          <a:ext cx="5973006" cy="3810000"/>
        </p:xfrm>
        <a:graphic>
          <a:graphicData uri="http://schemas.openxmlformats.org/presentationml/2006/ole">
            <p:oleObj spid="_x0000_s12292" name="Macro-Enabled Worksheet" r:id="rId3" imgW="8048611" imgH="5134043" progId="Excel.SheetMacroEnabled.12">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dirty="0" smtClean="0"/>
              <a:t>Average quality for the connection period in MP Video Conference with limited incoming bandwidth</a:t>
            </a:r>
            <a:endParaRPr lang="en-US" sz="2400" dirty="0"/>
          </a:p>
        </p:txBody>
      </p:sp>
      <p:sp>
        <p:nvSpPr>
          <p:cNvPr id="3" name="Content Placeholder 2"/>
          <p:cNvSpPr>
            <a:spLocks noGrp="1"/>
          </p:cNvSpPr>
          <p:nvPr>
            <p:ph idx="1"/>
          </p:nvPr>
        </p:nvSpPr>
        <p:spPr>
          <a:xfrm>
            <a:off x="228600" y="5029200"/>
            <a:ext cx="8686800" cy="1219200"/>
          </a:xfrm>
        </p:spPr>
        <p:txBody>
          <a:bodyPr/>
          <a:lstStyle/>
          <a:p>
            <a:pPr marL="0">
              <a:buNone/>
            </a:pPr>
            <a:r>
              <a:rPr lang="en-US" sz="1200" dirty="0" smtClean="0"/>
              <a:t>The degraded quality can not be restored quickly, usually, several frames are needed to restore quality to the same level as before IRAP pictures. This curves depict the average quality for several frames after joining new participant. The </a:t>
            </a:r>
            <a:r>
              <a:rPr lang="en-US" sz="1200" dirty="0" smtClean="0">
                <a:solidFill>
                  <a:schemeClr val="accent6"/>
                </a:solidFill>
              </a:rPr>
              <a:t>green curve </a:t>
            </a:r>
            <a:r>
              <a:rPr lang="en-US" sz="1200" dirty="0" smtClean="0"/>
              <a:t>shows the quality </a:t>
            </a:r>
            <a:r>
              <a:rPr lang="en-US" sz="1200" dirty="0" smtClean="0">
                <a:solidFill>
                  <a:schemeClr val="tx2">
                    <a:lumMod val="60000"/>
                    <a:lumOff val="40000"/>
                  </a:schemeClr>
                </a:solidFill>
              </a:rPr>
              <a:t>only for new participant </a:t>
            </a:r>
            <a:r>
              <a:rPr lang="en-US" sz="1200" dirty="0" smtClean="0"/>
              <a:t>– for existing participant quality degradation is significantly less (as shown on previous slide). But for </a:t>
            </a:r>
            <a:r>
              <a:rPr lang="en-US" sz="1200" dirty="0" smtClean="0">
                <a:solidFill>
                  <a:srgbClr val="0070C0"/>
                </a:solidFill>
              </a:rPr>
              <a:t>standard approach </a:t>
            </a:r>
            <a:r>
              <a:rPr lang="en-US" sz="1200" dirty="0" smtClean="0"/>
              <a:t>the quality </a:t>
            </a:r>
            <a:r>
              <a:rPr lang="en-US" sz="1200" u="sng" dirty="0" smtClean="0">
                <a:solidFill>
                  <a:schemeClr val="tx2">
                    <a:lumMod val="60000"/>
                    <a:lumOff val="40000"/>
                  </a:schemeClr>
                </a:solidFill>
              </a:rPr>
              <a:t>for all </a:t>
            </a:r>
            <a:r>
              <a:rPr lang="en-US" sz="1200" dirty="0" smtClean="0"/>
              <a:t>participant is degraded</a:t>
            </a:r>
          </a:p>
        </p:txBody>
      </p:sp>
      <p:graphicFrame>
        <p:nvGraphicFramePr>
          <p:cNvPr id="17411" name="Object 3"/>
          <p:cNvGraphicFramePr>
            <a:graphicFrameLocks noChangeAspect="1"/>
          </p:cNvGraphicFramePr>
          <p:nvPr/>
        </p:nvGraphicFramePr>
        <p:xfrm>
          <a:off x="1676400" y="1219200"/>
          <a:ext cx="5973005" cy="3810000"/>
        </p:xfrm>
        <a:graphic>
          <a:graphicData uri="http://schemas.openxmlformats.org/presentationml/2006/ole">
            <p:oleObj spid="_x0000_s40962" name="Macro-Enabled Worksheet" r:id="rId3" imgW="8048611" imgH="5134043" progId="Excel.SheetMacroEnabled.12">
              <p:embed/>
            </p:oleObj>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Multi-point video conference</a:t>
            </a:r>
            <a:br>
              <a:rPr lang="en-US" dirty="0" smtClean="0"/>
            </a:br>
            <a:r>
              <a:rPr lang="en-US" dirty="0" smtClean="0"/>
              <a:t>joining new participant</a:t>
            </a:r>
            <a:endParaRPr lang="zh-CN" altLang="en-US" dirty="0"/>
          </a:p>
        </p:txBody>
      </p:sp>
      <p:sp>
        <p:nvSpPr>
          <p:cNvPr id="3" name="内容占位符 2"/>
          <p:cNvSpPr>
            <a:spLocks noGrp="1"/>
          </p:cNvSpPr>
          <p:nvPr>
            <p:ph idx="1"/>
          </p:nvPr>
        </p:nvSpPr>
        <p:spPr>
          <a:xfrm>
            <a:off x="755650" y="1447800"/>
            <a:ext cx="7632700" cy="4800599"/>
          </a:xfrm>
        </p:spPr>
        <p:txBody>
          <a:bodyPr/>
          <a:lstStyle/>
          <a:p>
            <a:pPr marL="0" indent="342900" algn="just">
              <a:lnSpc>
                <a:spcPct val="150000"/>
              </a:lnSpc>
              <a:buNone/>
            </a:pPr>
            <a:r>
              <a:rPr lang="en-US" sz="1600" dirty="0" smtClean="0"/>
              <a:t>This proposal describes the method of how the </a:t>
            </a:r>
            <a:r>
              <a:rPr lang="en-US" sz="1600" dirty="0" smtClean="0"/>
              <a:t>network video </a:t>
            </a:r>
            <a:r>
              <a:rPr lang="en-US" sz="1600" dirty="0" smtClean="0"/>
              <a:t>traffic can be reduced for the period of joining new participants. The Redundant Pictures provides such functionality which increase the total quality of service (</a:t>
            </a:r>
            <a:r>
              <a:rPr lang="en-US" sz="1600" dirty="0" err="1" smtClean="0"/>
              <a:t>QoS</a:t>
            </a:r>
            <a:r>
              <a:rPr lang="en-US" sz="1600" dirty="0" smtClean="0"/>
              <a:t>). The connection period became smaller and quality is not degraded.</a:t>
            </a:r>
          </a:p>
          <a:p>
            <a:pPr marL="0" indent="342900" algn="just">
              <a:lnSpc>
                <a:spcPct val="150000"/>
              </a:lnSpc>
              <a:buNone/>
            </a:pPr>
            <a:r>
              <a:rPr lang="en-US" sz="1600" dirty="0" smtClean="0"/>
              <a:t>Currently, the tandem free solution is very useful for low cost video conference servers. The video scalability also became common solution for heterogeneous networks.</a:t>
            </a:r>
          </a:p>
          <a:p>
            <a:pPr marL="0" indent="342900" algn="just">
              <a:lnSpc>
                <a:spcPct val="150000"/>
              </a:lnSpc>
              <a:buNone/>
            </a:pPr>
            <a:r>
              <a:rPr lang="en-US" sz="1600" dirty="0" smtClean="0"/>
              <a:t>Usually, MP-video conference solutions try to avoid joining of new participants because of significant pollution on whole traffic (in case of fixed quality) or decrease video quality during the connection period. To decrease this pollution the Progressive Intra Refresh (PIR) or sequential connection are used, but it allows only to spread </a:t>
            </a:r>
            <a:r>
              <a:rPr lang="en-US" sz="1600" dirty="0" smtClean="0"/>
              <a:t>the </a:t>
            </a:r>
            <a:r>
              <a:rPr lang="en-US" sz="1600" dirty="0" smtClean="0"/>
              <a:t>traffic or quality degradation.</a:t>
            </a:r>
          </a:p>
          <a:p>
            <a:pPr marL="0" indent="342900" algn="just">
              <a:lnSpc>
                <a:spcPct val="150000"/>
              </a:lnSpc>
              <a:buNone/>
            </a:pPr>
            <a:endParaRPr lang="en-US" sz="1600" dirty="0" smtClean="0"/>
          </a:p>
        </p:txBody>
      </p:sp>
    </p:spTree>
    <p:extLst>
      <p:ext uri="{BB962C8B-B14F-4D97-AF65-F5344CB8AC3E}">
        <p14:creationId xmlns:p14="http://schemas.microsoft.com/office/powerpoint/2010/main" xmlns="" val="676833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Comparison of approaches</a:t>
            </a:r>
            <a:endParaRPr lang="en-US" dirty="0"/>
          </a:p>
        </p:txBody>
      </p:sp>
      <p:graphicFrame>
        <p:nvGraphicFramePr>
          <p:cNvPr id="16387" name="Object 3"/>
          <p:cNvGraphicFramePr>
            <a:graphicFrameLocks noChangeAspect="1"/>
          </p:cNvGraphicFramePr>
          <p:nvPr/>
        </p:nvGraphicFramePr>
        <p:xfrm>
          <a:off x="304800" y="1219200"/>
          <a:ext cx="8483600" cy="4957763"/>
        </p:xfrm>
        <a:graphic>
          <a:graphicData uri="http://schemas.openxmlformats.org/presentationml/2006/ole">
            <p:oleObj spid="_x0000_s41986" name="Document" r:id="rId3" imgW="8544960" imgH="5000356" progId="Word.Document.12">
              <p:embed/>
            </p:oleObj>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MDC + redundant B-pictures</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pic>
        <p:nvPicPr>
          <p:cNvPr id="7" name="Picture 5"/>
          <p:cNvPicPr>
            <a:picLocks noChangeAspect="1" noChangeArrowheads="1"/>
          </p:cNvPicPr>
          <p:nvPr/>
        </p:nvPicPr>
        <p:blipFill>
          <a:blip r:embed="rId3" cstate="print"/>
          <a:srcRect/>
          <a:stretch>
            <a:fillRect/>
          </a:stretch>
        </p:blipFill>
        <p:spPr bwMode="auto">
          <a:xfrm>
            <a:off x="5715000" y="5715000"/>
            <a:ext cx="2514600" cy="495300"/>
          </a:xfrm>
          <a:prstGeom prst="rect">
            <a:avLst/>
          </a:prstGeom>
          <a:noFill/>
          <a:ln w="9525">
            <a:noFill/>
            <a:miter lim="800000"/>
            <a:headEnd/>
            <a:tailEnd/>
          </a:ln>
        </p:spPr>
      </p:pic>
      <p:graphicFrame>
        <p:nvGraphicFramePr>
          <p:cNvPr id="5126" name="Object 6"/>
          <p:cNvGraphicFramePr>
            <a:graphicFrameLocks noChangeAspect="1"/>
          </p:cNvGraphicFramePr>
          <p:nvPr/>
        </p:nvGraphicFramePr>
        <p:xfrm>
          <a:off x="914400" y="1495974"/>
          <a:ext cx="7315200" cy="3864466"/>
        </p:xfrm>
        <a:graphic>
          <a:graphicData uri="http://schemas.openxmlformats.org/presentationml/2006/ole">
            <p:oleObj spid="_x0000_s15362" name="Visio" r:id="rId4" imgW="6511555" imgH="3440619" progId="Visio.Drawing.11">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3730" name="Title 1"/>
          <p:cNvSpPr>
            <a:spLocks noGrp="1"/>
          </p:cNvSpPr>
          <p:nvPr>
            <p:ph type="title"/>
          </p:nvPr>
        </p:nvSpPr>
        <p:spPr>
          <a:xfrm>
            <a:off x="671513" y="123825"/>
            <a:ext cx="7923212" cy="849313"/>
          </a:xfrm>
        </p:spPr>
        <p:txBody>
          <a:bodyPr/>
          <a:lstStyle/>
          <a:p>
            <a:r>
              <a:rPr lang="en-US" sz="1800" b="1" dirty="0" smtClean="0">
                <a:ea typeface="SimHei" pitchFamily="49" charset="-122"/>
              </a:rPr>
              <a:t>Robustness to packet loss (Random packet loss, FEC + NACK)</a:t>
            </a:r>
          </a:p>
        </p:txBody>
      </p:sp>
      <p:pic>
        <p:nvPicPr>
          <p:cNvPr id="457730" name="Picture 2" descr="\\video-con-lab1\share\backup\Stage2\Svc+NACK+FEC\TempSvc\PsnrTempSvc.bmp"/>
          <p:cNvPicPr>
            <a:picLocks noChangeAspect="1" noChangeArrowheads="1"/>
          </p:cNvPicPr>
          <p:nvPr/>
        </p:nvPicPr>
        <p:blipFill>
          <a:blip r:embed="rId2" cstate="print"/>
          <a:srcRect l="6607"/>
          <a:stretch>
            <a:fillRect/>
          </a:stretch>
        </p:blipFill>
        <p:spPr bwMode="auto">
          <a:xfrm>
            <a:off x="228600" y="762000"/>
            <a:ext cx="6721395" cy="5398770"/>
          </a:xfrm>
          <a:prstGeom prst="rect">
            <a:avLst/>
          </a:prstGeom>
          <a:noFill/>
        </p:spPr>
      </p:pic>
      <p:sp>
        <p:nvSpPr>
          <p:cNvPr id="9" name="Content Placeholder 8"/>
          <p:cNvSpPr>
            <a:spLocks noGrp="1"/>
          </p:cNvSpPr>
          <p:nvPr>
            <p:ph idx="1"/>
          </p:nvPr>
        </p:nvSpPr>
        <p:spPr>
          <a:xfrm flipV="1">
            <a:off x="652462" y="5772150"/>
            <a:ext cx="8167687" cy="95250"/>
          </a:xfrm>
        </p:spPr>
        <p:txBody>
          <a:bodyPr/>
          <a:lstStyle/>
          <a:p>
            <a:pPr>
              <a:buNone/>
            </a:pPr>
            <a:r>
              <a:rPr lang="en-US" dirty="0" smtClean="0"/>
              <a:t> </a:t>
            </a:r>
            <a:endParaRPr lang="en-US" dirty="0"/>
          </a:p>
        </p:txBody>
      </p:sp>
      <p:sp>
        <p:nvSpPr>
          <p:cNvPr id="10" name="TextBox 9"/>
          <p:cNvSpPr txBox="1"/>
          <p:nvPr/>
        </p:nvSpPr>
        <p:spPr>
          <a:xfrm>
            <a:off x="6705600" y="2743200"/>
            <a:ext cx="2438400" cy="2590800"/>
          </a:xfrm>
          <a:prstGeom prst="rect">
            <a:avLst/>
          </a:prstGeom>
          <a:noFill/>
        </p:spPr>
        <p:txBody>
          <a:bodyPr wrap="square" rtlCol="0">
            <a:noAutofit/>
          </a:bodyPr>
          <a:lstStyle/>
          <a:p>
            <a:pPr>
              <a:lnSpc>
                <a:spcPct val="150000"/>
              </a:lnSpc>
              <a:tabLst>
                <a:tab pos="457200" algn="l"/>
              </a:tabLst>
            </a:pPr>
            <a:r>
              <a:rPr lang="en-US" sz="1400" dirty="0" smtClean="0">
                <a:solidFill>
                  <a:srgbClr val="0070C0"/>
                </a:solidFill>
              </a:rPr>
              <a:t>Random packet loss:</a:t>
            </a:r>
            <a:br>
              <a:rPr lang="en-US" sz="1400" dirty="0" smtClean="0">
                <a:solidFill>
                  <a:srgbClr val="0070C0"/>
                </a:solidFill>
              </a:rPr>
            </a:br>
            <a:r>
              <a:rPr lang="en-US" sz="1400" dirty="0" smtClean="0">
                <a:solidFill>
                  <a:srgbClr val="0070C0"/>
                </a:solidFill>
              </a:rPr>
              <a:t>	</a:t>
            </a:r>
            <a:r>
              <a:rPr lang="en-US" sz="1400" dirty="0" smtClean="0">
                <a:solidFill>
                  <a:srgbClr val="002060"/>
                </a:solidFill>
              </a:rPr>
              <a:t>0-10%</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Total </a:t>
            </a:r>
            <a:r>
              <a:rPr lang="en-US" sz="1400" dirty="0" err="1" smtClean="0">
                <a:solidFill>
                  <a:srgbClr val="0070C0"/>
                </a:solidFill>
              </a:rPr>
              <a:t>bitrate</a:t>
            </a:r>
            <a:r>
              <a:rPr lang="en-US" sz="1400" dirty="0" smtClean="0">
                <a:solidFill>
                  <a:srgbClr val="0070C0"/>
                </a:solidFill>
              </a:rPr>
              <a:t>:</a:t>
            </a:r>
          </a:p>
          <a:p>
            <a:pPr>
              <a:lnSpc>
                <a:spcPct val="150000"/>
              </a:lnSpc>
              <a:tabLst>
                <a:tab pos="457200" algn="l"/>
              </a:tabLst>
            </a:pPr>
            <a:r>
              <a:rPr lang="en-US" sz="1400" dirty="0" smtClean="0">
                <a:solidFill>
                  <a:srgbClr val="0070C0"/>
                </a:solidFill>
              </a:rPr>
              <a:t>	</a:t>
            </a:r>
            <a:r>
              <a:rPr lang="en-US" sz="1400" dirty="0" smtClean="0">
                <a:solidFill>
                  <a:srgbClr val="002060"/>
                </a:solidFill>
              </a:rPr>
              <a:t>1mbps</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External protection:</a:t>
            </a:r>
          </a:p>
          <a:p>
            <a:pPr>
              <a:lnSpc>
                <a:spcPct val="150000"/>
              </a:lnSpc>
              <a:tabLst>
                <a:tab pos="457200" algn="l"/>
              </a:tabLst>
            </a:pPr>
            <a:r>
              <a:rPr lang="en-US" sz="1400" dirty="0" smtClean="0">
                <a:solidFill>
                  <a:srgbClr val="002060"/>
                </a:solidFill>
              </a:rPr>
              <a:t>	unequal FEC +NACK</a:t>
            </a:r>
            <a:r>
              <a:rPr lang="en-US" sz="1400" dirty="0" smtClean="0">
                <a:solidFill>
                  <a:srgbClr val="0070C0"/>
                </a:solidFill>
              </a:rPr>
              <a:t/>
            </a:r>
            <a:br>
              <a:rPr lang="en-US" sz="1400" dirty="0" smtClean="0">
                <a:solidFill>
                  <a:srgbClr val="0070C0"/>
                </a:solidFill>
              </a:rPr>
            </a:br>
            <a:r>
              <a:rPr lang="en-US" sz="1400" dirty="0" smtClean="0">
                <a:solidFill>
                  <a:srgbClr val="0070C0"/>
                </a:solidFill>
              </a:rPr>
              <a:t>Scalability:</a:t>
            </a:r>
          </a:p>
          <a:p>
            <a:pPr>
              <a:lnSpc>
                <a:spcPct val="150000"/>
              </a:lnSpc>
              <a:tabLst>
                <a:tab pos="457200" algn="l"/>
              </a:tabLst>
            </a:pPr>
            <a:r>
              <a:rPr lang="en-US" sz="1400" dirty="0" smtClean="0">
                <a:solidFill>
                  <a:srgbClr val="0070C0"/>
                </a:solidFill>
              </a:rPr>
              <a:t>	</a:t>
            </a:r>
            <a:r>
              <a:rPr lang="en-US" sz="1400" dirty="0" smtClean="0">
                <a:solidFill>
                  <a:srgbClr val="002060"/>
                </a:solidFill>
              </a:rPr>
              <a:t>temporal</a:t>
            </a:r>
            <a:endParaRPr lang="en-US" sz="1400" dirty="0">
              <a:solidFill>
                <a:srgbClr val="002060"/>
              </a:solidFill>
            </a:endParaRPr>
          </a:p>
        </p:txBody>
      </p:sp>
      <p:sp>
        <p:nvSpPr>
          <p:cNvPr id="11" name="TextBox 10"/>
          <p:cNvSpPr txBox="1"/>
          <p:nvPr/>
        </p:nvSpPr>
        <p:spPr>
          <a:xfrm>
            <a:off x="6705600" y="1524000"/>
            <a:ext cx="2286000" cy="609600"/>
          </a:xfrm>
          <a:prstGeom prst="rect">
            <a:avLst/>
          </a:prstGeom>
          <a:noFill/>
        </p:spPr>
        <p:txBody>
          <a:bodyPr wrap="square" rtlCol="0">
            <a:noAutofit/>
          </a:bodyPr>
          <a:lstStyle/>
          <a:p>
            <a:pPr>
              <a:lnSpc>
                <a:spcPct val="150000"/>
              </a:lnSpc>
            </a:pPr>
            <a:r>
              <a:rPr lang="en-US" sz="1000" b="1" dirty="0" smtClean="0">
                <a:solidFill>
                  <a:schemeClr val="accent2">
                    <a:lumMod val="50000"/>
                  </a:schemeClr>
                </a:solidFill>
              </a:rPr>
              <a:t>Svc211 – Golden frames</a:t>
            </a:r>
          </a:p>
          <a:p>
            <a:pPr>
              <a:lnSpc>
                <a:spcPct val="150000"/>
              </a:lnSpc>
            </a:pPr>
            <a:r>
              <a:rPr lang="en-US" sz="1000" b="1" dirty="0" smtClean="0">
                <a:solidFill>
                  <a:srgbClr val="FF6600"/>
                </a:solidFill>
              </a:rPr>
              <a:t>Svc27, </a:t>
            </a:r>
            <a:r>
              <a:rPr lang="en-US" sz="1000" b="1" dirty="0" smtClean="0">
                <a:solidFill>
                  <a:srgbClr val="92D050"/>
                </a:solidFill>
              </a:rPr>
              <a:t>47</a:t>
            </a:r>
            <a:r>
              <a:rPr lang="en-US" sz="1000" b="1" dirty="0" smtClean="0">
                <a:solidFill>
                  <a:srgbClr val="FF6600"/>
                </a:solidFill>
              </a:rPr>
              <a:t> – </a:t>
            </a:r>
            <a:r>
              <a:rPr lang="en-US" sz="1000" b="1" dirty="0" err="1" smtClean="0">
                <a:solidFill>
                  <a:srgbClr val="FF6600"/>
                </a:solidFill>
              </a:rPr>
              <a:t>MDC+Redundant</a:t>
            </a:r>
            <a:r>
              <a:rPr lang="en-US" sz="1000" b="1" dirty="0" smtClean="0">
                <a:solidFill>
                  <a:srgbClr val="FF6600"/>
                </a:solidFill>
              </a:rPr>
              <a:t> </a:t>
            </a:r>
            <a:r>
              <a:rPr lang="en-US" sz="1000" b="1" dirty="0" err="1" smtClean="0">
                <a:solidFill>
                  <a:srgbClr val="FF6600"/>
                </a:solidFill>
              </a:rPr>
              <a:t>pics</a:t>
            </a:r>
            <a:endParaRPr lang="en-US" sz="1000" b="1" dirty="0">
              <a:solidFill>
                <a:srgbClr val="FF6600"/>
              </a:solidFill>
            </a:endParaRP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55650" y="325438"/>
            <a:ext cx="7632700" cy="1350962"/>
          </a:xfrm>
        </p:spPr>
        <p:txBody>
          <a:bodyPr/>
          <a:lstStyle/>
          <a:p>
            <a:r>
              <a:rPr lang="en-US" dirty="0" smtClean="0"/>
              <a:t>Current covering of</a:t>
            </a:r>
            <a:br>
              <a:rPr lang="en-US" dirty="0" smtClean="0"/>
            </a:br>
            <a:r>
              <a:rPr lang="en-US" dirty="0" smtClean="0"/>
              <a:t>Error Resilience Requirements</a:t>
            </a:r>
            <a:br>
              <a:rPr lang="en-US" dirty="0" smtClean="0"/>
            </a:br>
            <a:r>
              <a:rPr lang="en-US" sz="2000" dirty="0" smtClean="0"/>
              <a:t>based on G.1050 and TIA-921 standards</a:t>
            </a:r>
            <a:endParaRPr lang="zh-CN" altLang="en-US" sz="2000" dirty="0"/>
          </a:p>
        </p:txBody>
      </p:sp>
      <p:graphicFrame>
        <p:nvGraphicFramePr>
          <p:cNvPr id="5122" name="Object 2"/>
          <p:cNvGraphicFramePr>
            <a:graphicFrameLocks noChangeAspect="1"/>
          </p:cNvGraphicFramePr>
          <p:nvPr>
            <p:ph idx="1"/>
          </p:nvPr>
        </p:nvGraphicFramePr>
        <p:xfrm>
          <a:off x="1600200" y="1828800"/>
          <a:ext cx="5923646" cy="4194175"/>
        </p:xfrm>
        <a:graphic>
          <a:graphicData uri="http://schemas.openxmlformats.org/presentationml/2006/ole">
            <p:oleObj spid="_x0000_s5122" name="Visio" r:id="rId3" imgW="6753157" imgH="4781460" progId="">
              <p:embed/>
            </p:oleObj>
          </a:graphicData>
        </a:graphic>
      </p:graphicFrame>
    </p:spTree>
    <p:extLst>
      <p:ext uri="{BB962C8B-B14F-4D97-AF65-F5344CB8AC3E}">
        <p14:creationId xmlns:p14="http://schemas.microsoft.com/office/powerpoint/2010/main" xmlns="" val="676833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 PLC methods comparison</a:t>
            </a:r>
            <a:endParaRPr lang="en-US" dirty="0"/>
          </a:p>
        </p:txBody>
      </p:sp>
      <p:sp>
        <p:nvSpPr>
          <p:cNvPr id="3" name="Content Placeholder 2"/>
          <p:cNvSpPr>
            <a:spLocks noGrp="1"/>
          </p:cNvSpPr>
          <p:nvPr>
            <p:ph idx="1"/>
          </p:nvPr>
        </p:nvSpPr>
        <p:spPr/>
        <p:txBody>
          <a:bodyPr/>
          <a:lstStyle/>
          <a:p>
            <a:pPr>
              <a:buNone/>
            </a:pPr>
            <a:r>
              <a:rPr lang="en-US" dirty="0" smtClean="0"/>
              <a:t> </a:t>
            </a:r>
            <a:endParaRPr lang="en-US" dirty="0"/>
          </a:p>
        </p:txBody>
      </p:sp>
      <p:graphicFrame>
        <p:nvGraphicFramePr>
          <p:cNvPr id="9220" name="Object 4"/>
          <p:cNvGraphicFramePr>
            <a:graphicFrameLocks noChangeAspect="1"/>
          </p:cNvGraphicFramePr>
          <p:nvPr/>
        </p:nvGraphicFramePr>
        <p:xfrm>
          <a:off x="0" y="990600"/>
          <a:ext cx="9102248" cy="5203882"/>
        </p:xfrm>
        <a:graphic>
          <a:graphicData uri="http://schemas.openxmlformats.org/presentationml/2006/ole">
            <p:oleObj spid="_x0000_s14338" name="Document" r:id="rId3" imgW="7150454" imgH="4087939" progId="Word.Document.12">
              <p:embed/>
            </p:oleObj>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Conclusion</a:t>
            </a:r>
            <a:endParaRPr lang="en-US" dirty="0"/>
          </a:p>
        </p:txBody>
      </p:sp>
      <p:sp>
        <p:nvSpPr>
          <p:cNvPr id="3" name="Content Placeholder 2"/>
          <p:cNvSpPr>
            <a:spLocks noGrp="1"/>
          </p:cNvSpPr>
          <p:nvPr>
            <p:ph idx="1"/>
          </p:nvPr>
        </p:nvSpPr>
        <p:spPr>
          <a:xfrm>
            <a:off x="381000" y="1066800"/>
            <a:ext cx="8305800" cy="5181599"/>
          </a:xfrm>
        </p:spPr>
        <p:txBody>
          <a:bodyPr/>
          <a:lstStyle/>
          <a:p>
            <a:r>
              <a:rPr lang="en-US" sz="1200" dirty="0" smtClean="0"/>
              <a:t>For robustness from packet loss</a:t>
            </a:r>
          </a:p>
          <a:p>
            <a:pPr lvl="1"/>
            <a:r>
              <a:rPr lang="en-US" sz="1200" dirty="0" smtClean="0"/>
              <a:t>Redundant pictures are very useful in different error protection scenarios such as the interactive scenario using the feedback channel to signal lost data and non-interactive scenarios based on forward error correction approach.</a:t>
            </a:r>
          </a:p>
          <a:p>
            <a:pPr lvl="1"/>
            <a:r>
              <a:rPr lang="en-US" sz="1200" dirty="0" smtClean="0"/>
              <a:t>The proposed technique allows to separate the protected primary coded picture and the associated redundant picture for better error resilience in case of bursts.</a:t>
            </a:r>
          </a:p>
          <a:p>
            <a:pPr lvl="1"/>
            <a:r>
              <a:rPr lang="en-US" sz="1200" dirty="0" smtClean="0"/>
              <a:t>The proposed solution allows to protect the large sized IRAP frames which are more sensitive to transmission errors. </a:t>
            </a:r>
          </a:p>
          <a:p>
            <a:r>
              <a:rPr lang="en-US" sz="1200" dirty="0" smtClean="0"/>
              <a:t>For traffic </a:t>
            </a:r>
            <a:r>
              <a:rPr lang="en-US" sz="1200" dirty="0" smtClean="0"/>
              <a:t>reduction of video sharing and </a:t>
            </a:r>
            <a:r>
              <a:rPr lang="en-US" sz="1200" dirty="0" smtClean="0"/>
              <a:t>in multi-point video conference (for joining new participant</a:t>
            </a:r>
            <a:r>
              <a:rPr lang="en-US" sz="1200" dirty="0" smtClean="0"/>
              <a:t>)</a:t>
            </a:r>
            <a:endParaRPr lang="en-US" sz="1200" dirty="0" smtClean="0"/>
          </a:p>
          <a:p>
            <a:pPr lvl="1"/>
            <a:r>
              <a:rPr lang="en-US" sz="1200" dirty="0" smtClean="0"/>
              <a:t>Allows to improve video sharing service</a:t>
            </a:r>
          </a:p>
          <a:p>
            <a:pPr lvl="1"/>
            <a:r>
              <a:rPr lang="en-US" sz="1200" dirty="0" smtClean="0"/>
              <a:t>Redundant </a:t>
            </a:r>
            <a:r>
              <a:rPr lang="en-US" sz="1200" dirty="0" smtClean="0"/>
              <a:t>pictures allows significantly reduce the traffic when new participant joint to MP video conference</a:t>
            </a:r>
          </a:p>
          <a:p>
            <a:pPr lvl="1"/>
            <a:r>
              <a:rPr lang="en-US" sz="1200" dirty="0" smtClean="0"/>
              <a:t>With limited channel bandwidth the quality can be significantly improved by using redundant  pictures when new participant joint to conference</a:t>
            </a:r>
          </a:p>
          <a:p>
            <a:pPr lvl="1"/>
            <a:r>
              <a:rPr lang="en-US" sz="1200" dirty="0" smtClean="0"/>
              <a:t>In worst case, when some of the participants lose the connection often (mobile or wireless), the redundant pictures can help to save quality of other participants. RP increase the robustness for connection loss.</a:t>
            </a:r>
          </a:p>
          <a:p>
            <a:r>
              <a:rPr lang="en-US" sz="1200" dirty="0" smtClean="0"/>
              <a:t>The new redundant pictures are constructed in a manner which allows to add such functionality to HEVC version 1 because the redundant pictures are regular pictures and not marked for output and will be discarded by already implemented decoders and can be used in future versions with small modifications. The source code will be provided.</a:t>
            </a:r>
          </a:p>
          <a:p>
            <a:endParaRPr lang="en-US" sz="12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idx="1"/>
          </p:nvPr>
        </p:nvSpPr>
        <p:spPr/>
        <p:txBody>
          <a:bodyPr/>
          <a:lstStyle/>
          <a:p>
            <a:pPr eaLnBrk="1" hangingPunct="1">
              <a:lnSpc>
                <a:spcPct val="100000"/>
              </a:lnSpc>
              <a:spcBef>
                <a:spcPts val="1200"/>
              </a:spcBef>
            </a:pPr>
            <a:r>
              <a:rPr lang="en-US" altLang="zh-CN" dirty="0" smtClean="0"/>
              <a:t>Introduction of Redundant  Pictures</a:t>
            </a:r>
          </a:p>
          <a:p>
            <a:pPr eaLnBrk="1" hangingPunct="1">
              <a:lnSpc>
                <a:spcPct val="100000"/>
              </a:lnSpc>
              <a:spcBef>
                <a:spcPts val="1200"/>
              </a:spcBef>
            </a:pPr>
            <a:r>
              <a:rPr lang="en-US" altLang="zh-CN" dirty="0" smtClean="0"/>
              <a:t>Video sharing use case</a:t>
            </a:r>
          </a:p>
          <a:p>
            <a:pPr eaLnBrk="1" hangingPunct="1">
              <a:lnSpc>
                <a:spcPct val="100000"/>
              </a:lnSpc>
              <a:spcBef>
                <a:spcPts val="1200"/>
              </a:spcBef>
            </a:pPr>
            <a:r>
              <a:rPr lang="en-US" altLang="zh-CN" dirty="0" smtClean="0"/>
              <a:t>Current </a:t>
            </a:r>
            <a:r>
              <a:rPr lang="en-US" altLang="zh-CN" dirty="0" smtClean="0"/>
              <a:t>approaches for join new participant to Multi-Point Video Conference</a:t>
            </a:r>
          </a:p>
          <a:p>
            <a:pPr eaLnBrk="1" hangingPunct="1">
              <a:lnSpc>
                <a:spcPct val="100000"/>
              </a:lnSpc>
              <a:spcBef>
                <a:spcPts val="1200"/>
              </a:spcBef>
            </a:pPr>
            <a:r>
              <a:rPr lang="en-US" altLang="zh-CN" dirty="0" smtClean="0"/>
              <a:t>Proposed approach for joining process using Redundant IRAP Pictures</a:t>
            </a:r>
          </a:p>
          <a:p>
            <a:pPr eaLnBrk="1" hangingPunct="1">
              <a:lnSpc>
                <a:spcPct val="100000"/>
              </a:lnSpc>
              <a:spcBef>
                <a:spcPts val="1200"/>
              </a:spcBef>
            </a:pPr>
            <a:r>
              <a:rPr lang="en-US" altLang="zh-CN" dirty="0" smtClean="0"/>
              <a:t>Comparison</a:t>
            </a:r>
          </a:p>
          <a:p>
            <a:pPr eaLnBrk="1" hangingPunct="1">
              <a:lnSpc>
                <a:spcPct val="100000"/>
              </a:lnSpc>
              <a:spcBef>
                <a:spcPts val="1200"/>
              </a:spcBef>
            </a:pPr>
            <a:r>
              <a:rPr lang="en-US" altLang="zh-CN" dirty="0" smtClean="0"/>
              <a:t>Few words about current covering of Error Resilience requirements in HEVC and role of Redundant Pictures in it</a:t>
            </a:r>
          </a:p>
          <a:p>
            <a:pPr eaLnBrk="1" hangingPunct="1">
              <a:lnSpc>
                <a:spcPct val="100000"/>
              </a:lnSpc>
              <a:spcBef>
                <a:spcPts val="1200"/>
              </a:spcBef>
            </a:pPr>
            <a:r>
              <a:rPr lang="en-US" altLang="zh-CN" dirty="0" smtClean="0"/>
              <a:t>Conclusion</a:t>
            </a:r>
            <a:endParaRPr lang="zh-CN" altLang="en-US" dirty="0" smtClean="0"/>
          </a:p>
        </p:txBody>
      </p:sp>
      <p:sp>
        <p:nvSpPr>
          <p:cNvPr id="13315" name="矩形 23"/>
          <p:cNvSpPr txBox="1">
            <a:spLocks noChangeArrowheads="1"/>
          </p:cNvSpPr>
          <p:nvPr/>
        </p:nvSpPr>
        <p:spPr bwMode="auto">
          <a:xfrm>
            <a:off x="755650" y="730250"/>
            <a:ext cx="7632700" cy="685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0" tIns="0" rIns="80152" bIns="0" anchor="ctr">
            <a:spAutoFit/>
          </a:bodyPr>
          <a:lstStyle>
            <a:lvl1pPr defTabSz="801688" eaLnBrk="0" hangingPunct="0">
              <a:defRPr>
                <a:solidFill>
                  <a:schemeClr val="tx1"/>
                </a:solidFill>
                <a:latin typeface="Calibri" pitchFamily="34" charset="0"/>
                <a:ea typeface="宋体" charset="-122"/>
              </a:defRPr>
            </a:lvl1pPr>
            <a:lvl2pPr marL="742950" indent="-285750" defTabSz="801688" eaLnBrk="0" hangingPunct="0">
              <a:defRPr>
                <a:solidFill>
                  <a:schemeClr val="tx1"/>
                </a:solidFill>
                <a:latin typeface="Calibri" pitchFamily="34" charset="0"/>
                <a:ea typeface="宋体" charset="-122"/>
              </a:defRPr>
            </a:lvl2pPr>
            <a:lvl3pPr marL="1143000" indent="-228600" defTabSz="801688" eaLnBrk="0" hangingPunct="0">
              <a:defRPr>
                <a:solidFill>
                  <a:schemeClr val="tx1"/>
                </a:solidFill>
                <a:latin typeface="Calibri" pitchFamily="34" charset="0"/>
                <a:ea typeface="宋体" charset="-122"/>
              </a:defRPr>
            </a:lvl3pPr>
            <a:lvl4pPr marL="1600200" indent="-228600" defTabSz="801688" eaLnBrk="0" hangingPunct="0">
              <a:defRPr>
                <a:solidFill>
                  <a:schemeClr val="tx1"/>
                </a:solidFill>
                <a:latin typeface="Calibri" pitchFamily="34" charset="0"/>
                <a:ea typeface="宋体" charset="-122"/>
              </a:defRPr>
            </a:lvl4pPr>
            <a:lvl5pPr marL="2057400" indent="-228600" defTabSz="801688" eaLnBrk="0" hangingPunct="0">
              <a:defRPr>
                <a:solidFill>
                  <a:schemeClr val="tx1"/>
                </a:solidFill>
                <a:latin typeface="Calibri" pitchFamily="34" charset="0"/>
                <a:ea typeface="宋体"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en-US" altLang="zh-CN" sz="4500" b="1">
                <a:solidFill>
                  <a:srgbClr val="990000"/>
                </a:solidFill>
                <a:latin typeface="FrutigerNext LT Medium" pitchFamily="34" charset="0"/>
                <a:ea typeface="黑体" pitchFamily="49" charset="-122"/>
              </a:rPr>
              <a:t>Contents</a:t>
            </a:r>
          </a:p>
        </p:txBody>
      </p:sp>
    </p:spTree>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Redundant picture SEI syntax</a:t>
            </a:r>
            <a:endParaRPr lang="en-US" dirty="0"/>
          </a:p>
        </p:txBody>
      </p:sp>
      <p:graphicFrame>
        <p:nvGraphicFramePr>
          <p:cNvPr id="8197" name="Object 5"/>
          <p:cNvGraphicFramePr>
            <a:graphicFrameLocks noChangeAspect="1"/>
          </p:cNvGraphicFramePr>
          <p:nvPr>
            <p:extLst>
              <p:ext uri="{D42A27DB-BD31-4B8C-83A1-F6EECF244321}">
                <p14:modId xmlns:p14="http://schemas.microsoft.com/office/powerpoint/2010/main" xmlns="" val="926740510"/>
              </p:ext>
            </p:extLst>
          </p:nvPr>
        </p:nvGraphicFramePr>
        <p:xfrm>
          <a:off x="1981200" y="1143000"/>
          <a:ext cx="5029199" cy="2599442"/>
        </p:xfrm>
        <a:graphic>
          <a:graphicData uri="http://schemas.openxmlformats.org/presentationml/2006/ole">
            <p:oleObj spid="_x0000_s71682" name="Документ" r:id="rId3" imgW="5747292" imgH="2990597" progId="Word.Document.12">
              <p:embed/>
            </p:oleObj>
          </a:graphicData>
        </a:graphic>
      </p:graphicFrame>
      <p:graphicFrame>
        <p:nvGraphicFramePr>
          <p:cNvPr id="3" name="Объект 2"/>
          <p:cNvGraphicFramePr>
            <a:graphicFrameLocks noChangeAspect="1"/>
          </p:cNvGraphicFramePr>
          <p:nvPr>
            <p:extLst>
              <p:ext uri="{D42A27DB-BD31-4B8C-83A1-F6EECF244321}">
                <p14:modId xmlns:p14="http://schemas.microsoft.com/office/powerpoint/2010/main" xmlns="" val="676447796"/>
              </p:ext>
            </p:extLst>
          </p:nvPr>
        </p:nvGraphicFramePr>
        <p:xfrm>
          <a:off x="1447800" y="3581400"/>
          <a:ext cx="6077300" cy="2801937"/>
        </p:xfrm>
        <a:graphic>
          <a:graphicData uri="http://schemas.openxmlformats.org/presentationml/2006/ole">
            <p:oleObj spid="_x0000_s71683" name="Документ" r:id="rId4" imgW="5747292" imgH="2653501" progId="Word.Document.12">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sharing</a:t>
            </a:r>
            <a:br>
              <a:rPr lang="en-US" dirty="0" smtClean="0"/>
            </a:br>
            <a:r>
              <a:rPr lang="en-US" dirty="0" smtClean="0"/>
              <a:t>(current </a:t>
            </a:r>
            <a:r>
              <a:rPr lang="en-US" dirty="0" smtClean="0"/>
              <a:t>solutions like DASH)</a:t>
            </a:r>
            <a:endParaRPr lang="en-US" dirty="0"/>
          </a:p>
        </p:txBody>
      </p:sp>
      <p:graphicFrame>
        <p:nvGraphicFramePr>
          <p:cNvPr id="45060" name="Object 4"/>
          <p:cNvGraphicFramePr>
            <a:graphicFrameLocks noChangeAspect="1"/>
          </p:cNvGraphicFramePr>
          <p:nvPr/>
        </p:nvGraphicFramePr>
        <p:xfrm>
          <a:off x="228600" y="3581400"/>
          <a:ext cx="8613282" cy="2357438"/>
        </p:xfrm>
        <a:graphic>
          <a:graphicData uri="http://schemas.openxmlformats.org/presentationml/2006/ole">
            <p:oleObj spid="_x0000_s45060" name="Visio" r:id="rId3" imgW="10753722" imgH="2934511" progId="Visio.Drawing.11">
              <p:embed/>
            </p:oleObj>
          </a:graphicData>
        </a:graphic>
      </p:graphicFrame>
      <p:sp>
        <p:nvSpPr>
          <p:cNvPr id="6" name="TextBox 5"/>
          <p:cNvSpPr txBox="1"/>
          <p:nvPr/>
        </p:nvSpPr>
        <p:spPr>
          <a:xfrm>
            <a:off x="838200" y="1828800"/>
            <a:ext cx="7194470" cy="1200329"/>
          </a:xfrm>
          <a:prstGeom prst="rect">
            <a:avLst/>
          </a:prstGeom>
          <a:noFill/>
        </p:spPr>
        <p:txBody>
          <a:bodyPr wrap="none" rtlCol="0">
            <a:spAutoFit/>
          </a:bodyPr>
          <a:lstStyle/>
          <a:p>
            <a:r>
              <a:rPr lang="en-US" dirty="0" smtClean="0"/>
              <a:t>All segments started from IRAP pictures</a:t>
            </a:r>
          </a:p>
          <a:p>
            <a:r>
              <a:rPr lang="en-US" dirty="0" smtClean="0"/>
              <a:t>Really simple solution</a:t>
            </a:r>
          </a:p>
          <a:p>
            <a:r>
              <a:rPr lang="en-US" dirty="0" smtClean="0"/>
              <a:t>Sometimes IRAP pictures not needed for users</a:t>
            </a:r>
          </a:p>
          <a:p>
            <a:r>
              <a:rPr lang="en-US" dirty="0" smtClean="0"/>
              <a:t>Need to </a:t>
            </a:r>
            <a:r>
              <a:rPr lang="en-US" dirty="0" err="1" smtClean="0"/>
              <a:t>transcode</a:t>
            </a:r>
            <a:r>
              <a:rPr lang="en-US" dirty="0" smtClean="0"/>
              <a:t> the original uploaded stream (delay of starting searing)</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sharing</a:t>
            </a:r>
            <a:br>
              <a:rPr lang="en-US" dirty="0" smtClean="0"/>
            </a:br>
            <a:r>
              <a:rPr lang="en-US" dirty="0" smtClean="0"/>
              <a:t>(current solutions)</a:t>
            </a:r>
            <a:endParaRPr lang="en-US" dirty="0"/>
          </a:p>
        </p:txBody>
      </p:sp>
      <p:graphicFrame>
        <p:nvGraphicFramePr>
          <p:cNvPr id="45058" name="Object 2"/>
          <p:cNvGraphicFramePr>
            <a:graphicFrameLocks noChangeAspect="1"/>
          </p:cNvGraphicFramePr>
          <p:nvPr/>
        </p:nvGraphicFramePr>
        <p:xfrm>
          <a:off x="685800" y="2819400"/>
          <a:ext cx="7831384" cy="3367088"/>
        </p:xfrm>
        <a:graphic>
          <a:graphicData uri="http://schemas.openxmlformats.org/presentationml/2006/ole">
            <p:oleObj spid="_x0000_s69634" name="Visio" r:id="rId3" imgW="9307971" imgH="4002391" progId="Visio.Drawing.11">
              <p:embed/>
            </p:oleObj>
          </a:graphicData>
        </a:graphic>
      </p:graphicFrame>
      <p:sp>
        <p:nvSpPr>
          <p:cNvPr id="4" name="TextBox 3"/>
          <p:cNvSpPr txBox="1"/>
          <p:nvPr/>
        </p:nvSpPr>
        <p:spPr>
          <a:xfrm>
            <a:off x="838200" y="1600200"/>
            <a:ext cx="7543799" cy="646331"/>
          </a:xfrm>
          <a:prstGeom prst="rect">
            <a:avLst/>
          </a:prstGeom>
          <a:noFill/>
        </p:spPr>
        <p:txBody>
          <a:bodyPr wrap="square" rtlCol="0">
            <a:spAutoFit/>
          </a:bodyPr>
          <a:lstStyle/>
          <a:p>
            <a:r>
              <a:rPr lang="en-US" dirty="0" smtClean="0"/>
              <a:t>Each segment started from IRAP pictures need to be download even for users playing video from the beginning</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sharing</a:t>
            </a:r>
            <a:br>
              <a:rPr lang="en-US" dirty="0" smtClean="0"/>
            </a:br>
            <a:r>
              <a:rPr lang="en-US" dirty="0" smtClean="0"/>
              <a:t>(with Redundant Pictures)</a:t>
            </a:r>
            <a:endParaRPr lang="en-US" dirty="0"/>
          </a:p>
        </p:txBody>
      </p:sp>
      <p:graphicFrame>
        <p:nvGraphicFramePr>
          <p:cNvPr id="46085" name="Object 5"/>
          <p:cNvGraphicFramePr>
            <a:graphicFrameLocks noChangeAspect="1"/>
          </p:cNvGraphicFramePr>
          <p:nvPr/>
        </p:nvGraphicFramePr>
        <p:xfrm>
          <a:off x="457200" y="1600200"/>
          <a:ext cx="8556625" cy="4487862"/>
        </p:xfrm>
        <a:graphic>
          <a:graphicData uri="http://schemas.openxmlformats.org/presentationml/2006/ole">
            <p:oleObj spid="_x0000_s46085" name="Visio" r:id="rId3" imgW="10753722" imgH="5634477" progId="Visio.Drawing.11">
              <p:embed/>
            </p:oleObj>
          </a:graphicData>
        </a:graphic>
      </p:graphicFrame>
      <p:sp>
        <p:nvSpPr>
          <p:cNvPr id="6" name="TextBox 5"/>
          <p:cNvSpPr txBox="1"/>
          <p:nvPr/>
        </p:nvSpPr>
        <p:spPr>
          <a:xfrm>
            <a:off x="152400" y="3581400"/>
            <a:ext cx="5333999" cy="1077218"/>
          </a:xfrm>
          <a:prstGeom prst="rect">
            <a:avLst/>
          </a:prstGeom>
          <a:noFill/>
        </p:spPr>
        <p:txBody>
          <a:bodyPr wrap="square" rtlCol="0">
            <a:spAutoFit/>
          </a:bodyPr>
          <a:lstStyle/>
          <a:p>
            <a:r>
              <a:rPr lang="en-US" sz="1600" dirty="0" smtClean="0"/>
              <a:t>Allows one starting IRAP picture per shared stream</a:t>
            </a:r>
          </a:p>
          <a:p>
            <a:r>
              <a:rPr lang="en-US" sz="1600" dirty="0" smtClean="0"/>
              <a:t>Allows real time shearing</a:t>
            </a:r>
          </a:p>
          <a:p>
            <a:r>
              <a:rPr lang="en-US" sz="1600" dirty="0" smtClean="0"/>
              <a:t>Allows to reduce traffic for segment beginning</a:t>
            </a:r>
          </a:p>
          <a:p>
            <a:r>
              <a:rPr lang="en-US" sz="1600" dirty="0" smtClean="0"/>
              <a:t>DASH compatible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Video sharing</a:t>
            </a:r>
            <a:br>
              <a:rPr lang="en-US" dirty="0" smtClean="0"/>
            </a:br>
            <a:r>
              <a:rPr lang="en-US" dirty="0" smtClean="0"/>
              <a:t>(with Redundant Pictures)</a:t>
            </a:r>
            <a:endParaRPr lang="en-US" dirty="0"/>
          </a:p>
        </p:txBody>
      </p:sp>
      <p:graphicFrame>
        <p:nvGraphicFramePr>
          <p:cNvPr id="46083" name="Object 3"/>
          <p:cNvGraphicFramePr>
            <a:graphicFrameLocks noChangeAspect="1"/>
          </p:cNvGraphicFramePr>
          <p:nvPr/>
        </p:nvGraphicFramePr>
        <p:xfrm>
          <a:off x="685800" y="2438400"/>
          <a:ext cx="7880350" cy="3722687"/>
        </p:xfrm>
        <a:graphic>
          <a:graphicData uri="http://schemas.openxmlformats.org/presentationml/2006/ole">
            <p:oleObj spid="_x0000_s70658" name="Visio" r:id="rId3" imgW="9307971" imgH="4400145" progId="Visio.Drawing.11">
              <p:embed/>
            </p:oleObj>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Multi-point video conference</a:t>
            </a:r>
            <a:br>
              <a:rPr lang="en-US" dirty="0" smtClean="0"/>
            </a:br>
            <a:r>
              <a:rPr lang="en-US" dirty="0" smtClean="0"/>
              <a:t>Standard scenarios for joining new participant</a:t>
            </a:r>
            <a:endParaRPr lang="zh-CN" altLang="en-US" dirty="0"/>
          </a:p>
        </p:txBody>
      </p:sp>
      <p:sp>
        <p:nvSpPr>
          <p:cNvPr id="3" name="内容占位符 2"/>
          <p:cNvSpPr>
            <a:spLocks noGrp="1"/>
          </p:cNvSpPr>
          <p:nvPr>
            <p:ph idx="1"/>
          </p:nvPr>
        </p:nvSpPr>
        <p:spPr>
          <a:xfrm>
            <a:off x="755650" y="1447800"/>
            <a:ext cx="7632700" cy="4800599"/>
          </a:xfrm>
        </p:spPr>
        <p:txBody>
          <a:bodyPr/>
          <a:lstStyle/>
          <a:p>
            <a:pPr>
              <a:lnSpc>
                <a:spcPct val="150000"/>
              </a:lnSpc>
            </a:pPr>
            <a:r>
              <a:rPr lang="en-US" dirty="0" smtClean="0"/>
              <a:t>Approaches</a:t>
            </a:r>
          </a:p>
          <a:p>
            <a:pPr>
              <a:lnSpc>
                <a:spcPct val="150000"/>
              </a:lnSpc>
              <a:buSzPct val="101000"/>
              <a:buFont typeface="+mj-lt"/>
              <a:buAutoNum type="arabicPeriod"/>
            </a:pPr>
            <a:r>
              <a:rPr lang="en-US" dirty="0" smtClean="0"/>
              <a:t>All participants waiting to each other and started simultaneously by transmitting IRAP/PIR to each other</a:t>
            </a:r>
          </a:p>
          <a:p>
            <a:pPr>
              <a:lnSpc>
                <a:spcPct val="150000"/>
              </a:lnSpc>
              <a:buSzPct val="101000"/>
              <a:buFont typeface="+mj-lt"/>
              <a:buAutoNum type="arabicPeriod"/>
            </a:pPr>
            <a:r>
              <a:rPr lang="en-US" dirty="0" smtClean="0"/>
              <a:t>New participant waiting refreshing with periodic IRAP/PIR</a:t>
            </a:r>
          </a:p>
          <a:p>
            <a:pPr>
              <a:lnSpc>
                <a:spcPct val="150000"/>
              </a:lnSpc>
              <a:buSzPct val="101000"/>
              <a:buFont typeface="+mj-lt"/>
              <a:buAutoNum type="arabicPeriod"/>
            </a:pPr>
            <a:r>
              <a:rPr lang="en-US" dirty="0" smtClean="0"/>
              <a:t>New participant send request for all to start IRAP/PIR update</a:t>
            </a:r>
          </a:p>
          <a:p>
            <a:pPr>
              <a:lnSpc>
                <a:spcPct val="150000"/>
              </a:lnSpc>
              <a:buSzPct val="101000"/>
              <a:buFont typeface="+mj-lt"/>
              <a:buAutoNum type="arabicPeriod"/>
            </a:pPr>
            <a:r>
              <a:rPr lang="en-US" dirty="0" smtClean="0"/>
              <a:t>New participant join sequentially: each participant (starting from new one) sent IRAP/PIR to other participants</a:t>
            </a:r>
          </a:p>
          <a:p>
            <a:pPr marL="0">
              <a:lnSpc>
                <a:spcPct val="150000"/>
              </a:lnSpc>
              <a:buSzPct val="101000"/>
              <a:buNone/>
            </a:pPr>
            <a:endParaRPr lang="en-US" sz="1600" dirty="0" smtClean="0"/>
          </a:p>
          <a:p>
            <a:pPr marL="0">
              <a:lnSpc>
                <a:spcPct val="150000"/>
              </a:lnSpc>
              <a:buSzPct val="101000"/>
              <a:buNone/>
            </a:pPr>
            <a:r>
              <a:rPr lang="en-US" sz="1600" dirty="0" smtClean="0"/>
              <a:t>All approaches obtained after discussion with real companies involved in video conference products</a:t>
            </a:r>
          </a:p>
          <a:p>
            <a:pPr>
              <a:lnSpc>
                <a:spcPct val="150000"/>
              </a:lnSpc>
              <a:buNone/>
            </a:pPr>
            <a:endParaRPr lang="en-US" dirty="0" smtClean="0"/>
          </a:p>
        </p:txBody>
      </p:sp>
    </p:spTree>
    <p:extLst>
      <p:ext uri="{BB962C8B-B14F-4D97-AF65-F5344CB8AC3E}">
        <p14:creationId xmlns:p14="http://schemas.microsoft.com/office/powerpoint/2010/main" xmlns="" val="67683347"/>
      </p:ext>
    </p:extLst>
  </p:cSld>
  <p:clrMapOvr>
    <a:masterClrMapping/>
  </p:clrMapOvr>
  <p:timing>
    <p:tnLst>
      <p:par>
        <p:cTn id="1" dur="indefinite" restart="never" nodeType="tmRoot"/>
      </p:par>
    </p:tnLst>
  </p:timing>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xmlns="">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12605</TotalTime>
  <Words>1166</Words>
  <Application>Microsoft Office PowerPoint</Application>
  <PresentationFormat>On-screen Show (4:3)</PresentationFormat>
  <Paragraphs>109</Paragraphs>
  <Slides>26</Slides>
  <Notes>0</Notes>
  <HiddenSlides>2</HiddenSlides>
  <MMClips>0</MMClips>
  <ScaleCrop>false</ScaleCrop>
  <HeadingPairs>
    <vt:vector size="6" baseType="variant">
      <vt:variant>
        <vt:lpstr>Theme</vt:lpstr>
      </vt:variant>
      <vt:variant>
        <vt:i4>9</vt:i4>
      </vt:variant>
      <vt:variant>
        <vt:lpstr>Embedded OLE Servers</vt:lpstr>
      </vt:variant>
      <vt:variant>
        <vt:i4>5</vt:i4>
      </vt:variant>
      <vt:variant>
        <vt:lpstr>Slide Titles</vt:lpstr>
      </vt:variant>
      <vt:variant>
        <vt:i4>26</vt:i4>
      </vt:variant>
    </vt:vector>
  </HeadingPairs>
  <TitlesOfParts>
    <vt:vector size="40" baseType="lpstr">
      <vt:lpstr>blank</vt:lpstr>
      <vt:lpstr>1_主题1</vt:lpstr>
      <vt:lpstr>4_主题1</vt:lpstr>
      <vt:lpstr>5_主题1</vt:lpstr>
      <vt:lpstr>6_主题1</vt:lpstr>
      <vt:lpstr>7_主题1</vt:lpstr>
      <vt:lpstr>8_主题1</vt:lpstr>
      <vt:lpstr>9_主题1</vt:lpstr>
      <vt:lpstr>10_主题1</vt:lpstr>
      <vt:lpstr>Visio</vt:lpstr>
      <vt:lpstr>Macro-Enabled Worksheet</vt:lpstr>
      <vt:lpstr>Document</vt:lpstr>
      <vt:lpstr>Microsoft Visio Drawing</vt:lpstr>
      <vt:lpstr>Документ</vt:lpstr>
      <vt:lpstr>Redundant Pictures for network traffic reduction</vt:lpstr>
      <vt:lpstr>Multi-point video conference joining new participant</vt:lpstr>
      <vt:lpstr>Slide 3</vt:lpstr>
      <vt:lpstr>Redundant picture SEI syntax</vt:lpstr>
      <vt:lpstr>Video sharing (current solutions like DASH)</vt:lpstr>
      <vt:lpstr>Video sharing (current solutions)</vt:lpstr>
      <vt:lpstr>Video sharing (with Redundant Pictures)</vt:lpstr>
      <vt:lpstr>Video sharing (with Redundant Pictures)</vt:lpstr>
      <vt:lpstr>Multi-point video conference Standard scenarios for joining new participant</vt:lpstr>
      <vt:lpstr>Multipoint video conference Standard scenarios (Approach 1)</vt:lpstr>
      <vt:lpstr>Multipoint video conference Standard scenarios (Approach 2)</vt:lpstr>
      <vt:lpstr>Multipoint video conference Standard scenarios (Approach 3)</vt:lpstr>
      <vt:lpstr>Multipoint video conference Standard scenarios (Approach 4)</vt:lpstr>
      <vt:lpstr>Multipoint video conference Proposed Redundant Pictures</vt:lpstr>
      <vt:lpstr>Traffic in Multi-Point Video Conference with fixed quality (Redundant vs. Standard)</vt:lpstr>
      <vt:lpstr>Estimation condition (based on real results for “FourPeople” sequence)</vt:lpstr>
      <vt:lpstr>Quality for the connection period in Multi-Point Video Conference with limited incoming bandwidth</vt:lpstr>
      <vt:lpstr>Average quality for the connection period in MP Video Conference with limited incoming bandwidth</vt:lpstr>
      <vt:lpstr>Slide 19</vt:lpstr>
      <vt:lpstr>Comparison of approaches</vt:lpstr>
      <vt:lpstr>MDC + redundant B-pictures</vt:lpstr>
      <vt:lpstr>Robustness to packet loss (Random packet loss, FEC + NACK)</vt:lpstr>
      <vt:lpstr>Current covering of Error Resilience Requirements based on G.1050 and TIA-921 standards</vt:lpstr>
      <vt:lpstr>Different PLC methods comparison</vt:lpstr>
      <vt:lpstr>Conclusion</vt:lpstr>
      <vt:lpstr>Slide 26</vt:lpstr>
    </vt:vector>
  </TitlesOfParts>
  <Company>Huawei Technologies Co.,Ltd.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Redundant pictures for reducing traffic in Multi-point videconferences</dc:title>
  <dc:creator>Sychev Maxim</dc:creator>
  <cp:lastModifiedBy>Sychev Maxim</cp:lastModifiedBy>
  <cp:revision>232</cp:revision>
  <dcterms:created xsi:type="dcterms:W3CDTF">2014-09-15T15:15:38Z</dcterms:created>
  <dcterms:modified xsi:type="dcterms:W3CDTF">2014-10-15T17:04:07Z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(3)tRVcHT4t+/AU+t66DyC1uhCDA22Ikbvq5sfkZXrRy+5DeRm/A7D1xsqXqNm+1G6Aq4El7C6E
o4YpEhlRHoiEeAQ0FZK6Fz0Z+rxdlAUy8et7QXdO2B9slPtGoNaCNk9HQcYkDt/moE1vMNoH
VS5rmEwaOwOqKjIR71+u09iEh7tJfW1NAADCHfBFKEETMm5YV6E3XdBVx9xyKg2hZtRO0ImB
IuxrOx3KsbkSiCZV0nak5</vt:lpwstr>
  </property>
  <property fmtid="{D5CDD505-2E9C-101B-9397-08002B2CF9AE}" pid="3" name="_ms_pID_7253431">
    <vt:lpwstr>SVY3PRcAPPEfeB3wqecJ6vma8ANEyXwyzwEqqK5GtUdcz5UsMce
eX71j7WH2iGCBqRFwST/AM0cVIJn0XHgTtN9vfku3zHindAq1Tpkb++774573xz2BVVyAZF0
BB6kF8WeblnKboNDlLhyLxmkfzsLepDtGjto9M2oS+4PzC5d+wbTptiGPEeh5eJm1Ah668bg
Ot2i8ZdqoNJ/TiHLuIPvkIARg5vFRRTZ25WCLFVztT</vt:lpwstr>
  </property>
  <property fmtid="{D5CDD505-2E9C-101B-9397-08002B2CF9AE}" pid="4" name="_ms_pID_7253432">
    <vt:lpwstr>KgKxY8J0tAQ79wO0lk00vL4x4+JJKW
SpPedKxXO9GXUqW+IKn+rEkwjyN6/YGLqcbRt9UINJriXgdvAKk=</vt:lpwstr>
  </property>
  <property fmtid="{D5CDD505-2E9C-101B-9397-08002B2CF9AE}" pid="5" name="sflag">
    <vt:lpwstr>1413313906</vt:lpwstr>
  </property>
</Properties>
</file>