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6C6B"/>
    <a:srgbClr val="70C100"/>
    <a:srgbClr val="00ADEE"/>
    <a:srgbClr val="F36C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31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-cover-16_9_higherre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1291" cy="6858000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628675" y="4323554"/>
            <a:ext cx="4524375" cy="83127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2400" b="0" i="0">
                <a:solidFill>
                  <a:srgbClr val="00AEEF"/>
                </a:solidFill>
                <a:latin typeface="+mn-lt"/>
                <a:cs typeface="Helvetica Neue Light"/>
              </a:defRPr>
            </a:lvl1pPr>
            <a:lvl2pPr marL="4571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8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306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741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Presenter Name</a:t>
            </a:r>
          </a:p>
          <a:p>
            <a:pPr lvl="0"/>
            <a:r>
              <a:rPr lang="en-US" dirty="0" smtClean="0"/>
              <a:t>Date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628674" y="2310028"/>
            <a:ext cx="4419600" cy="1639593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80000"/>
              </a:lnSpc>
              <a:defRPr sz="5400" b="1" i="0" cap="all">
                <a:solidFill>
                  <a:srgbClr val="F36C21"/>
                </a:solidFill>
                <a:latin typeface="+mj-lt"/>
                <a:cs typeface="Helvetica Neue"/>
              </a:defRPr>
            </a:lvl1pPr>
          </a:lstStyle>
          <a:p>
            <a:r>
              <a:rPr lang="en-US" dirty="0" err="1" smtClean="0"/>
              <a:t>Interdigital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6137753" y="6100611"/>
            <a:ext cx="2978892" cy="383182"/>
          </a:xfrm>
          <a:prstGeom prst="rect">
            <a:avLst/>
          </a:prstGeom>
          <a:noFill/>
        </p:spPr>
        <p:txBody>
          <a:bodyPr wrap="none" lIns="146304" tIns="73152" rIns="146304" bIns="73152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700" dirty="0" smtClean="0">
                <a:solidFill>
                  <a:srgbClr val="00ADEE"/>
                </a:solidFill>
                <a:latin typeface="Arial"/>
                <a:cs typeface="Arial"/>
              </a:rPr>
              <a:t>Creating the Living Network</a:t>
            </a:r>
            <a:endParaRPr lang="en-US" sz="1700" dirty="0">
              <a:solidFill>
                <a:srgbClr val="00ADEE"/>
              </a:solidFill>
              <a:latin typeface="Arial"/>
              <a:cs typeface="Arial"/>
            </a:endParaRPr>
          </a:p>
        </p:txBody>
      </p:sp>
      <p:pic>
        <p:nvPicPr>
          <p:cNvPr id="5" name="Picture 4" descr="InterDigital_logo_LG_WH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45" y="6150060"/>
            <a:ext cx="2519293" cy="376961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3"/>
            <a:ext cx="9144000" cy="157512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622" tIns="65310" rIns="130622" bIns="65310"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13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81000" y="1676630"/>
            <a:ext cx="8229600" cy="4283903"/>
          </a:xfrm>
          <a:prstGeom prst="rect">
            <a:avLst/>
          </a:prstGeom>
        </p:spPr>
        <p:txBody>
          <a:bodyPr>
            <a:normAutofit/>
          </a:bodyPr>
          <a:lstStyle>
            <a:lvl1pPr marL="0" indent="-164592">
              <a:buClr>
                <a:srgbClr val="FF6600"/>
              </a:buClr>
              <a:buFont typeface="Arial"/>
              <a:buChar char="•"/>
              <a:defRPr sz="2400" b="0" i="0">
                <a:solidFill>
                  <a:schemeClr val="tx1"/>
                </a:solidFill>
                <a:latin typeface="+mn-lt"/>
                <a:cs typeface="Arial"/>
              </a:defRPr>
            </a:lvl1pPr>
            <a:lvl2pPr marL="832104" indent="-164592">
              <a:buClr>
                <a:schemeClr val="tx1">
                  <a:lumMod val="65000"/>
                  <a:lumOff val="35000"/>
                </a:schemeClr>
              </a:buClr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Arial"/>
              </a:defRPr>
            </a:lvl2pPr>
            <a:lvl3pPr marL="1143000" indent="-137160">
              <a:buClrTx/>
              <a:buFont typeface="Lucida Grande"/>
              <a:buChar char="-"/>
              <a:defRPr sz="1800" b="0" i="0">
                <a:solidFill>
                  <a:schemeClr val="tx1"/>
                </a:solidFill>
                <a:latin typeface="+mn-lt"/>
                <a:cs typeface="Arial"/>
              </a:defRPr>
            </a:lvl3pPr>
            <a:lvl4pPr marL="1600200" indent="-137160">
              <a:buClrTx/>
              <a:buFont typeface="Lucida Grande"/>
              <a:buChar char="-"/>
              <a:defRPr sz="1500" b="0" i="0">
                <a:solidFill>
                  <a:schemeClr val="tx1"/>
                </a:solidFill>
                <a:latin typeface="+mn-lt"/>
                <a:cs typeface="Arial"/>
              </a:defRPr>
            </a:lvl4pPr>
            <a:lvl5pPr marL="2057400" indent="-137160">
              <a:buClrTx/>
              <a:buFont typeface="Lucida Grande"/>
              <a:buChar char="-"/>
              <a:defRPr sz="1500" b="0" i="0">
                <a:solidFill>
                  <a:schemeClr val="tx1"/>
                </a:solidFill>
                <a:latin typeface="+mn-lt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itle 1"/>
          <p:cNvSpPr txBox="1">
            <a:spLocks/>
          </p:cNvSpPr>
          <p:nvPr userDrawn="1"/>
        </p:nvSpPr>
        <p:spPr>
          <a:xfrm>
            <a:off x="2057400" y="6062133"/>
            <a:ext cx="3960992" cy="609600"/>
          </a:xfrm>
          <a:prstGeom prst="rect">
            <a:avLst/>
          </a:prstGeom>
        </p:spPr>
        <p:txBody>
          <a:bodyPr lIns="91435" tIns="45717" rIns="91435" bIns="45717"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r>
              <a:rPr lang="en-US" sz="900" b="0" i="0" kern="1200" cap="none" baseline="0" dirty="0" smtClean="0">
                <a:solidFill>
                  <a:srgbClr val="716C6B"/>
                </a:solidFill>
                <a:latin typeface="Calibri"/>
                <a:ea typeface="+mn-ea"/>
                <a:cs typeface="Calibri"/>
              </a:rPr>
              <a:t>© 2014 InterDigital, Inc. All rights reserved.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96" y="6337851"/>
            <a:ext cx="1807413" cy="268475"/>
          </a:xfrm>
          <a:prstGeom prst="rect">
            <a:avLst/>
          </a:prstGeom>
        </p:spPr>
      </p:pic>
      <p:sp>
        <p:nvSpPr>
          <p:cNvPr id="17" name="Hexagon 12"/>
          <p:cNvSpPr/>
          <p:nvPr userDrawn="1"/>
        </p:nvSpPr>
        <p:spPr bwMode="auto">
          <a:xfrm>
            <a:off x="8305800" y="6337851"/>
            <a:ext cx="762000" cy="520149"/>
          </a:xfrm>
          <a:custGeom>
            <a:avLst/>
            <a:gdLst>
              <a:gd name="connsiteX0" fmla="*/ 0 w 1086070"/>
              <a:gd name="connsiteY0" fmla="*/ 468134 h 936267"/>
              <a:gd name="connsiteX1" fmla="*/ 234067 w 1086070"/>
              <a:gd name="connsiteY1" fmla="*/ 0 h 936267"/>
              <a:gd name="connsiteX2" fmla="*/ 852003 w 1086070"/>
              <a:gd name="connsiteY2" fmla="*/ 0 h 936267"/>
              <a:gd name="connsiteX3" fmla="*/ 1086070 w 1086070"/>
              <a:gd name="connsiteY3" fmla="*/ 468134 h 936267"/>
              <a:gd name="connsiteX4" fmla="*/ 852003 w 1086070"/>
              <a:gd name="connsiteY4" fmla="*/ 936267 h 936267"/>
              <a:gd name="connsiteX5" fmla="*/ 234067 w 1086070"/>
              <a:gd name="connsiteY5" fmla="*/ 936267 h 936267"/>
              <a:gd name="connsiteX6" fmla="*/ 0 w 1086070"/>
              <a:gd name="connsiteY6" fmla="*/ 468134 h 936267"/>
              <a:gd name="connsiteX0" fmla="*/ 0 w 1086070"/>
              <a:gd name="connsiteY0" fmla="*/ 468134 h 936267"/>
              <a:gd name="connsiteX1" fmla="*/ 234067 w 1086070"/>
              <a:gd name="connsiteY1" fmla="*/ 0 h 936267"/>
              <a:gd name="connsiteX2" fmla="*/ 852003 w 1086070"/>
              <a:gd name="connsiteY2" fmla="*/ 0 h 936267"/>
              <a:gd name="connsiteX3" fmla="*/ 1086070 w 1086070"/>
              <a:gd name="connsiteY3" fmla="*/ 468134 h 936267"/>
              <a:gd name="connsiteX4" fmla="*/ 852003 w 1086070"/>
              <a:gd name="connsiteY4" fmla="*/ 936267 h 936267"/>
              <a:gd name="connsiteX5" fmla="*/ 454488 w 1086070"/>
              <a:gd name="connsiteY5" fmla="*/ 789333 h 936267"/>
              <a:gd name="connsiteX6" fmla="*/ 0 w 1086070"/>
              <a:gd name="connsiteY6" fmla="*/ 468134 h 936267"/>
              <a:gd name="connsiteX0" fmla="*/ 0 w 1086070"/>
              <a:gd name="connsiteY0" fmla="*/ 468134 h 936267"/>
              <a:gd name="connsiteX1" fmla="*/ 234067 w 1086070"/>
              <a:gd name="connsiteY1" fmla="*/ 0 h 936267"/>
              <a:gd name="connsiteX2" fmla="*/ 852003 w 1086070"/>
              <a:gd name="connsiteY2" fmla="*/ 0 h 936267"/>
              <a:gd name="connsiteX3" fmla="*/ 1086070 w 1086070"/>
              <a:gd name="connsiteY3" fmla="*/ 468134 h 936267"/>
              <a:gd name="connsiteX4" fmla="*/ 852003 w 1086070"/>
              <a:gd name="connsiteY4" fmla="*/ 936267 h 936267"/>
              <a:gd name="connsiteX5" fmla="*/ 0 w 1086070"/>
              <a:gd name="connsiteY5" fmla="*/ 468134 h 936267"/>
              <a:gd name="connsiteX0" fmla="*/ 0 w 1086070"/>
              <a:gd name="connsiteY0" fmla="*/ 468134 h 468134"/>
              <a:gd name="connsiteX1" fmla="*/ 234067 w 1086070"/>
              <a:gd name="connsiteY1" fmla="*/ 0 h 468134"/>
              <a:gd name="connsiteX2" fmla="*/ 852003 w 1086070"/>
              <a:gd name="connsiteY2" fmla="*/ 0 h 468134"/>
              <a:gd name="connsiteX3" fmla="*/ 1086070 w 1086070"/>
              <a:gd name="connsiteY3" fmla="*/ 468134 h 468134"/>
              <a:gd name="connsiteX4" fmla="*/ 0 w 1086070"/>
              <a:gd name="connsiteY4" fmla="*/ 468134 h 468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6070" h="468134">
                <a:moveTo>
                  <a:pt x="0" y="468134"/>
                </a:moveTo>
                <a:lnTo>
                  <a:pt x="234067" y="0"/>
                </a:lnTo>
                <a:lnTo>
                  <a:pt x="852003" y="0"/>
                </a:lnTo>
                <a:lnTo>
                  <a:pt x="1086070" y="468134"/>
                </a:lnTo>
                <a:lnTo>
                  <a:pt x="0" y="468134"/>
                </a:lnTo>
                <a:close/>
              </a:path>
            </a:pathLst>
          </a:custGeom>
          <a:solidFill>
            <a:srgbClr val="00ADEE"/>
          </a:solidFill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4008" tIns="32004" rIns="64008" bIns="32004"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8440868" y="6265336"/>
            <a:ext cx="386709" cy="507997"/>
          </a:xfrm>
          <a:prstGeom prst="rect">
            <a:avLst/>
          </a:prstGeom>
        </p:spPr>
        <p:txBody>
          <a:bodyPr vert="horz" lIns="0" tIns="45717" rIns="0" bIns="45717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 marL="111119" marR="0" lvl="0" indent="0" algn="ctr" defTabSz="4571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D5CFB-22F2-3C47-9198-8923B31E7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pPr marL="111119" marR="0" lvl="0" indent="0" algn="ctr" defTabSz="4571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5867401" y="6313037"/>
            <a:ext cx="2494786" cy="341632"/>
          </a:xfrm>
          <a:prstGeom prst="rect">
            <a:avLst/>
          </a:prstGeom>
          <a:noFill/>
        </p:spPr>
        <p:txBody>
          <a:bodyPr wrap="none" lIns="146304" tIns="73152" rIns="146304" bIns="73152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dirty="0" smtClean="0">
                <a:solidFill>
                  <a:srgbClr val="00ADEE"/>
                </a:solidFill>
                <a:latin typeface="Arial"/>
                <a:cs typeface="Arial"/>
              </a:rPr>
              <a:t>Creating the Living Network</a:t>
            </a:r>
            <a:endParaRPr lang="en-US" sz="1400" dirty="0">
              <a:solidFill>
                <a:srgbClr val="00ADEE"/>
              </a:solidFill>
              <a:latin typeface="Arial"/>
              <a:cs typeface="Arial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1" y="-10155"/>
            <a:ext cx="9140181" cy="1686784"/>
          </a:xfrm>
          <a:prstGeom prst="rect">
            <a:avLst/>
          </a:prstGeom>
        </p:spPr>
        <p:txBody>
          <a:bodyPr lIns="192024" tIns="160020" rIns="192024" bIns="160020" anchor="t"/>
          <a:lstStyle>
            <a:lvl1pPr algn="l">
              <a:defRPr sz="2900" b="1"/>
            </a:lvl1pPr>
          </a:lstStyle>
          <a:p>
            <a:r>
              <a:rPr lang="en-US" dirty="0" smtClean="0"/>
              <a:t>Click To Edit Master Title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039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-title-16_9_higherre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1291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13240" y="4274578"/>
            <a:ext cx="5939321" cy="1801133"/>
          </a:xfrm>
          <a:prstGeom prst="rect">
            <a:avLst/>
          </a:prstGeom>
        </p:spPr>
        <p:txBody>
          <a:bodyPr lIns="192024" tIns="160020" rIns="192024" bIns="160020" anchor="t"/>
          <a:lstStyle>
            <a:lvl1pPr algn="l">
              <a:defRPr sz="2900" b="1"/>
            </a:lvl1pPr>
          </a:lstStyle>
          <a:p>
            <a:r>
              <a:rPr lang="en-US" dirty="0" smtClean="0"/>
              <a:t>Click To Edit Master Title Style </a:t>
            </a:r>
            <a:endParaRPr lang="en-US" dirty="0"/>
          </a:p>
        </p:txBody>
      </p:sp>
      <p:pic>
        <p:nvPicPr>
          <p:cNvPr id="4" name="Picture 3" descr="InterDigital_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84" y="6179966"/>
            <a:ext cx="2084857" cy="309687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6137753" y="6100611"/>
            <a:ext cx="2978892" cy="383182"/>
          </a:xfrm>
          <a:prstGeom prst="rect">
            <a:avLst/>
          </a:prstGeom>
          <a:noFill/>
        </p:spPr>
        <p:txBody>
          <a:bodyPr wrap="none" lIns="146304" tIns="73152" rIns="146304" bIns="73152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sz="1700" dirty="0" smtClean="0">
                <a:solidFill>
                  <a:srgbClr val="00ADEE"/>
                </a:solidFill>
                <a:latin typeface="Arial"/>
                <a:cs typeface="Arial"/>
              </a:rPr>
              <a:t>Creating the Living Network</a:t>
            </a:r>
            <a:endParaRPr lang="en-US" sz="1700" dirty="0">
              <a:solidFill>
                <a:srgbClr val="00ADEE"/>
              </a:solidFill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3"/>
            <a:ext cx="9144000" cy="157512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622" tIns="65310" rIns="130622" bIns="65310"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468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 userDrawn="1"/>
        </p:nvSpPr>
        <p:spPr>
          <a:xfrm>
            <a:off x="2057400" y="6062133"/>
            <a:ext cx="3960992" cy="609600"/>
          </a:xfrm>
          <a:prstGeom prst="rect">
            <a:avLst/>
          </a:prstGeom>
        </p:spPr>
        <p:txBody>
          <a:bodyPr lIns="91435" tIns="45717" rIns="91435" bIns="45717"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r>
              <a:rPr lang="en-US" sz="900" b="0" i="0" kern="1200" cap="none" baseline="0" dirty="0" smtClean="0">
                <a:solidFill>
                  <a:srgbClr val="716C6B"/>
                </a:solidFill>
                <a:latin typeface="Calibri"/>
                <a:ea typeface="+mn-ea"/>
                <a:cs typeface="Calibri"/>
              </a:rPr>
              <a:t>© 2014 InterDigital, Inc. All rights reserved.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96" y="6337851"/>
            <a:ext cx="1807413" cy="268475"/>
          </a:xfrm>
          <a:prstGeom prst="rect">
            <a:avLst/>
          </a:prstGeom>
        </p:spPr>
      </p:pic>
      <p:sp>
        <p:nvSpPr>
          <p:cNvPr id="7" name="Hexagon 12"/>
          <p:cNvSpPr/>
          <p:nvPr userDrawn="1"/>
        </p:nvSpPr>
        <p:spPr bwMode="auto">
          <a:xfrm>
            <a:off x="8305800" y="6337851"/>
            <a:ext cx="762000" cy="520149"/>
          </a:xfrm>
          <a:custGeom>
            <a:avLst/>
            <a:gdLst>
              <a:gd name="connsiteX0" fmla="*/ 0 w 1086070"/>
              <a:gd name="connsiteY0" fmla="*/ 468134 h 936267"/>
              <a:gd name="connsiteX1" fmla="*/ 234067 w 1086070"/>
              <a:gd name="connsiteY1" fmla="*/ 0 h 936267"/>
              <a:gd name="connsiteX2" fmla="*/ 852003 w 1086070"/>
              <a:gd name="connsiteY2" fmla="*/ 0 h 936267"/>
              <a:gd name="connsiteX3" fmla="*/ 1086070 w 1086070"/>
              <a:gd name="connsiteY3" fmla="*/ 468134 h 936267"/>
              <a:gd name="connsiteX4" fmla="*/ 852003 w 1086070"/>
              <a:gd name="connsiteY4" fmla="*/ 936267 h 936267"/>
              <a:gd name="connsiteX5" fmla="*/ 234067 w 1086070"/>
              <a:gd name="connsiteY5" fmla="*/ 936267 h 936267"/>
              <a:gd name="connsiteX6" fmla="*/ 0 w 1086070"/>
              <a:gd name="connsiteY6" fmla="*/ 468134 h 936267"/>
              <a:gd name="connsiteX0" fmla="*/ 0 w 1086070"/>
              <a:gd name="connsiteY0" fmla="*/ 468134 h 936267"/>
              <a:gd name="connsiteX1" fmla="*/ 234067 w 1086070"/>
              <a:gd name="connsiteY1" fmla="*/ 0 h 936267"/>
              <a:gd name="connsiteX2" fmla="*/ 852003 w 1086070"/>
              <a:gd name="connsiteY2" fmla="*/ 0 h 936267"/>
              <a:gd name="connsiteX3" fmla="*/ 1086070 w 1086070"/>
              <a:gd name="connsiteY3" fmla="*/ 468134 h 936267"/>
              <a:gd name="connsiteX4" fmla="*/ 852003 w 1086070"/>
              <a:gd name="connsiteY4" fmla="*/ 936267 h 936267"/>
              <a:gd name="connsiteX5" fmla="*/ 454488 w 1086070"/>
              <a:gd name="connsiteY5" fmla="*/ 789333 h 936267"/>
              <a:gd name="connsiteX6" fmla="*/ 0 w 1086070"/>
              <a:gd name="connsiteY6" fmla="*/ 468134 h 936267"/>
              <a:gd name="connsiteX0" fmla="*/ 0 w 1086070"/>
              <a:gd name="connsiteY0" fmla="*/ 468134 h 936267"/>
              <a:gd name="connsiteX1" fmla="*/ 234067 w 1086070"/>
              <a:gd name="connsiteY1" fmla="*/ 0 h 936267"/>
              <a:gd name="connsiteX2" fmla="*/ 852003 w 1086070"/>
              <a:gd name="connsiteY2" fmla="*/ 0 h 936267"/>
              <a:gd name="connsiteX3" fmla="*/ 1086070 w 1086070"/>
              <a:gd name="connsiteY3" fmla="*/ 468134 h 936267"/>
              <a:gd name="connsiteX4" fmla="*/ 852003 w 1086070"/>
              <a:gd name="connsiteY4" fmla="*/ 936267 h 936267"/>
              <a:gd name="connsiteX5" fmla="*/ 0 w 1086070"/>
              <a:gd name="connsiteY5" fmla="*/ 468134 h 936267"/>
              <a:gd name="connsiteX0" fmla="*/ 0 w 1086070"/>
              <a:gd name="connsiteY0" fmla="*/ 468134 h 468134"/>
              <a:gd name="connsiteX1" fmla="*/ 234067 w 1086070"/>
              <a:gd name="connsiteY1" fmla="*/ 0 h 468134"/>
              <a:gd name="connsiteX2" fmla="*/ 852003 w 1086070"/>
              <a:gd name="connsiteY2" fmla="*/ 0 h 468134"/>
              <a:gd name="connsiteX3" fmla="*/ 1086070 w 1086070"/>
              <a:gd name="connsiteY3" fmla="*/ 468134 h 468134"/>
              <a:gd name="connsiteX4" fmla="*/ 0 w 1086070"/>
              <a:gd name="connsiteY4" fmla="*/ 468134 h 468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6070" h="468134">
                <a:moveTo>
                  <a:pt x="0" y="468134"/>
                </a:moveTo>
                <a:lnTo>
                  <a:pt x="234067" y="0"/>
                </a:lnTo>
                <a:lnTo>
                  <a:pt x="852003" y="0"/>
                </a:lnTo>
                <a:lnTo>
                  <a:pt x="1086070" y="468134"/>
                </a:lnTo>
                <a:lnTo>
                  <a:pt x="0" y="468134"/>
                </a:lnTo>
                <a:close/>
              </a:path>
            </a:pathLst>
          </a:custGeom>
          <a:solidFill>
            <a:srgbClr val="00ADEE"/>
          </a:solidFill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4008" tIns="32004" rIns="64008" bIns="32004"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440868" y="6265336"/>
            <a:ext cx="386709" cy="507997"/>
          </a:xfrm>
          <a:prstGeom prst="rect">
            <a:avLst/>
          </a:prstGeom>
        </p:spPr>
        <p:txBody>
          <a:bodyPr vert="horz" lIns="0" tIns="45717" rIns="0" bIns="45717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 marL="111119" marR="0" lvl="0" indent="0" algn="ctr" defTabSz="4571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D5CFB-22F2-3C47-9198-8923B31E7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pPr marL="111119" marR="0" lvl="0" indent="0" algn="ctr" defTabSz="4571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5867401" y="6313037"/>
            <a:ext cx="2494786" cy="341632"/>
          </a:xfrm>
          <a:prstGeom prst="rect">
            <a:avLst/>
          </a:prstGeom>
          <a:noFill/>
        </p:spPr>
        <p:txBody>
          <a:bodyPr wrap="none" lIns="146304" tIns="73152" rIns="146304" bIns="73152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dirty="0" smtClean="0">
                <a:solidFill>
                  <a:srgbClr val="00ADEE"/>
                </a:solidFill>
                <a:latin typeface="Arial"/>
                <a:cs typeface="Arial"/>
              </a:rPr>
              <a:t>Creating the Living Network</a:t>
            </a:r>
            <a:endParaRPr lang="en-US" sz="1400" dirty="0">
              <a:solidFill>
                <a:srgbClr val="00ADE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937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"/>
            <a:ext cx="9144000" cy="157512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622" tIns="65310" rIns="130622" bIns="65310"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9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841335" y="4253013"/>
            <a:ext cx="4524375" cy="110029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Xiaoyu Xiu</a:t>
            </a:r>
            <a:r>
              <a:rPr lang="en-US" dirty="0" smtClean="0"/>
              <a:t>, </a:t>
            </a:r>
            <a:r>
              <a:rPr lang="en-US" dirty="0"/>
              <a:t>Yuwen He, Yan Ye</a:t>
            </a:r>
          </a:p>
          <a:p>
            <a:pPr>
              <a:spcBef>
                <a:spcPts val="0"/>
              </a:spcBef>
            </a:pPr>
            <a:r>
              <a:rPr lang="en-US" dirty="0" err="1"/>
              <a:t>InterDigital</a:t>
            </a:r>
            <a:r>
              <a:rPr lang="en-US" dirty="0"/>
              <a:t> Communications, Inc.</a:t>
            </a:r>
          </a:p>
          <a:p>
            <a:pPr>
              <a:spcBef>
                <a:spcPts val="0"/>
              </a:spcBef>
            </a:pPr>
            <a:r>
              <a:rPr lang="en-US" dirty="0"/>
              <a:t>Oct. </a:t>
            </a:r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32042" y="2361063"/>
            <a:ext cx="4635223" cy="1588558"/>
          </a:xfrm>
        </p:spPr>
        <p:txBody>
          <a:bodyPr/>
          <a:lstStyle/>
          <a:p>
            <a:r>
              <a:rPr lang="en-US" sz="2800" cap="none" dirty="0" smtClean="0"/>
              <a:t>JCTVC-S0181</a:t>
            </a:r>
            <a:r>
              <a:rPr lang="en-US" sz="2800" cap="none" dirty="0"/>
              <a:t/>
            </a:r>
            <a:br>
              <a:rPr lang="en-US" sz="2800" cap="none" dirty="0"/>
            </a:br>
            <a:r>
              <a:rPr lang="en-US" sz="2800" dirty="0"/>
              <a:t>Removal of parsing dependency in palette-based coding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45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92802" y="274638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Palette-based Coding (1)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F36C2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81000" y="838200"/>
            <a:ext cx="82296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current palette design in SCM-2.0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Palette indices are coded by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run mode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and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copy-above mode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Palette indices are binarized using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truncated binary code (TBC)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that needs to know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maximum level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as input.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Parsing of indices needs to check the index of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compared palette index (CPI)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position.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6C686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palette index indicating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escape colors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6C686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are coded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independently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6C686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</a:t>
            </a:r>
            <a:r>
              <a:rPr kumimoji="0" lang="en-US" sz="2400" b="0" i="1" u="none" strike="noStrike" kern="1200" cap="none" spc="0" normalizeH="0" baseline="0" noProof="0" smtClean="0">
                <a:ln>
                  <a:noFill/>
                </a:ln>
                <a:solidFill>
                  <a:srgbClr val="6C686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i.e.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6C686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not used in either run mode or copy-above mode.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6C6864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470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2802" y="228600"/>
            <a:ext cx="8470198" cy="563562"/>
          </a:xfrm>
        </p:spPr>
        <p:txBody>
          <a:bodyPr/>
          <a:lstStyle/>
          <a:p>
            <a:r>
              <a:rPr lang="en-US" dirty="0" smtClean="0"/>
              <a:t>Palette-based Coding (2)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20574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Parsing dependency that needs to identify escape colors</a:t>
            </a:r>
          </a:p>
          <a:p>
            <a:pPr lvl="1"/>
            <a:r>
              <a:rPr lang="en-US" dirty="0" smtClean="0">
                <a:solidFill>
                  <a:srgbClr val="00AEEF"/>
                </a:solidFill>
              </a:rPr>
              <a:t>TBC maximum level </a:t>
            </a:r>
            <a:r>
              <a:rPr lang="en-US" dirty="0" smtClean="0"/>
              <a:t>is dependent on whether the CPI position is escape color or not.</a:t>
            </a:r>
          </a:p>
          <a:p>
            <a:pPr lvl="1"/>
            <a:r>
              <a:rPr lang="en-US" dirty="0" smtClean="0">
                <a:solidFill>
                  <a:srgbClr val="00AEEF"/>
                </a:solidFill>
              </a:rPr>
              <a:t>Escape color triplets</a:t>
            </a:r>
            <a:r>
              <a:rPr lang="en-US" dirty="0" smtClean="0">
                <a:solidFill>
                  <a:srgbClr val="6C6864"/>
                </a:solidFill>
              </a:rPr>
              <a:t> (</a:t>
            </a:r>
            <a:r>
              <a:rPr lang="en-US" i="1" dirty="0" err="1" smtClean="0">
                <a:solidFill>
                  <a:srgbClr val="6C6864"/>
                </a:solidFill>
              </a:rPr>
              <a:t>palette_escape_val</a:t>
            </a:r>
            <a:r>
              <a:rPr lang="en-US" dirty="0" smtClean="0">
                <a:solidFill>
                  <a:srgbClr val="6C6864"/>
                </a:solidFill>
              </a:rPr>
              <a:t>) </a:t>
            </a:r>
            <a:r>
              <a:rPr lang="en-US" dirty="0">
                <a:solidFill>
                  <a:srgbClr val="6C6864"/>
                </a:solidFill>
              </a:rPr>
              <a:t>or</a:t>
            </a:r>
            <a:r>
              <a:rPr lang="en-US" dirty="0" smtClean="0">
                <a:solidFill>
                  <a:srgbClr val="6C6864"/>
                </a:solidFill>
              </a:rPr>
              <a:t> </a:t>
            </a:r>
            <a:r>
              <a:rPr lang="en-US" dirty="0" smtClean="0">
                <a:solidFill>
                  <a:srgbClr val="00AEEF"/>
                </a:solidFill>
              </a:rPr>
              <a:t>run-length</a:t>
            </a:r>
            <a:r>
              <a:rPr lang="en-US" dirty="0" smtClean="0">
                <a:solidFill>
                  <a:srgbClr val="6C6864"/>
                </a:solidFill>
              </a:rPr>
              <a:t> (</a:t>
            </a:r>
            <a:r>
              <a:rPr lang="en-US" i="1" dirty="0" err="1" smtClean="0">
                <a:solidFill>
                  <a:srgbClr val="6C6864"/>
                </a:solidFill>
              </a:rPr>
              <a:t>palette_run</a:t>
            </a:r>
            <a:r>
              <a:rPr lang="en-US" dirty="0" smtClean="0">
                <a:solidFill>
                  <a:srgbClr val="6C6864"/>
                </a:solidFill>
              </a:rPr>
              <a:t>) </a:t>
            </a:r>
            <a:r>
              <a:rPr lang="en-US" dirty="0">
                <a:solidFill>
                  <a:srgbClr val="6C6864"/>
                </a:solidFill>
              </a:rPr>
              <a:t>is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6C6864"/>
                </a:solidFill>
              </a:rPr>
              <a:t>signaled depending on whether the current position is escape color or not.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0" y="2941636"/>
            <a:ext cx="4267201" cy="330676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81000"/>
              <a:buFont typeface="Wingdings" panose="05000000000000000000" pitchFamily="2" charset="2"/>
              <a:buChar char="Ø"/>
            </a:pPr>
            <a:r>
              <a:rPr lang="en-US" dirty="0" smtClean="0"/>
              <a:t>Localize CPI position</a:t>
            </a:r>
          </a:p>
          <a:p>
            <a:pPr lvl="1">
              <a:buSzPct val="81000"/>
              <a:buFont typeface="Courier New" panose="02070309020205020404" pitchFamily="49" charset="0"/>
              <a:buChar char="o"/>
            </a:pPr>
            <a:r>
              <a:rPr lang="en-US" dirty="0" smtClean="0"/>
              <a:t>Case 1: </a:t>
            </a:r>
            <a:r>
              <a:rPr lang="en-US" dirty="0" smtClean="0">
                <a:solidFill>
                  <a:srgbClr val="00AEEF"/>
                </a:solidFill>
              </a:rPr>
              <a:t>The left neighbor uses run mode</a:t>
            </a:r>
            <a:r>
              <a:rPr lang="en-US" dirty="0" smtClean="0"/>
              <a:t>. The left neighbor is the CPI position.</a:t>
            </a:r>
          </a:p>
          <a:p>
            <a:pPr lvl="1">
              <a:buSzPct val="81000"/>
              <a:buFont typeface="Courier New" panose="02070309020205020404" pitchFamily="49" charset="0"/>
              <a:buChar char="o"/>
            </a:pPr>
            <a:r>
              <a:rPr lang="en-US" dirty="0"/>
              <a:t>Case 2: </a:t>
            </a:r>
            <a:r>
              <a:rPr lang="en-US" dirty="0">
                <a:solidFill>
                  <a:srgbClr val="00AEEF"/>
                </a:solidFill>
              </a:rPr>
              <a:t>The left neighbor uses copy-above mode</a:t>
            </a:r>
            <a:r>
              <a:rPr lang="en-US" dirty="0"/>
              <a:t>. The above neighbor is the CPI position.</a:t>
            </a:r>
          </a:p>
          <a:p>
            <a:pPr marL="341313" lvl="1" indent="-341313">
              <a:spcBef>
                <a:spcPct val="20000"/>
              </a:spcBef>
              <a:buSzPct val="81000"/>
              <a:buFont typeface="Wingdings" panose="05000000000000000000" pitchFamily="2" charset="2"/>
              <a:buChar char="Ø"/>
            </a:pPr>
            <a:r>
              <a:rPr lang="en-US" sz="2600" dirty="0"/>
              <a:t>The maximum level of TBC</a:t>
            </a:r>
          </a:p>
          <a:p>
            <a:pPr lvl="1">
              <a:buSzPct val="81000"/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6C6864"/>
                </a:solidFill>
              </a:rPr>
              <a:t>When CPI is </a:t>
            </a:r>
            <a:r>
              <a:rPr lang="en-US" dirty="0">
                <a:solidFill>
                  <a:srgbClr val="00AEEF"/>
                </a:solidFill>
              </a:rPr>
              <a:t>escape color, </a:t>
            </a:r>
            <a:r>
              <a:rPr lang="en-US" dirty="0"/>
              <a:t>the maximum TBC level is equal to </a:t>
            </a:r>
            <a:r>
              <a:rPr lang="en-US" dirty="0">
                <a:solidFill>
                  <a:srgbClr val="00AEEF"/>
                </a:solidFill>
              </a:rPr>
              <a:t>the maximum palette index</a:t>
            </a:r>
            <a:r>
              <a:rPr lang="en-US" dirty="0">
                <a:solidFill>
                  <a:srgbClr val="6C6864"/>
                </a:solidFill>
              </a:rPr>
              <a:t>.</a:t>
            </a:r>
          </a:p>
          <a:p>
            <a:pPr lvl="1">
              <a:buSzPct val="81000"/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6C6864"/>
                </a:solidFill>
              </a:rPr>
              <a:t>When CPI is </a:t>
            </a:r>
            <a:r>
              <a:rPr lang="en-US" dirty="0">
                <a:solidFill>
                  <a:srgbClr val="00AEEF"/>
                </a:solidFill>
              </a:rPr>
              <a:t>major color, </a:t>
            </a:r>
            <a:r>
              <a:rPr lang="en-US" dirty="0"/>
              <a:t>the maximum TBC level is equal to </a:t>
            </a:r>
            <a:r>
              <a:rPr lang="en-US" dirty="0">
                <a:solidFill>
                  <a:srgbClr val="00AEEF"/>
                </a:solidFill>
              </a:rPr>
              <a:t>the maximum palette index minus one</a:t>
            </a:r>
            <a:r>
              <a:rPr lang="en-US" dirty="0">
                <a:solidFill>
                  <a:srgbClr val="6C6864"/>
                </a:solidFill>
              </a:rPr>
              <a:t>.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08962"/>
            <a:ext cx="38862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1730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92802" y="228600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Parsing Dependency Removal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F36C2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9906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proposed solution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6C686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Treat the palette index indicating escape colors as a normal palette index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 part of run mode and copy-above mode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6C686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Separate the parsing of escape color triplets from the parsing of palette indices.</a:t>
            </a:r>
          </a:p>
          <a:p>
            <a:pPr marL="341313" marR="0" lvl="2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benefits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Pct val="81000"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6C686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Removing parsing dependency: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6C686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 need to check the Spoint of the left neighbor and whether the CPI position is escape or not.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6C686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Improving coding efficiency: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6C686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enable run mode and copy mode to code the palette index of escape colors.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Unified design: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6C686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unify the palette index coding of escape color and major color. 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6C6864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8285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92802" y="381000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err="1" smtClean="0"/>
              <a:t>Lossy</a:t>
            </a:r>
            <a:r>
              <a:rPr lang="en-US" dirty="0" smtClean="0"/>
              <a:t> Coding Performance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1066800"/>
            <a:ext cx="8458200" cy="12573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average BD-rate savings of </a:t>
            </a:r>
            <a:r>
              <a:rPr lang="en-US" i="1" dirty="0" smtClean="0">
                <a:solidFill>
                  <a:srgbClr val="00AEEF"/>
                </a:solidFill>
              </a:rPr>
              <a:t>text &amp; graphics with motion 1080p</a:t>
            </a:r>
            <a:r>
              <a:rPr lang="en-US" dirty="0" smtClean="0">
                <a:solidFill>
                  <a:srgbClr val="00AEEF"/>
                </a:solidFill>
              </a:rPr>
              <a:t> </a:t>
            </a:r>
            <a:r>
              <a:rPr lang="en-US" dirty="0" smtClean="0">
                <a:solidFill>
                  <a:srgbClr val="6C6864"/>
                </a:solidFill>
              </a:rPr>
              <a:t>both in RGB and </a:t>
            </a:r>
            <a:r>
              <a:rPr lang="en-US" dirty="0" err="1" smtClean="0">
                <a:solidFill>
                  <a:srgbClr val="6C6864"/>
                </a:solidFill>
              </a:rPr>
              <a:t>YCbCr</a:t>
            </a:r>
            <a:r>
              <a:rPr lang="en-US" dirty="0" smtClean="0">
                <a:solidFill>
                  <a:srgbClr val="6C6864"/>
                </a:solidFill>
              </a:rPr>
              <a:t> formats </a:t>
            </a:r>
            <a:r>
              <a:rPr lang="en-US" dirty="0" smtClean="0"/>
              <a:t>are 0.4%, 0.2% and 0.2% for AI, RA and LB, respectively.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423886"/>
              </p:ext>
            </p:extLst>
          </p:nvPr>
        </p:nvGraphicFramePr>
        <p:xfrm>
          <a:off x="457200" y="2438400"/>
          <a:ext cx="4203700" cy="2438400"/>
        </p:xfrm>
        <a:graphic>
          <a:graphicData uri="http://schemas.openxmlformats.org/drawingml/2006/table">
            <a:tbl>
              <a:tblPr/>
              <a:tblGrid>
                <a:gridCol w="2179462"/>
                <a:gridCol w="674746"/>
                <a:gridCol w="674746"/>
                <a:gridCol w="674746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408305"/>
              </p:ext>
            </p:extLst>
          </p:nvPr>
        </p:nvGraphicFramePr>
        <p:xfrm>
          <a:off x="4659822" y="2438400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407778"/>
              </p:ext>
            </p:extLst>
          </p:nvPr>
        </p:nvGraphicFramePr>
        <p:xfrm>
          <a:off x="6679457" y="2438400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Content Placeholder 2"/>
          <p:cNvSpPr txBox="1">
            <a:spLocks/>
          </p:cNvSpPr>
          <p:nvPr/>
        </p:nvSpPr>
        <p:spPr>
          <a:xfrm>
            <a:off x="402771" y="5105400"/>
            <a:ext cx="6276351" cy="6286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0AEEF"/>
                </a:solidFill>
              </a:rPr>
              <a:t>Thanks to Qualcomm for the cross-check!</a:t>
            </a:r>
            <a:endParaRPr lang="en-US" dirty="0">
              <a:solidFill>
                <a:srgbClr val="00AE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41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92802" y="381000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/>
              <a:t>Lossless Coding Performance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1066800"/>
            <a:ext cx="8458200" cy="12573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average bit-rate savings of </a:t>
            </a:r>
            <a:r>
              <a:rPr lang="en-US" i="1" dirty="0" smtClean="0">
                <a:solidFill>
                  <a:srgbClr val="00AEEF"/>
                </a:solidFill>
              </a:rPr>
              <a:t>text &amp; graphics with motion 1080p</a:t>
            </a:r>
            <a:r>
              <a:rPr lang="en-US" dirty="0" smtClean="0">
                <a:solidFill>
                  <a:srgbClr val="00AEEF"/>
                </a:solidFill>
              </a:rPr>
              <a:t> </a:t>
            </a:r>
            <a:r>
              <a:rPr lang="en-US" dirty="0" smtClean="0">
                <a:solidFill>
                  <a:srgbClr val="6C6864"/>
                </a:solidFill>
              </a:rPr>
              <a:t>both in RGB and </a:t>
            </a:r>
            <a:r>
              <a:rPr lang="en-US" dirty="0" err="1" smtClean="0">
                <a:solidFill>
                  <a:srgbClr val="6C6864"/>
                </a:solidFill>
              </a:rPr>
              <a:t>YCbCr</a:t>
            </a:r>
            <a:r>
              <a:rPr lang="en-US" dirty="0" smtClean="0">
                <a:solidFill>
                  <a:srgbClr val="6C6864"/>
                </a:solidFill>
              </a:rPr>
              <a:t> formats</a:t>
            </a:r>
            <a:r>
              <a:rPr lang="en-US" dirty="0" smtClean="0">
                <a:solidFill>
                  <a:srgbClr val="00AEEF"/>
                </a:solidFill>
              </a:rPr>
              <a:t> </a:t>
            </a:r>
            <a:r>
              <a:rPr lang="en-US" dirty="0" smtClean="0"/>
              <a:t>are 0.8%, 0.4% and 0.4% for AI, RA and LB, respectively.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02771" y="5410200"/>
            <a:ext cx="6276351" cy="6286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0AEEF"/>
                </a:solidFill>
              </a:rPr>
              <a:t>Thanks to Qualcomm for the cross-check!</a:t>
            </a:r>
            <a:endParaRPr lang="en-US" dirty="0">
              <a:solidFill>
                <a:srgbClr val="00AEEF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903081"/>
              </p:ext>
            </p:extLst>
          </p:nvPr>
        </p:nvGraphicFramePr>
        <p:xfrm>
          <a:off x="4343398" y="2370205"/>
          <a:ext cx="2259524" cy="2735580"/>
        </p:xfrm>
        <a:graphic>
          <a:graphicData uri="http://schemas.openxmlformats.org/drawingml/2006/table">
            <a:tbl>
              <a:tblPr/>
              <a:tblGrid>
                <a:gridCol w="567610"/>
                <a:gridCol w="567610"/>
                <a:gridCol w="567610"/>
                <a:gridCol w="556694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Random Access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234657"/>
              </p:ext>
            </p:extLst>
          </p:nvPr>
        </p:nvGraphicFramePr>
        <p:xfrm>
          <a:off x="6602923" y="2370205"/>
          <a:ext cx="2388677" cy="2735580"/>
        </p:xfrm>
        <a:graphic>
          <a:graphicData uri="http://schemas.openxmlformats.org/drawingml/2006/table">
            <a:tbl>
              <a:tblPr/>
              <a:tblGrid>
                <a:gridCol w="600054"/>
                <a:gridCol w="600054"/>
                <a:gridCol w="600054"/>
                <a:gridCol w="588515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Low Delay 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404531"/>
              </p:ext>
            </p:extLst>
          </p:nvPr>
        </p:nvGraphicFramePr>
        <p:xfrm>
          <a:off x="76196" y="2228850"/>
          <a:ext cx="4267204" cy="2876550"/>
        </p:xfrm>
        <a:graphic>
          <a:graphicData uri="http://schemas.openxmlformats.org/drawingml/2006/table">
            <a:tbl>
              <a:tblPr/>
              <a:tblGrid>
                <a:gridCol w="1936568"/>
                <a:gridCol w="585474"/>
                <a:gridCol w="585474"/>
                <a:gridCol w="585474"/>
                <a:gridCol w="574214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All Intra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Bit-rate saving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mixed content, 1440p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mixed content,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065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292802" y="274638"/>
            <a:ext cx="8470198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600" b="1" kern="1200" cap="none">
                <a:solidFill>
                  <a:srgbClr val="F36C21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F36C21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Closing Remarks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solidFill>
                <a:srgbClr val="F36C21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81000" y="990600"/>
            <a:ext cx="82296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1313" indent="-341313" algn="l" defTabSz="457200" rtl="0" eaLnBrk="1" latinLnBrk="0" hangingPunct="1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 sz="2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1pPr>
            <a:lvl2pPr marL="573088" indent="-231775" algn="l" defTabSz="457200" rtl="0" eaLnBrk="1" latinLnBrk="0" hangingPunct="1">
              <a:spcBef>
                <a:spcPts val="300"/>
              </a:spcBef>
              <a:buClr>
                <a:srgbClr val="00B0F0"/>
              </a:buClr>
              <a:buFont typeface="Arial" pitchFamily="34" charset="0"/>
              <a:buChar char="•"/>
              <a:defRPr sz="24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2pPr>
            <a:lvl3pPr marL="682625" indent="-109538" algn="l" defTabSz="457200" rtl="0" eaLnBrk="1" latinLnBrk="0" hangingPunct="1"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 sz="20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–"/>
              <a:defRPr sz="18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»"/>
              <a:defRPr sz="1600" b="0" i="0" kern="1200">
                <a:solidFill>
                  <a:srgbClr val="716C6B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Two proposed changes to remove parsing dependencies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Code the palette index indicating escape colors using run mode and copy-above mode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Separately parse palette indices and escape colors </a:t>
            </a:r>
          </a:p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Coding performance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Average BD-rate savings of 0.4%, 0.2% and 0.2% for AI, RA and LB in lossy coding.</a:t>
            </a:r>
          </a:p>
          <a:p>
            <a:pPr marL="573088" marR="0" lvl="1" indent="-231775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B0F0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Average bit-rate savings of 0.8%, 0.4% and 0.4% for AI, RA and LB in lossless coding.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3831800"/>
      </p:ext>
    </p:extLst>
  </p:cSld>
  <p:clrMapOvr>
    <a:masterClrMapping/>
  </p:clrMapOvr>
</p:sld>
</file>

<file path=ppt/theme/theme1.xml><?xml version="1.0" encoding="utf-8"?>
<a:theme xmlns:a="http://schemas.openxmlformats.org/drawingml/2006/main" name="JCTVC-S0179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E333374D4DDF4B90D2A8BD915445AF" ma:contentTypeVersion="0" ma:contentTypeDescription="Create a new document." ma:contentTypeScope="" ma:versionID="5be0aacc26e4f2e7bb12d7786bbf13f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857C4A8-5CF4-4A93-8223-C26E8B1F1AEC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4F700A4-2223-4FFA-AAED-47F4B2F397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2BF2FB-6CFC-49E3-A7E3-C9E70EF6C5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JCTVC-S0179</Template>
  <TotalTime>24</TotalTime>
  <Words>1336</Words>
  <Application>Microsoft Office PowerPoint</Application>
  <PresentationFormat>On-screen Show (4:3)</PresentationFormat>
  <Paragraphs>363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JCTVC-S0179</vt:lpstr>
      <vt:lpstr>JCTVC-S0181 Removal of parsing dependency in palette-based coding</vt:lpstr>
      <vt:lpstr>PowerPoint Presentation</vt:lpstr>
      <vt:lpstr>Palette-based Coding (2)</vt:lpstr>
      <vt:lpstr>PowerPoint Presentation</vt:lpstr>
      <vt:lpstr>PowerPoint Presentation</vt:lpstr>
      <vt:lpstr>PowerPoint Presentation</vt:lpstr>
      <vt:lpstr>PowerPoint Presentation</vt:lpstr>
    </vt:vector>
  </TitlesOfParts>
  <Company>InterDigital Communications,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JCTVC-S0180 On inter-component de-correlation for screen content coding</dc:title>
  <dc:creator>Xiu, Xiaoyu</dc:creator>
  <cp:lastModifiedBy>Xiu, Xiaoyu</cp:lastModifiedBy>
  <cp:revision>6</cp:revision>
  <dcterms:created xsi:type="dcterms:W3CDTF">2014-10-16T07:41:23Z</dcterms:created>
  <dcterms:modified xsi:type="dcterms:W3CDTF">2014-10-17T16:22:09Z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0x010100A0E333374D4DDF4B90D2A8BD915445AF</vt:lpwstr>
  </property>
</Properties>
</file>