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CC088-675E-4A3C-964D-B050350E4E4C}" type="datetimeFigureOut">
              <a:rPr lang="en-US" smtClean="0"/>
              <a:t>10/22/2014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99CB3-ED78-430E-B83C-D58EDB73F9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0218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CC088-675E-4A3C-964D-B050350E4E4C}" type="datetimeFigureOut">
              <a:rPr lang="en-US" smtClean="0"/>
              <a:t>10/22/2014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99CB3-ED78-430E-B83C-D58EDB73F9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6794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CC088-675E-4A3C-964D-B050350E4E4C}" type="datetimeFigureOut">
              <a:rPr lang="en-US" smtClean="0"/>
              <a:t>10/22/2014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99CB3-ED78-430E-B83C-D58EDB73F9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187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CC088-675E-4A3C-964D-B050350E4E4C}" type="datetimeFigureOut">
              <a:rPr lang="en-US" smtClean="0"/>
              <a:t>10/22/2014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99CB3-ED78-430E-B83C-D58EDB73F9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422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CC088-675E-4A3C-964D-B050350E4E4C}" type="datetimeFigureOut">
              <a:rPr lang="en-US" smtClean="0"/>
              <a:t>10/22/2014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99CB3-ED78-430E-B83C-D58EDB73F9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6278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CC088-675E-4A3C-964D-B050350E4E4C}" type="datetimeFigureOut">
              <a:rPr lang="en-US" smtClean="0"/>
              <a:t>10/22/2014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99CB3-ED78-430E-B83C-D58EDB73F9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5941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CC088-675E-4A3C-964D-B050350E4E4C}" type="datetimeFigureOut">
              <a:rPr lang="en-US" smtClean="0"/>
              <a:t>10/22/2014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99CB3-ED78-430E-B83C-D58EDB73F9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404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CC088-675E-4A3C-964D-B050350E4E4C}" type="datetimeFigureOut">
              <a:rPr lang="en-US" smtClean="0"/>
              <a:t>10/22/2014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99CB3-ED78-430E-B83C-D58EDB73F9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1682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CC088-675E-4A3C-964D-B050350E4E4C}" type="datetimeFigureOut">
              <a:rPr lang="en-US" smtClean="0"/>
              <a:t>10/22/2014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99CB3-ED78-430E-B83C-D58EDB73F9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027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CC088-675E-4A3C-964D-B050350E4E4C}" type="datetimeFigureOut">
              <a:rPr lang="en-US" smtClean="0"/>
              <a:t>10/22/2014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99CB3-ED78-430E-B83C-D58EDB73F9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504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CC088-675E-4A3C-964D-B050350E4E4C}" type="datetimeFigureOut">
              <a:rPr lang="en-US" smtClean="0"/>
              <a:t>10/22/2014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99CB3-ED78-430E-B83C-D58EDB73F9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474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ACC088-675E-4A3C-964D-B050350E4E4C}" type="datetimeFigureOut">
              <a:rPr lang="en-US" smtClean="0"/>
              <a:t>10/22/2014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799CB3-ED78-430E-B83C-D58EDB73F9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019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 txBox="1">
            <a:spLocks/>
          </p:cNvSpPr>
          <p:nvPr/>
        </p:nvSpPr>
        <p:spPr>
          <a:xfrm>
            <a:off x="1143000" y="1143000"/>
            <a:ext cx="7315200" cy="206411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/>
              <a:t>JCTVC-S0180</a:t>
            </a:r>
            <a:br>
              <a:rPr lang="en-US" sz="3600" dirty="0" smtClean="0"/>
            </a:br>
            <a:r>
              <a:rPr lang="en-US" sz="3600" dirty="0" smtClean="0"/>
              <a:t>Adaptive color transform for different </a:t>
            </a:r>
            <a:r>
              <a:rPr lang="en-US" sz="3600" dirty="0" err="1" smtClean="0"/>
              <a:t>luma</a:t>
            </a:r>
            <a:r>
              <a:rPr lang="en-US" sz="3600" dirty="0" smtClean="0"/>
              <a:t> and </a:t>
            </a:r>
            <a:r>
              <a:rPr lang="en-US" sz="3600" dirty="0" err="1" smtClean="0"/>
              <a:t>chroma</a:t>
            </a:r>
            <a:r>
              <a:rPr lang="en-US" sz="3600" dirty="0" smtClean="0"/>
              <a:t> bit-depth</a:t>
            </a:r>
            <a:endParaRPr lang="en-US" sz="3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Text Placeholder 4"/>
          <p:cNvSpPr txBox="1">
            <a:spLocks/>
          </p:cNvSpPr>
          <p:nvPr/>
        </p:nvSpPr>
        <p:spPr>
          <a:xfrm>
            <a:off x="1952625" y="3505200"/>
            <a:ext cx="5895975" cy="1600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2400" dirty="0" smtClean="0">
                <a:solidFill>
                  <a:schemeClr val="tx1"/>
                </a:solidFill>
              </a:rPr>
              <a:t>Xiaoyu Xiu, Yuwen He, Yan Ye (</a:t>
            </a:r>
            <a:r>
              <a:rPr lang="en-US" sz="2400" dirty="0" err="1" smtClean="0">
                <a:solidFill>
                  <a:schemeClr val="tx1"/>
                </a:solidFill>
              </a:rPr>
              <a:t>InterDigital</a:t>
            </a:r>
            <a:r>
              <a:rPr lang="en-US" sz="2400" dirty="0" smtClean="0">
                <a:solidFill>
                  <a:schemeClr val="tx1"/>
                </a:solidFill>
              </a:rPr>
              <a:t>)</a:t>
            </a:r>
          </a:p>
          <a:p>
            <a:pPr>
              <a:spcBef>
                <a:spcPts val="0"/>
              </a:spcBef>
            </a:pPr>
            <a:r>
              <a:rPr lang="en-US" sz="2400" dirty="0" smtClean="0">
                <a:solidFill>
                  <a:schemeClr val="tx1"/>
                </a:solidFill>
              </a:rPr>
              <a:t>Bin Li, </a:t>
            </a:r>
            <a:r>
              <a:rPr lang="en-US" sz="2400" dirty="0" err="1" smtClean="0">
                <a:solidFill>
                  <a:schemeClr val="tx1"/>
                </a:solidFill>
              </a:rPr>
              <a:t>Ji-zheng</a:t>
            </a:r>
            <a:r>
              <a:rPr lang="en-US" sz="2400" dirty="0" smtClean="0">
                <a:solidFill>
                  <a:schemeClr val="tx1"/>
                </a:solidFill>
              </a:rPr>
              <a:t> Xu (Microsoft)</a:t>
            </a:r>
          </a:p>
          <a:p>
            <a:pPr>
              <a:spcBef>
                <a:spcPts val="0"/>
              </a:spcBef>
            </a:pPr>
            <a:endParaRPr lang="en-US" sz="2400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r>
              <a:rPr lang="en-US" sz="2400" dirty="0" smtClean="0">
                <a:solidFill>
                  <a:schemeClr val="tx1"/>
                </a:solidFill>
              </a:rPr>
              <a:t>Oct. 2014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9677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92802" y="427038"/>
            <a:ext cx="8470198" cy="5635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600" b="1" kern="1200" cap="none">
                <a:solidFill>
                  <a:srgbClr val="F36C21"/>
                </a:solidFill>
                <a:latin typeface="Arial"/>
                <a:ea typeface="+mj-ea"/>
                <a:cs typeface="Arial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1" i="0" u="none" strike="noStrike" kern="1200" cap="none" spc="0" normalizeH="0" baseline="0" noProof="0" smtClean="0">
                <a:ln>
                  <a:noFill/>
                </a:ln>
                <a:solidFill>
                  <a:srgbClr val="F36C21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Introduction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solidFill>
                <a:srgbClr val="F36C21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81000" y="1143000"/>
            <a:ext cx="8229600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1313" indent="-341313" algn="l" defTabSz="457200" rtl="0" eaLnBrk="1" latinLnBrk="0" hangingPunct="1">
              <a:spcBef>
                <a:spcPct val="20000"/>
              </a:spcBef>
              <a:buClr>
                <a:srgbClr val="00B0F0"/>
              </a:buClr>
              <a:buSzPct val="120000"/>
              <a:buFont typeface="Arial" pitchFamily="34" charset="0"/>
              <a:buChar char="•"/>
              <a:tabLst/>
              <a:defRPr sz="26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1pPr>
            <a:lvl2pPr marL="573088" indent="-231775" algn="l" defTabSz="457200" rtl="0" eaLnBrk="1" latinLnBrk="0" hangingPunct="1">
              <a:spcBef>
                <a:spcPts val="300"/>
              </a:spcBef>
              <a:buClr>
                <a:srgbClr val="00B0F0"/>
              </a:buClr>
              <a:buFont typeface="Arial" pitchFamily="34" charset="0"/>
              <a:buChar char="•"/>
              <a:defRPr sz="24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2pPr>
            <a:lvl3pPr marL="682625" indent="-109538" algn="l" defTabSz="457200" rtl="0" eaLnBrk="1" latinLnBrk="0" hangingPunct="1">
              <a:spcBef>
                <a:spcPts val="0"/>
              </a:spcBef>
              <a:buClr>
                <a:schemeClr val="tx1">
                  <a:lumMod val="50000"/>
                  <a:lumOff val="50000"/>
                </a:schemeClr>
              </a:buClr>
              <a:buFont typeface="Arial"/>
              <a:buChar char="•"/>
              <a:defRPr sz="20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–"/>
              <a:defRPr sz="18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»"/>
              <a:defRPr sz="16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1313" marR="0" lvl="0" indent="-3413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B0F0"/>
              </a:buClr>
              <a:buSzPct val="12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The ACT design in SCM-2.0</a:t>
            </a:r>
          </a:p>
          <a:p>
            <a:pPr marL="573088" marR="0" lvl="1" indent="-231775" algn="l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B0F0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It was found that the current ACT design is not optimal when the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luma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and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chroma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components are coded with different bit-depths.</a:t>
            </a:r>
          </a:p>
          <a:p>
            <a:pPr marL="341313" marR="0" lvl="1" indent="-3413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B0F0"/>
              </a:buClr>
              <a:buSzPct val="12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Other encoder issues when SCM-2.0 is used for different </a:t>
            </a:r>
            <a:r>
              <a:rPr kumimoji="0" lang="en-US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luma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and </a:t>
            </a:r>
            <a:r>
              <a:rPr kumimoji="0" lang="en-US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chroma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bit-depths</a:t>
            </a:r>
          </a:p>
          <a:p>
            <a:pPr marL="573088" marR="0" lvl="1" indent="-231775" algn="l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B0F0"/>
              </a:buClr>
              <a:buSzPct val="120000"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For hash-based inter search,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luma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bit-depth is used to derive the CRC value of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chroma</a:t>
            </a: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component.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573088" marR="0" lvl="1" indent="-231775" algn="l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B0F0"/>
              </a:buClr>
              <a:buSzPct val="120000"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For palette-based coding, the threshold used to derive palette table and palette indices are defined by assuming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luma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and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chroma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are 8-bit.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827116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92802" y="228600"/>
            <a:ext cx="8470198" cy="5635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600" b="1" kern="1200" cap="none">
                <a:solidFill>
                  <a:srgbClr val="F36C21"/>
                </a:solidFill>
                <a:latin typeface="Arial"/>
                <a:ea typeface="+mj-ea"/>
                <a:cs typeface="Arial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1" i="0" u="none" strike="noStrike" kern="1200" cap="none" spc="0" normalizeH="0" baseline="0" noProof="0" smtClean="0">
                <a:ln>
                  <a:noFill/>
                </a:ln>
                <a:solidFill>
                  <a:srgbClr val="F36C21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Proposal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solidFill>
                <a:srgbClr val="F36C21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81000" y="892629"/>
            <a:ext cx="8229600" cy="1828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1313" indent="-341313" algn="l" defTabSz="457200" rtl="0" eaLnBrk="1" latinLnBrk="0" hangingPunct="1">
              <a:spcBef>
                <a:spcPct val="20000"/>
              </a:spcBef>
              <a:buClr>
                <a:srgbClr val="00B0F0"/>
              </a:buClr>
              <a:buSzPct val="120000"/>
              <a:buFont typeface="Arial" pitchFamily="34" charset="0"/>
              <a:buChar char="•"/>
              <a:tabLst/>
              <a:defRPr sz="26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1pPr>
            <a:lvl2pPr marL="573088" indent="-231775" algn="l" defTabSz="457200" rtl="0" eaLnBrk="1" latinLnBrk="0" hangingPunct="1">
              <a:spcBef>
                <a:spcPts val="300"/>
              </a:spcBef>
              <a:buClr>
                <a:srgbClr val="00B0F0"/>
              </a:buClr>
              <a:buFont typeface="Arial" pitchFamily="34" charset="0"/>
              <a:buChar char="•"/>
              <a:defRPr sz="24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2pPr>
            <a:lvl3pPr marL="682625" indent="-109538" algn="l" defTabSz="457200" rtl="0" eaLnBrk="1" latinLnBrk="0" hangingPunct="1">
              <a:spcBef>
                <a:spcPts val="0"/>
              </a:spcBef>
              <a:buClr>
                <a:schemeClr val="tx1">
                  <a:lumMod val="50000"/>
                  <a:lumOff val="50000"/>
                </a:schemeClr>
              </a:buClr>
              <a:buFont typeface="Arial"/>
              <a:buChar char="•"/>
              <a:defRPr sz="20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–"/>
              <a:defRPr sz="18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»"/>
              <a:defRPr sz="16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1313" marR="0" lvl="0" indent="-3413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B0F0"/>
              </a:buClr>
              <a:buSzPct val="12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Encoder bug fixes</a:t>
            </a:r>
          </a:p>
          <a:p>
            <a:pPr marL="573088" marR="0" lvl="1" indent="-231775" algn="l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B0F0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For inter hash, use the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chroma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bit-depth to calculate the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chroma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CRC values.</a:t>
            </a:r>
          </a:p>
          <a:p>
            <a:pPr marL="573088" marR="0" lvl="1" indent="-231775" algn="l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B0F0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For palette-based coding, use 8-bit distortion to generate the palette table and the palette indices. 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87328"/>
              </p:ext>
            </p:extLst>
          </p:nvPr>
        </p:nvGraphicFramePr>
        <p:xfrm>
          <a:off x="2819400" y="2645229"/>
          <a:ext cx="3352800" cy="6936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Equation" r:id="rId3" imgW="2247900" imgH="457200" progId="Equation.3">
                  <p:embed/>
                </p:oleObj>
              </mc:Choice>
              <mc:Fallback>
                <p:oleObj name="Equation" r:id="rId3" imgW="22479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9400" y="2645229"/>
                        <a:ext cx="3352800" cy="69368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Content Placeholder 2"/>
          <p:cNvSpPr txBox="1">
            <a:spLocks/>
          </p:cNvSpPr>
          <p:nvPr/>
        </p:nvSpPr>
        <p:spPr>
          <a:xfrm>
            <a:off x="381000" y="3407229"/>
            <a:ext cx="8229600" cy="1447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1313" indent="-341313" algn="l" defTabSz="457200" rtl="0" eaLnBrk="1" latinLnBrk="0" hangingPunct="1">
              <a:spcBef>
                <a:spcPct val="20000"/>
              </a:spcBef>
              <a:buClr>
                <a:srgbClr val="00B0F0"/>
              </a:buClr>
              <a:buSzPct val="120000"/>
              <a:buFont typeface="Arial" pitchFamily="34" charset="0"/>
              <a:buChar char="•"/>
              <a:tabLst/>
              <a:defRPr sz="26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1pPr>
            <a:lvl2pPr marL="573088" indent="-231775" algn="l" defTabSz="457200" rtl="0" eaLnBrk="1" latinLnBrk="0" hangingPunct="1">
              <a:spcBef>
                <a:spcPts val="300"/>
              </a:spcBef>
              <a:buClr>
                <a:srgbClr val="00B0F0"/>
              </a:buClr>
              <a:buFont typeface="Arial" pitchFamily="34" charset="0"/>
              <a:buChar char="•"/>
              <a:defRPr sz="24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2pPr>
            <a:lvl3pPr marL="682625" indent="-109538" algn="l" defTabSz="457200" rtl="0" eaLnBrk="1" latinLnBrk="0" hangingPunct="1">
              <a:spcBef>
                <a:spcPts val="0"/>
              </a:spcBef>
              <a:buClr>
                <a:schemeClr val="tx1">
                  <a:lumMod val="50000"/>
                  <a:lumOff val="50000"/>
                </a:schemeClr>
              </a:buClr>
              <a:buFont typeface="Arial"/>
              <a:buChar char="•"/>
              <a:defRPr sz="20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–"/>
              <a:defRPr sz="18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»"/>
              <a:defRPr sz="16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1313" marR="0" lvl="0" indent="-3413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B0F0"/>
              </a:buClr>
              <a:buSzPct val="12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The proposed solution</a:t>
            </a:r>
          </a:p>
          <a:p>
            <a:pPr marL="573088" marR="0" lvl="1" indent="-231775" algn="l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B0F0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For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lossy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coding, align the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luma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and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chroma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bit-depths by left-shift before ACT. The scaled component is converted to its original bit-depth by right-shift after ACT.</a:t>
            </a:r>
          </a:p>
          <a:p>
            <a:pPr marL="573088" marR="0" lvl="1" indent="-231775" algn="l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B0F0"/>
              </a:buClr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>
                <a:solidFill>
                  <a:schemeClr val="tx1"/>
                </a:solidFill>
              </a:rPr>
              <a:t>For lossless coding, ACT is disabled.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0056087"/>
              </p:ext>
            </p:extLst>
          </p:nvPr>
        </p:nvGraphicFramePr>
        <p:xfrm>
          <a:off x="547106" y="4931229"/>
          <a:ext cx="8139694" cy="11647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Visio" r:id="rId5" imgW="8529988" imgH="1212570" progId="Visio.Drawing.11">
                  <p:embed/>
                </p:oleObj>
              </mc:Choice>
              <mc:Fallback>
                <p:oleObj name="Visio" r:id="rId5" imgW="8529988" imgH="1212570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7106" y="4931229"/>
                        <a:ext cx="8139694" cy="116477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658901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92802" y="381000"/>
            <a:ext cx="8470198" cy="5635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600" b="1" kern="1200" cap="none">
                <a:solidFill>
                  <a:srgbClr val="F36C21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dirty="0" smtClean="0"/>
              <a:t>Simulation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81000" y="1066800"/>
            <a:ext cx="84582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1313" indent="-341313" algn="l" defTabSz="457200" rtl="0" eaLnBrk="1" latinLnBrk="0" hangingPunct="1">
              <a:spcBef>
                <a:spcPct val="20000"/>
              </a:spcBef>
              <a:buClr>
                <a:srgbClr val="00B0F0"/>
              </a:buClr>
              <a:buSzPct val="120000"/>
              <a:buFont typeface="Arial" pitchFamily="34" charset="0"/>
              <a:buChar char="•"/>
              <a:tabLst/>
              <a:defRPr sz="26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1pPr>
            <a:lvl2pPr marL="573088" indent="-231775" algn="l" defTabSz="457200" rtl="0" eaLnBrk="1" latinLnBrk="0" hangingPunct="1">
              <a:spcBef>
                <a:spcPts val="300"/>
              </a:spcBef>
              <a:buClr>
                <a:srgbClr val="00B0F0"/>
              </a:buClr>
              <a:buFont typeface="Arial" pitchFamily="34" charset="0"/>
              <a:buChar char="•"/>
              <a:defRPr sz="24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2pPr>
            <a:lvl3pPr marL="682625" indent="-109538" algn="l" defTabSz="457200" rtl="0" eaLnBrk="1" latinLnBrk="0" hangingPunct="1">
              <a:spcBef>
                <a:spcPts val="0"/>
              </a:spcBef>
              <a:buClr>
                <a:schemeClr val="tx1">
                  <a:lumMod val="50000"/>
                  <a:lumOff val="50000"/>
                </a:schemeClr>
              </a:buClr>
              <a:buFont typeface="Arial"/>
              <a:buChar char="•"/>
              <a:defRPr sz="20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–"/>
              <a:defRPr sz="18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»"/>
              <a:defRPr sz="16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</a:rPr>
              <a:t>Three methods are evaluated under the CTC with the modified bit-depths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SCM-2.0 anchor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SCM-2.0 + </a:t>
            </a:r>
            <a:r>
              <a:rPr lang="en-US" dirty="0">
                <a:solidFill>
                  <a:schemeClr val="tx1"/>
                </a:solidFill>
              </a:rPr>
              <a:t>encoder bug fixes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SCM-2.0 + </a:t>
            </a:r>
            <a:r>
              <a:rPr lang="en-US" dirty="0">
                <a:solidFill>
                  <a:schemeClr val="tx1"/>
                </a:solidFill>
              </a:rPr>
              <a:t>encoder bug fixes + </a:t>
            </a:r>
            <a:r>
              <a:rPr lang="en-US" dirty="0" smtClean="0">
                <a:solidFill>
                  <a:schemeClr val="tx1"/>
                </a:solidFill>
              </a:rPr>
              <a:t>proposed bit-depth alignment solution</a:t>
            </a:r>
          </a:p>
          <a:p>
            <a:pPr marL="341313" lvl="1" indent="-341313">
              <a:spcBef>
                <a:spcPct val="20000"/>
              </a:spcBef>
              <a:buSzPct val="120000"/>
              <a:buFont typeface="Wingdings" panose="05000000000000000000" pitchFamily="2" charset="2"/>
              <a:buChar char="§"/>
            </a:pPr>
            <a:r>
              <a:rPr lang="en-US" sz="2600" dirty="0">
                <a:solidFill>
                  <a:schemeClr val="tx1"/>
                </a:solidFill>
              </a:rPr>
              <a:t>Two </a:t>
            </a:r>
            <a:r>
              <a:rPr lang="en-US" sz="2600" dirty="0" smtClean="0">
                <a:solidFill>
                  <a:schemeClr val="tx1"/>
                </a:solidFill>
              </a:rPr>
              <a:t>settings</a:t>
            </a:r>
          </a:p>
          <a:p>
            <a:pPr lvl="1">
              <a:buSzPct val="120000"/>
            </a:pPr>
            <a:r>
              <a:rPr lang="en-US" dirty="0">
                <a:solidFill>
                  <a:schemeClr val="tx1"/>
                </a:solidFill>
              </a:rPr>
              <a:t>Setting one: </a:t>
            </a:r>
            <a:r>
              <a:rPr lang="en-CA" i="1" dirty="0" err="1">
                <a:solidFill>
                  <a:schemeClr val="tx1"/>
                </a:solidFill>
              </a:rPr>
              <a:t>InterBitDepth</a:t>
            </a:r>
            <a:r>
              <a:rPr lang="en-CA" dirty="0">
                <a:solidFill>
                  <a:schemeClr val="tx1"/>
                </a:solidFill>
              </a:rPr>
              <a:t> = 10 and </a:t>
            </a:r>
            <a:r>
              <a:rPr lang="en-CA" i="1" dirty="0" err="1">
                <a:solidFill>
                  <a:schemeClr val="tx1"/>
                </a:solidFill>
              </a:rPr>
              <a:t>InterBitDepthC</a:t>
            </a:r>
            <a:r>
              <a:rPr lang="en-CA" dirty="0">
                <a:solidFill>
                  <a:schemeClr val="tx1"/>
                </a:solidFill>
              </a:rPr>
              <a:t> = 8</a:t>
            </a:r>
          </a:p>
          <a:p>
            <a:pPr lvl="1">
              <a:buSzPct val="120000"/>
            </a:pPr>
            <a:r>
              <a:rPr lang="en-CA" dirty="0">
                <a:solidFill>
                  <a:schemeClr val="tx1"/>
                </a:solidFill>
              </a:rPr>
              <a:t>Setting two: </a:t>
            </a:r>
            <a:r>
              <a:rPr lang="en-CA" i="1" dirty="0" err="1">
                <a:solidFill>
                  <a:schemeClr val="tx1"/>
                </a:solidFill>
              </a:rPr>
              <a:t>InterBitDepth</a:t>
            </a:r>
            <a:r>
              <a:rPr lang="en-CA" dirty="0">
                <a:solidFill>
                  <a:schemeClr val="tx1"/>
                </a:solidFill>
              </a:rPr>
              <a:t> = 12 and </a:t>
            </a:r>
            <a:r>
              <a:rPr lang="en-CA" i="1" dirty="0" err="1">
                <a:solidFill>
                  <a:schemeClr val="tx1"/>
                </a:solidFill>
              </a:rPr>
              <a:t>InterBItDepthC</a:t>
            </a:r>
            <a:r>
              <a:rPr lang="en-CA" dirty="0">
                <a:solidFill>
                  <a:schemeClr val="tx1"/>
                </a:solidFill>
              </a:rPr>
              <a:t> = 8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447800" y="5105400"/>
            <a:ext cx="6276351" cy="62865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1313" indent="-341313" algn="l" defTabSz="457200" rtl="0" eaLnBrk="1" latinLnBrk="0" hangingPunct="1">
              <a:spcBef>
                <a:spcPct val="20000"/>
              </a:spcBef>
              <a:buClr>
                <a:srgbClr val="00B0F0"/>
              </a:buClr>
              <a:buSzPct val="120000"/>
              <a:buFont typeface="Arial" pitchFamily="34" charset="0"/>
              <a:buChar char="•"/>
              <a:tabLst/>
              <a:defRPr sz="26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1pPr>
            <a:lvl2pPr marL="573088" indent="-231775" algn="l" defTabSz="457200" rtl="0" eaLnBrk="1" latinLnBrk="0" hangingPunct="1">
              <a:spcBef>
                <a:spcPts val="300"/>
              </a:spcBef>
              <a:buClr>
                <a:srgbClr val="00B0F0"/>
              </a:buClr>
              <a:buFont typeface="Arial" pitchFamily="34" charset="0"/>
              <a:buChar char="•"/>
              <a:defRPr sz="24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2pPr>
            <a:lvl3pPr marL="682625" indent="-109538" algn="l" defTabSz="457200" rtl="0" eaLnBrk="1" latinLnBrk="0" hangingPunct="1">
              <a:spcBef>
                <a:spcPts val="0"/>
              </a:spcBef>
              <a:buClr>
                <a:schemeClr val="tx1">
                  <a:lumMod val="50000"/>
                  <a:lumOff val="50000"/>
                </a:schemeClr>
              </a:buClr>
              <a:buFont typeface="Arial"/>
              <a:buChar char="•"/>
              <a:defRPr sz="20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–"/>
              <a:defRPr sz="18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»"/>
              <a:defRPr sz="16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Thanks to Qualcomm for the cross-check!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85741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92802" y="274638"/>
            <a:ext cx="8470198" cy="5635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600" b="1" kern="1200" cap="none">
                <a:solidFill>
                  <a:srgbClr val="F36C21"/>
                </a:solidFill>
                <a:latin typeface="Arial"/>
                <a:ea typeface="+mj-ea"/>
                <a:cs typeface="Arial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1" i="0" u="none" strike="noStrike" kern="1200" cap="none" spc="0" normalizeH="0" baseline="0" noProof="0" smtClean="0">
                <a:ln>
                  <a:noFill/>
                </a:ln>
                <a:solidFill>
                  <a:srgbClr val="F36C21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Results of encoder bug fixes (1)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solidFill>
                <a:srgbClr val="F36C21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3862846"/>
              </p:ext>
            </p:extLst>
          </p:nvPr>
        </p:nvGraphicFramePr>
        <p:xfrm>
          <a:off x="381000" y="2895600"/>
          <a:ext cx="4203700" cy="3322320"/>
        </p:xfrm>
        <a:graphic>
          <a:graphicData uri="http://schemas.openxmlformats.org/drawingml/2006/table">
            <a:tbl>
              <a:tblPr/>
              <a:tblGrid>
                <a:gridCol w="2179462"/>
                <a:gridCol w="674746"/>
                <a:gridCol w="674746"/>
                <a:gridCol w="674746"/>
              </a:tblGrid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G/Y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B/U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R/V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-4.3%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-4.3%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-4.0%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-6.3%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-5.6%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-6.4%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-6.6%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-8.1%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-8.2%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-9.0%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-8.7%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0730450"/>
              </p:ext>
            </p:extLst>
          </p:nvPr>
        </p:nvGraphicFramePr>
        <p:xfrm>
          <a:off x="4584700" y="2895600"/>
          <a:ext cx="2019300" cy="3322320"/>
        </p:xfrm>
        <a:graphic>
          <a:graphicData uri="http://schemas.openxmlformats.org/drawingml/2006/table">
            <a:tbl>
              <a:tblPr/>
              <a:tblGrid>
                <a:gridCol w="673100"/>
                <a:gridCol w="673100"/>
                <a:gridCol w="673100"/>
              </a:tblGrid>
              <a:tr h="152400">
                <a:tc gridSpan="3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G/Y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B/U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R/V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-4.3%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-4.2%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-7.1%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-7.1%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-7.6%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-6.9%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2400">
                <a:tc gridSpan="3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 gridSpan="3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8996914"/>
              </p:ext>
            </p:extLst>
          </p:nvPr>
        </p:nvGraphicFramePr>
        <p:xfrm>
          <a:off x="6604000" y="2895600"/>
          <a:ext cx="2019300" cy="3322320"/>
        </p:xfrm>
        <a:graphic>
          <a:graphicData uri="http://schemas.openxmlformats.org/drawingml/2006/table">
            <a:tbl>
              <a:tblPr/>
              <a:tblGrid>
                <a:gridCol w="673100"/>
                <a:gridCol w="673100"/>
                <a:gridCol w="673100"/>
              </a:tblGrid>
              <a:tr h="152400">
                <a:tc gridSpan="3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G/Y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B/U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R/V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-4.8%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-6.3%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-6.7%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-7.2%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-5.8%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2400">
                <a:tc gridSpan="3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 gridSpan="3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Content Placeholder 2"/>
          <p:cNvSpPr txBox="1">
            <a:spLocks/>
          </p:cNvSpPr>
          <p:nvPr/>
        </p:nvSpPr>
        <p:spPr>
          <a:xfrm>
            <a:off x="304800" y="914400"/>
            <a:ext cx="8458200" cy="1828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1313" indent="-341313" algn="l" defTabSz="457200" rtl="0" eaLnBrk="1" latinLnBrk="0" hangingPunct="1">
              <a:spcBef>
                <a:spcPct val="20000"/>
              </a:spcBef>
              <a:buClr>
                <a:srgbClr val="00B0F0"/>
              </a:buClr>
              <a:buSzPct val="120000"/>
              <a:buFont typeface="Arial" pitchFamily="34" charset="0"/>
              <a:buChar char="•"/>
              <a:tabLst/>
              <a:defRPr sz="26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1pPr>
            <a:lvl2pPr marL="573088" indent="-231775" algn="l" defTabSz="457200" rtl="0" eaLnBrk="1" latinLnBrk="0" hangingPunct="1">
              <a:spcBef>
                <a:spcPts val="300"/>
              </a:spcBef>
              <a:buClr>
                <a:srgbClr val="00B0F0"/>
              </a:buClr>
              <a:buFont typeface="Arial" pitchFamily="34" charset="0"/>
              <a:buChar char="•"/>
              <a:defRPr sz="24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2pPr>
            <a:lvl3pPr marL="682625" indent="-109538" algn="l" defTabSz="457200" rtl="0" eaLnBrk="1" latinLnBrk="0" hangingPunct="1">
              <a:spcBef>
                <a:spcPts val="0"/>
              </a:spcBef>
              <a:buClr>
                <a:schemeClr val="tx1">
                  <a:lumMod val="50000"/>
                  <a:lumOff val="50000"/>
                </a:schemeClr>
              </a:buClr>
              <a:buFont typeface="Arial"/>
              <a:buChar char="•"/>
              <a:defRPr sz="20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–"/>
              <a:defRPr sz="18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»"/>
              <a:defRPr sz="16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1313" marR="0" lvl="1" indent="-3413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B0F0"/>
              </a:buClr>
              <a:buSzPct val="12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Testing configuration</a:t>
            </a:r>
          </a:p>
          <a:p>
            <a:pPr marL="573088" marR="0" lvl="1" indent="-231775" algn="l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B0F0"/>
              </a:buClr>
              <a:buSzPct val="120000"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Anchor: SCM-2.0</a:t>
            </a:r>
          </a:p>
          <a:p>
            <a:pPr marL="573088" marR="0" lvl="1" indent="-231775" algn="l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B0F0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Tested: SCM-2.0 +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encoder bug fixes</a:t>
            </a:r>
          </a:p>
          <a:p>
            <a:pPr marL="573088" marR="0" lvl="1" indent="-231775" algn="l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B0F0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Setting one: </a:t>
            </a:r>
            <a:r>
              <a:rPr kumimoji="0" lang="en-CA" sz="2400" b="0" i="1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InterBitDepth</a:t>
            </a:r>
            <a:r>
              <a:rPr kumimoji="0" lang="en-CA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= 10 and </a:t>
            </a:r>
            <a:r>
              <a:rPr kumimoji="0" lang="en-CA" sz="2400" b="0" i="1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InterBitDepthC</a:t>
            </a:r>
            <a:r>
              <a:rPr kumimoji="0" lang="en-CA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= </a:t>
            </a:r>
            <a:r>
              <a:rPr kumimoji="0" lang="en-CA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8</a:t>
            </a:r>
            <a:endParaRPr kumimoji="0" lang="en-CA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341313" marR="0" lvl="1" indent="-3413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B0F0"/>
              </a:buClr>
              <a:buSzPct val="12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n-CA" sz="2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Coding </a:t>
            </a:r>
            <a:r>
              <a:rPr kumimoji="0" lang="en-CA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performance</a:t>
            </a:r>
          </a:p>
          <a:p>
            <a:pPr marL="573088" marR="0" lvl="1" indent="-231775" algn="l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B0F0"/>
              </a:buClr>
              <a:buSzPct val="120000"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RGB coding: BD-rate savings 1</a:t>
            </a:r>
            <a:r>
              <a:rPr kumimoji="0" lang="en-CA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.6%, 0.1% and 0.8% for AI, RA and LB.</a:t>
            </a:r>
          </a:p>
          <a:p>
            <a:pPr marL="573088" marR="0" lvl="1" indent="-231775" algn="l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B0F0"/>
              </a:buClr>
              <a:buSzPct val="120000"/>
              <a:buFont typeface="Arial" pitchFamily="34" charset="0"/>
              <a:buChar char="•"/>
              <a:tabLst/>
              <a:defRPr/>
            </a:pPr>
            <a:r>
              <a:rPr kumimoji="0" lang="en-CA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YUV coding: BD-rate savings 1.6%, 0.4% and 0.4% for AI, RA and LB.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341313" marR="0" lvl="1" indent="-3413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B0F0"/>
              </a:buClr>
              <a:buSzPct val="120000"/>
              <a:buFont typeface="Wingdings" panose="05000000000000000000" pitchFamily="2" charset="2"/>
              <a:buChar char="§"/>
              <a:tabLst/>
              <a:defRPr/>
            </a:pPr>
            <a:endParaRPr kumimoji="0" lang="en-CA" sz="2600" b="0" i="0" u="none" strike="noStrike" kern="1200" cap="none" spc="0" normalizeH="0" baseline="0" noProof="0" dirty="0">
              <a:ln>
                <a:noFill/>
              </a:ln>
              <a:solidFill>
                <a:srgbClr val="716C6B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420423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92802" y="274638"/>
            <a:ext cx="8470198" cy="5635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600" b="1" kern="1200" cap="none">
                <a:solidFill>
                  <a:srgbClr val="F36C21"/>
                </a:solidFill>
                <a:latin typeface="Arial"/>
                <a:ea typeface="+mj-ea"/>
                <a:cs typeface="Arial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1" i="0" u="none" strike="noStrike" kern="1200" cap="none" spc="0" normalizeH="0" baseline="0" noProof="0" smtClean="0">
                <a:ln>
                  <a:noFill/>
                </a:ln>
                <a:solidFill>
                  <a:srgbClr val="F36C21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Results of encoder bug fixes (2)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solidFill>
                <a:srgbClr val="F36C21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04800" y="914400"/>
            <a:ext cx="8458200" cy="1981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1313" indent="-341313" algn="l" defTabSz="457200" rtl="0" eaLnBrk="1" latinLnBrk="0" hangingPunct="1">
              <a:spcBef>
                <a:spcPct val="20000"/>
              </a:spcBef>
              <a:buClr>
                <a:srgbClr val="00B0F0"/>
              </a:buClr>
              <a:buSzPct val="120000"/>
              <a:buFont typeface="Arial" pitchFamily="34" charset="0"/>
              <a:buChar char="•"/>
              <a:tabLst/>
              <a:defRPr sz="26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1pPr>
            <a:lvl2pPr marL="573088" indent="-231775" algn="l" defTabSz="457200" rtl="0" eaLnBrk="1" latinLnBrk="0" hangingPunct="1">
              <a:spcBef>
                <a:spcPts val="300"/>
              </a:spcBef>
              <a:buClr>
                <a:srgbClr val="00B0F0"/>
              </a:buClr>
              <a:buFont typeface="Arial" pitchFamily="34" charset="0"/>
              <a:buChar char="•"/>
              <a:defRPr sz="24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2pPr>
            <a:lvl3pPr marL="682625" indent="-109538" algn="l" defTabSz="457200" rtl="0" eaLnBrk="1" latinLnBrk="0" hangingPunct="1">
              <a:spcBef>
                <a:spcPts val="0"/>
              </a:spcBef>
              <a:buClr>
                <a:schemeClr val="tx1">
                  <a:lumMod val="50000"/>
                  <a:lumOff val="50000"/>
                </a:schemeClr>
              </a:buClr>
              <a:buFont typeface="Arial"/>
              <a:buChar char="•"/>
              <a:defRPr sz="20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–"/>
              <a:defRPr sz="18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»"/>
              <a:defRPr sz="16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1313" marR="0" lvl="1" indent="-3413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B0F0"/>
              </a:buClr>
              <a:buSzPct val="12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Testing configuration</a:t>
            </a:r>
          </a:p>
          <a:p>
            <a:pPr marL="573088" marR="0" lvl="1" indent="-231775" algn="l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B0F0"/>
              </a:buClr>
              <a:buSzPct val="120000"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Anchor: SCM-2.0</a:t>
            </a:r>
          </a:p>
          <a:p>
            <a:pPr marL="573088" marR="0" lvl="1" indent="-231775" algn="l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B0F0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Tested: SCM-2.0 +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encoder bug fixes</a:t>
            </a:r>
          </a:p>
          <a:p>
            <a:pPr marL="573088" marR="0" lvl="1" indent="-231775" algn="l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B0F0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Setting two: </a:t>
            </a:r>
            <a:r>
              <a:rPr kumimoji="0" lang="en-CA" sz="2400" b="0" i="1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InterBitDepth</a:t>
            </a:r>
            <a:r>
              <a:rPr kumimoji="0" lang="en-CA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= </a:t>
            </a:r>
            <a:r>
              <a:rPr kumimoji="0" lang="en-CA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12 </a:t>
            </a:r>
            <a:r>
              <a:rPr kumimoji="0" lang="en-CA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and </a:t>
            </a:r>
            <a:r>
              <a:rPr kumimoji="0" lang="en-CA" sz="2400" b="0" i="1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InterBitDepthC</a:t>
            </a:r>
            <a:r>
              <a:rPr kumimoji="0" lang="en-CA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= </a:t>
            </a:r>
            <a:r>
              <a:rPr kumimoji="0" lang="en-CA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8</a:t>
            </a:r>
            <a:endParaRPr kumimoji="0" lang="en-CA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341313" marR="0" lvl="1" indent="-3413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B0F0"/>
              </a:buClr>
              <a:buSzPct val="12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n-CA" sz="2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Coding </a:t>
            </a:r>
            <a:r>
              <a:rPr kumimoji="0" lang="en-CA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performance</a:t>
            </a:r>
          </a:p>
          <a:p>
            <a:pPr marL="573088" marR="0" lvl="1" indent="-231775" algn="l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B0F0"/>
              </a:buClr>
              <a:buSzPct val="120000"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RGB coding: BD-rate savings 5</a:t>
            </a:r>
            <a:r>
              <a:rPr kumimoji="0" lang="en-CA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.6%, 4.8% and 2.5% for AI, RA and LB.</a:t>
            </a:r>
          </a:p>
          <a:p>
            <a:pPr marL="573088" marR="0" lvl="1" indent="-231775" algn="l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B0F0"/>
              </a:buClr>
              <a:buSzPct val="120000"/>
              <a:buFont typeface="Arial" pitchFamily="34" charset="0"/>
              <a:buChar char="•"/>
              <a:tabLst/>
              <a:defRPr/>
            </a:pPr>
            <a:r>
              <a:rPr kumimoji="0" lang="en-CA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YUV coding: BD-rate savings 3.4%, 2.4% and 1.9% for AI, RA and LB.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341313" marR="0" lvl="1" indent="-3413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B0F0"/>
              </a:buClr>
              <a:buSzPct val="120000"/>
              <a:buFont typeface="Wingdings" panose="05000000000000000000" pitchFamily="2" charset="2"/>
              <a:buChar char="§"/>
              <a:tabLst/>
              <a:defRPr/>
            </a:pPr>
            <a:endParaRPr kumimoji="0" lang="en-CA" sz="2600" b="0" i="0" u="none" strike="noStrike" kern="1200" cap="none" spc="0" normalizeH="0" baseline="0" noProof="0" dirty="0">
              <a:ln>
                <a:noFill/>
              </a:ln>
              <a:solidFill>
                <a:srgbClr val="716C6B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3343256"/>
              </p:ext>
            </p:extLst>
          </p:nvPr>
        </p:nvGraphicFramePr>
        <p:xfrm>
          <a:off x="587828" y="2895600"/>
          <a:ext cx="4203700" cy="3322320"/>
        </p:xfrm>
        <a:graphic>
          <a:graphicData uri="http://schemas.openxmlformats.org/drawingml/2006/table">
            <a:tbl>
              <a:tblPr/>
              <a:tblGrid>
                <a:gridCol w="2179462"/>
                <a:gridCol w="674746"/>
                <a:gridCol w="674746"/>
                <a:gridCol w="674746"/>
              </a:tblGrid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G/Y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B/U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R/V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-8.8%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-9.8%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-9.5%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-6.6%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-7.6%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-7.9%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-8.0%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-9.1%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-9.3%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-7.1%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-9.9%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-9.4%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-5.5%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-9.7%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-12.2%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-8.7%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-9.1%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-4.5%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-9.5%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-9.8%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4681163"/>
              </p:ext>
            </p:extLst>
          </p:nvPr>
        </p:nvGraphicFramePr>
        <p:xfrm>
          <a:off x="4789394" y="2895600"/>
          <a:ext cx="2019300" cy="3322320"/>
        </p:xfrm>
        <a:graphic>
          <a:graphicData uri="http://schemas.openxmlformats.org/drawingml/2006/table">
            <a:tbl>
              <a:tblPr/>
              <a:tblGrid>
                <a:gridCol w="673100"/>
                <a:gridCol w="673100"/>
                <a:gridCol w="673100"/>
              </a:tblGrid>
              <a:tr h="152400">
                <a:tc gridSpan="3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G/Y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B/U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R/V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-11.9%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-12.9%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-12.5%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-7.9%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-9.4%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-8.7%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-5.0%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-5.9%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-7.1%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-6.1%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-6.7%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-11.3%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-7.8%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-8.1%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-4.0%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-6.3%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-6.0%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-6.6%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-8.1%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-8.7%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-8.7%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-8.6%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2400">
                <a:tc gridSpan="3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 gridSpan="3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2320044"/>
              </p:ext>
            </p:extLst>
          </p:nvPr>
        </p:nvGraphicFramePr>
        <p:xfrm>
          <a:off x="6814456" y="2895600"/>
          <a:ext cx="2019300" cy="3322320"/>
        </p:xfrm>
        <a:graphic>
          <a:graphicData uri="http://schemas.openxmlformats.org/drawingml/2006/table">
            <a:tbl>
              <a:tblPr/>
              <a:tblGrid>
                <a:gridCol w="673100"/>
                <a:gridCol w="673100"/>
                <a:gridCol w="673100"/>
              </a:tblGrid>
              <a:tr h="152400">
                <a:tc gridSpan="3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G/Y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B/U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R/V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-11.1%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-14.2%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-13.2%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-8.9%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-12.6%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-11.5%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-7.0%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-8.8%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-18.1%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-13.5%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-15.8%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-6.7%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-4.9%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-4.9%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-6.4%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-9.1%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-7.8%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-8.2%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-7.5%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-7.1%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2400">
                <a:tc gridSpan="3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 gridSpan="3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30389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92802" y="274638"/>
            <a:ext cx="8470198" cy="5635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600" b="1" kern="1200" cap="none">
                <a:solidFill>
                  <a:srgbClr val="F36C21"/>
                </a:solidFill>
                <a:latin typeface="Arial"/>
                <a:ea typeface="+mj-ea"/>
                <a:cs typeface="Arial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1" i="0" u="none" strike="noStrike" kern="1200" cap="none" spc="0" normalizeH="0" baseline="0" noProof="0" smtClean="0">
                <a:ln>
                  <a:noFill/>
                </a:ln>
                <a:solidFill>
                  <a:srgbClr val="F36C21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Results of bit-depth alignment (1)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solidFill>
                <a:srgbClr val="F36C21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04800" y="762000"/>
            <a:ext cx="8458200" cy="2057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1313" indent="-341313" algn="l" defTabSz="457200" rtl="0" eaLnBrk="1" latinLnBrk="0" hangingPunct="1">
              <a:spcBef>
                <a:spcPct val="20000"/>
              </a:spcBef>
              <a:buClr>
                <a:srgbClr val="00B0F0"/>
              </a:buClr>
              <a:buSzPct val="120000"/>
              <a:buFont typeface="Arial" pitchFamily="34" charset="0"/>
              <a:buChar char="•"/>
              <a:tabLst/>
              <a:defRPr sz="26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1pPr>
            <a:lvl2pPr marL="573088" indent="-231775" algn="l" defTabSz="457200" rtl="0" eaLnBrk="1" latinLnBrk="0" hangingPunct="1">
              <a:spcBef>
                <a:spcPts val="300"/>
              </a:spcBef>
              <a:buClr>
                <a:srgbClr val="00B0F0"/>
              </a:buClr>
              <a:buFont typeface="Arial" pitchFamily="34" charset="0"/>
              <a:buChar char="•"/>
              <a:defRPr sz="24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2pPr>
            <a:lvl3pPr marL="682625" indent="-109538" algn="l" defTabSz="457200" rtl="0" eaLnBrk="1" latinLnBrk="0" hangingPunct="1">
              <a:spcBef>
                <a:spcPts val="0"/>
              </a:spcBef>
              <a:buClr>
                <a:schemeClr val="tx1">
                  <a:lumMod val="50000"/>
                  <a:lumOff val="50000"/>
                </a:schemeClr>
              </a:buClr>
              <a:buFont typeface="Arial"/>
              <a:buChar char="•"/>
              <a:defRPr sz="20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–"/>
              <a:defRPr sz="18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»"/>
              <a:defRPr sz="16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1313" marR="0" lvl="1" indent="-3413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B0F0"/>
              </a:buClr>
              <a:buSzPct val="12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Testing configuration</a:t>
            </a:r>
          </a:p>
          <a:p>
            <a:pPr marL="573088" marR="0" lvl="1" indent="-231775" algn="l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B0F0"/>
              </a:buClr>
              <a:buSzPct val="120000"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Anchor: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SCM-2.0 + encoder bug fixes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573088" marR="0" lvl="1" indent="-231775" algn="l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B0F0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Tested: SCM-2.0 +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encoder bug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fixes + bit-depth alignment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573088" marR="0" lvl="1" indent="-231775" algn="l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B0F0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Setting one: </a:t>
            </a:r>
            <a:r>
              <a:rPr kumimoji="0" lang="en-CA" sz="2400" b="0" i="1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InterBitDepth</a:t>
            </a:r>
            <a:r>
              <a:rPr kumimoji="0" lang="en-CA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= 10 and </a:t>
            </a:r>
            <a:r>
              <a:rPr kumimoji="0" lang="en-CA" sz="2400" b="0" i="1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InterBitDepthC</a:t>
            </a:r>
            <a:r>
              <a:rPr kumimoji="0" lang="en-CA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= </a:t>
            </a:r>
            <a:r>
              <a:rPr kumimoji="0" lang="en-CA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8</a:t>
            </a:r>
            <a:endParaRPr kumimoji="0" lang="en-CA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341313" marR="0" lvl="1" indent="-3413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B0F0"/>
              </a:buClr>
              <a:buSzPct val="12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n-CA" sz="2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Coding </a:t>
            </a:r>
            <a:r>
              <a:rPr kumimoji="0" lang="en-CA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performance</a:t>
            </a:r>
          </a:p>
          <a:p>
            <a:pPr marL="573088" marR="0" lvl="1" indent="-231775" algn="l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B0F0"/>
              </a:buClr>
              <a:buSzPct val="120000"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RGB coding: BD-rate savings 15.4</a:t>
            </a:r>
            <a:r>
              <a:rPr kumimoji="0" lang="en-CA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%, 20.1% and 23.6% for AI, RA and LB.</a:t>
            </a:r>
          </a:p>
          <a:p>
            <a:pPr marL="573088" marR="0" lvl="1" indent="-231775" algn="l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B0F0"/>
              </a:buClr>
              <a:buSzPct val="120000"/>
              <a:buFont typeface="Arial" pitchFamily="34" charset="0"/>
              <a:buChar char="•"/>
              <a:tabLst/>
              <a:defRPr/>
            </a:pPr>
            <a:r>
              <a:rPr kumimoji="0" lang="en-CA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YUV coding: BD-rate savings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0.1</a:t>
            </a:r>
            <a:r>
              <a:rPr kumimoji="0" lang="en-CA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%, 0.3% and 0.3%</a:t>
            </a:r>
            <a:r>
              <a:rPr kumimoji="0" lang="en-CA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for AI, RA and LB.</a:t>
            </a:r>
          </a:p>
          <a:p>
            <a:pPr marL="573088" marR="0" lvl="1" indent="-231775" algn="l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B0F0"/>
              </a:buClr>
              <a:buSzPct val="120000"/>
              <a:buFont typeface="Arial" pitchFamily="34" charset="0"/>
              <a:buChar char="•"/>
              <a:tabLst/>
              <a:defRPr/>
            </a:pPr>
            <a:r>
              <a:rPr kumimoji="0" lang="en-CA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AEE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Fully restore the coding gain of ACT</a:t>
            </a:r>
            <a:r>
              <a:rPr kumimoji="0" lang="en-CA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16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.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716C6B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341313" marR="0" lvl="1" indent="-3413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B0F0"/>
              </a:buClr>
              <a:buSzPct val="120000"/>
              <a:buFont typeface="Wingdings" panose="05000000000000000000" pitchFamily="2" charset="2"/>
              <a:buChar char="§"/>
              <a:tabLst/>
              <a:defRPr/>
            </a:pPr>
            <a:endParaRPr kumimoji="0" lang="en-CA" sz="2600" b="0" i="0" u="none" strike="noStrike" kern="1200" cap="none" spc="0" normalizeH="0" baseline="0" noProof="0" dirty="0">
              <a:ln>
                <a:noFill/>
              </a:ln>
              <a:solidFill>
                <a:srgbClr val="716C6B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9712249"/>
              </p:ext>
            </p:extLst>
          </p:nvPr>
        </p:nvGraphicFramePr>
        <p:xfrm>
          <a:off x="533400" y="2895600"/>
          <a:ext cx="4203700" cy="3322320"/>
        </p:xfrm>
        <a:graphic>
          <a:graphicData uri="http://schemas.openxmlformats.org/drawingml/2006/table">
            <a:tbl>
              <a:tblPr/>
              <a:tblGrid>
                <a:gridCol w="2179462"/>
                <a:gridCol w="674746"/>
                <a:gridCol w="674746"/>
                <a:gridCol w="674746"/>
              </a:tblGrid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G/Y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B/U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R/V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-5.9%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-11.4%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-6.3%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-8.3%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-18.3%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-11.8%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-11.2%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-14.6%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-7.8%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-8.4%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-23.0%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-23.1%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-19.5%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-8.1%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-12.8%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-6.3%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4831837"/>
              </p:ext>
            </p:extLst>
          </p:nvPr>
        </p:nvGraphicFramePr>
        <p:xfrm>
          <a:off x="4740728" y="2895600"/>
          <a:ext cx="2019300" cy="3322320"/>
        </p:xfrm>
        <a:graphic>
          <a:graphicData uri="http://schemas.openxmlformats.org/drawingml/2006/table">
            <a:tbl>
              <a:tblPr/>
              <a:tblGrid>
                <a:gridCol w="673100"/>
                <a:gridCol w="673100"/>
                <a:gridCol w="673100"/>
              </a:tblGrid>
              <a:tr h="152400">
                <a:tc gridSpan="3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G/Y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B/U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R/V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-8.4%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-5.2%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-5.4%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-14.4%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-7.2%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-24.5%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-15.8%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-14.6%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-17.3%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-8.5%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-8.5%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-27.3%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-24.6%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-22.9%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-28.6%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-18.1%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-24.2%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-6.8%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2400">
                <a:tc gridSpan="3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 gridSpan="3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0107373"/>
              </p:ext>
            </p:extLst>
          </p:nvPr>
        </p:nvGraphicFramePr>
        <p:xfrm>
          <a:off x="6760028" y="2895602"/>
          <a:ext cx="2019300" cy="3322320"/>
        </p:xfrm>
        <a:graphic>
          <a:graphicData uri="http://schemas.openxmlformats.org/drawingml/2006/table">
            <a:tbl>
              <a:tblPr/>
              <a:tblGrid>
                <a:gridCol w="673100"/>
                <a:gridCol w="673100"/>
                <a:gridCol w="673100"/>
              </a:tblGrid>
              <a:tr h="152400">
                <a:tc gridSpan="3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G/Y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B/U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R/V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-7.8%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-4.9%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-4.9%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-14.0%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-9.0%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-11.6%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-27.6%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-19.2%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-17.8%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-22.0%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-14.7%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-16.0%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-34.2%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-32.5%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-31.5%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-36.1%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-28.5%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-33.2%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-4.8%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2400">
                <a:tc gridSpan="3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 gridSpan="3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541805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92802" y="274638"/>
            <a:ext cx="8470198" cy="5635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600" b="1" kern="1200" cap="none">
                <a:solidFill>
                  <a:srgbClr val="F36C21"/>
                </a:solidFill>
                <a:latin typeface="Arial"/>
                <a:ea typeface="+mj-ea"/>
                <a:cs typeface="Arial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1" i="0" u="none" strike="noStrike" kern="1200" cap="none" spc="0" normalizeH="0" baseline="0" noProof="0" smtClean="0">
                <a:ln>
                  <a:noFill/>
                </a:ln>
                <a:solidFill>
                  <a:srgbClr val="F36C21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Results of bit-depth alignment (2)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solidFill>
                <a:srgbClr val="F36C21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04800" y="914400"/>
            <a:ext cx="8458200" cy="2057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1313" indent="-341313" algn="l" defTabSz="457200" rtl="0" eaLnBrk="1" latinLnBrk="0" hangingPunct="1">
              <a:spcBef>
                <a:spcPct val="20000"/>
              </a:spcBef>
              <a:buClr>
                <a:srgbClr val="00B0F0"/>
              </a:buClr>
              <a:buSzPct val="120000"/>
              <a:buFont typeface="Arial" pitchFamily="34" charset="0"/>
              <a:buChar char="•"/>
              <a:tabLst/>
              <a:defRPr sz="26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1pPr>
            <a:lvl2pPr marL="573088" indent="-231775" algn="l" defTabSz="457200" rtl="0" eaLnBrk="1" latinLnBrk="0" hangingPunct="1">
              <a:spcBef>
                <a:spcPts val="300"/>
              </a:spcBef>
              <a:buClr>
                <a:srgbClr val="00B0F0"/>
              </a:buClr>
              <a:buFont typeface="Arial" pitchFamily="34" charset="0"/>
              <a:buChar char="•"/>
              <a:defRPr sz="24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2pPr>
            <a:lvl3pPr marL="682625" indent="-109538" algn="l" defTabSz="457200" rtl="0" eaLnBrk="1" latinLnBrk="0" hangingPunct="1">
              <a:spcBef>
                <a:spcPts val="0"/>
              </a:spcBef>
              <a:buClr>
                <a:schemeClr val="tx1">
                  <a:lumMod val="50000"/>
                  <a:lumOff val="50000"/>
                </a:schemeClr>
              </a:buClr>
              <a:buFont typeface="Arial"/>
              <a:buChar char="•"/>
              <a:defRPr sz="20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–"/>
              <a:defRPr sz="18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»"/>
              <a:defRPr sz="16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1313" marR="0" lvl="1" indent="-3413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B0F0"/>
              </a:buClr>
              <a:buSzPct val="12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Testing configuration</a:t>
            </a:r>
          </a:p>
          <a:p>
            <a:pPr marL="573088" marR="0" lvl="1" indent="-231775" algn="l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B0F0"/>
              </a:buClr>
              <a:buSzPct val="120000"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Anchor: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SCM-2.0 + encoder bug fixes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573088" marR="0" lvl="1" indent="-231775" algn="l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B0F0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Tested: SCM-2.0 +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encoder bug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fixes + bit-depth alignment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573088" marR="0" lvl="1" indent="-231775" algn="l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B0F0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Setting two: </a:t>
            </a:r>
            <a:r>
              <a:rPr kumimoji="0" lang="en-CA" sz="2400" b="0" i="1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InterBitDepth</a:t>
            </a:r>
            <a:r>
              <a:rPr kumimoji="0" lang="en-CA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= </a:t>
            </a:r>
            <a:r>
              <a:rPr kumimoji="0" lang="en-CA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12 </a:t>
            </a:r>
            <a:r>
              <a:rPr kumimoji="0" lang="en-CA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and </a:t>
            </a:r>
            <a:r>
              <a:rPr kumimoji="0" lang="en-CA" sz="2400" b="0" i="1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InterBitDepthC</a:t>
            </a:r>
            <a:r>
              <a:rPr kumimoji="0" lang="en-CA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= </a:t>
            </a:r>
            <a:r>
              <a:rPr kumimoji="0" lang="en-CA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8</a:t>
            </a:r>
            <a:endParaRPr kumimoji="0" lang="en-CA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341313" marR="0" lvl="1" indent="-3413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B0F0"/>
              </a:buClr>
              <a:buSzPct val="12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n-CA" sz="2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Coding </a:t>
            </a:r>
            <a:r>
              <a:rPr kumimoji="0" lang="en-CA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performance</a:t>
            </a:r>
          </a:p>
          <a:p>
            <a:pPr marL="573088" marR="0" lvl="1" indent="-231775" algn="l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B0F0"/>
              </a:buClr>
              <a:buSzPct val="120000"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RGB coding: BD-rate savings 15.4</a:t>
            </a:r>
            <a:r>
              <a:rPr kumimoji="0" lang="en-CA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%, 20.1% and 23.6% for AI, RA and LB.</a:t>
            </a:r>
          </a:p>
          <a:p>
            <a:pPr marL="573088" marR="0" lvl="1" indent="-231775" algn="l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B0F0"/>
              </a:buClr>
              <a:buSzPct val="120000"/>
              <a:buFont typeface="Arial" pitchFamily="34" charset="0"/>
              <a:buChar char="•"/>
              <a:tabLst/>
              <a:defRPr/>
            </a:pPr>
            <a:r>
              <a:rPr kumimoji="0" lang="en-CA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YUV coding: BD-rate savings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0.1</a:t>
            </a:r>
            <a:r>
              <a:rPr kumimoji="0" lang="en-CA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%, 0.3% and 0.3%</a:t>
            </a:r>
            <a:r>
              <a:rPr kumimoji="0" lang="en-CA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for AI, RA and LB.</a:t>
            </a:r>
          </a:p>
          <a:p>
            <a:pPr marL="573088" marR="0" lvl="1" indent="-231775" algn="l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B0F0"/>
              </a:buClr>
              <a:buSzPct val="120000"/>
              <a:buFont typeface="Arial" pitchFamily="34" charset="0"/>
              <a:buChar char="•"/>
              <a:tabLst/>
              <a:defRPr/>
            </a:pPr>
            <a:r>
              <a:rPr kumimoji="0" lang="en-CA" sz="2400" b="0" i="0" u="none" strike="noStrike" kern="1200" cap="none" spc="0" normalizeH="0" baseline="0" noProof="0" dirty="0">
                <a:ln>
                  <a:noFill/>
                </a:ln>
                <a:solidFill>
                  <a:srgbClr val="00AEE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Fully restore the coding gain of ACT</a:t>
            </a:r>
            <a:r>
              <a:rPr kumimoji="0" lang="en-CA" sz="2400" b="0" i="0" u="none" strike="noStrike" kern="1200" cap="none" spc="0" normalizeH="0" baseline="0" noProof="0" dirty="0">
                <a:ln>
                  <a:noFill/>
                </a:ln>
                <a:solidFill>
                  <a:srgbClr val="716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.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716C6B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341313" marR="0" lvl="1" indent="-3413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B0F0"/>
              </a:buClr>
              <a:buSzPct val="120000"/>
              <a:buFont typeface="Wingdings" panose="05000000000000000000" pitchFamily="2" charset="2"/>
              <a:buChar char="§"/>
              <a:tabLst/>
              <a:defRPr/>
            </a:pPr>
            <a:endParaRPr kumimoji="0" lang="en-CA" sz="2600" b="0" i="0" u="none" strike="noStrike" kern="1200" cap="none" spc="0" normalizeH="0" baseline="0" noProof="0" dirty="0">
              <a:ln>
                <a:noFill/>
              </a:ln>
              <a:solidFill>
                <a:srgbClr val="716C6B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9987020"/>
              </p:ext>
            </p:extLst>
          </p:nvPr>
        </p:nvGraphicFramePr>
        <p:xfrm>
          <a:off x="500742" y="3002276"/>
          <a:ext cx="4203700" cy="3322320"/>
        </p:xfrm>
        <a:graphic>
          <a:graphicData uri="http://schemas.openxmlformats.org/drawingml/2006/table">
            <a:tbl>
              <a:tblPr/>
              <a:tblGrid>
                <a:gridCol w="2179462"/>
                <a:gridCol w="674746"/>
                <a:gridCol w="674746"/>
                <a:gridCol w="674746"/>
              </a:tblGrid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G/Y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B/U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R/V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-16.8%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-13.4%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-13.4%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-17.9%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-13.0%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-14.8%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-26.5%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-19.9%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-24.9%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-18.6%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-18.8%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-25.8%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-26.6%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-24.2%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-14.9%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-6.4%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8635635"/>
              </p:ext>
            </p:extLst>
          </p:nvPr>
        </p:nvGraphicFramePr>
        <p:xfrm>
          <a:off x="4718956" y="3002276"/>
          <a:ext cx="2019300" cy="3322320"/>
        </p:xfrm>
        <a:graphic>
          <a:graphicData uri="http://schemas.openxmlformats.org/drawingml/2006/table">
            <a:tbl>
              <a:tblPr/>
              <a:tblGrid>
                <a:gridCol w="673100"/>
                <a:gridCol w="673100"/>
                <a:gridCol w="673100"/>
              </a:tblGrid>
              <a:tr h="152400">
                <a:tc gridSpan="3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G/Y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B/U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R/V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-32.0%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-25.3%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-25.7%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-31.1%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-23.6%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-25.8%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-43.1%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-36.5%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-35.4%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-38.5%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-29.4%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-44.1%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-40.8%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-39.9%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-51.3%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-46.2%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-50.4%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-6.8%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2400">
                <a:tc gridSpan="3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 gridSpan="3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6219448"/>
              </p:ext>
            </p:extLst>
          </p:nvPr>
        </p:nvGraphicFramePr>
        <p:xfrm>
          <a:off x="6743698" y="3002280"/>
          <a:ext cx="2019300" cy="3322320"/>
        </p:xfrm>
        <a:graphic>
          <a:graphicData uri="http://schemas.openxmlformats.org/drawingml/2006/table">
            <a:tbl>
              <a:tblPr/>
              <a:tblGrid>
                <a:gridCol w="673100"/>
                <a:gridCol w="673100"/>
                <a:gridCol w="673100"/>
              </a:tblGrid>
              <a:tr h="152400">
                <a:tc gridSpan="3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G/Y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B/U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R/V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-23.8%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-24.1%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-40.8%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-32.4%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-34.8%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-51.7%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-44.0%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-42.5%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-45.2%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-32.5%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-32.6%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-56.0%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-51.7%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-51.6%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-60.0%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-58.1%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-60.8%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-5.3%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2400">
                <a:tc gridSpan="3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 gridSpan="3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69318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92802" y="274638"/>
            <a:ext cx="8470198" cy="5635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600" b="1" kern="1200" cap="none">
                <a:solidFill>
                  <a:srgbClr val="F36C21"/>
                </a:solidFill>
                <a:latin typeface="Arial"/>
                <a:ea typeface="+mj-ea"/>
                <a:cs typeface="Arial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1" i="0" u="none" strike="noStrike" kern="1200" cap="none" spc="0" normalizeH="0" baseline="0" noProof="0" smtClean="0">
                <a:ln>
                  <a:noFill/>
                </a:ln>
                <a:solidFill>
                  <a:srgbClr val="F36C21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Closing Remarks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solidFill>
                <a:srgbClr val="F36C21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81000" y="990600"/>
            <a:ext cx="82296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1313" indent="-341313" algn="l" defTabSz="457200" rtl="0" eaLnBrk="1" latinLnBrk="0" hangingPunct="1">
              <a:spcBef>
                <a:spcPct val="20000"/>
              </a:spcBef>
              <a:buClr>
                <a:srgbClr val="00B0F0"/>
              </a:buClr>
              <a:buSzPct val="120000"/>
              <a:buFont typeface="Arial" pitchFamily="34" charset="0"/>
              <a:buChar char="•"/>
              <a:tabLst/>
              <a:defRPr sz="26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1pPr>
            <a:lvl2pPr marL="573088" indent="-231775" algn="l" defTabSz="457200" rtl="0" eaLnBrk="1" latinLnBrk="0" hangingPunct="1">
              <a:spcBef>
                <a:spcPts val="300"/>
              </a:spcBef>
              <a:buClr>
                <a:srgbClr val="00B0F0"/>
              </a:buClr>
              <a:buFont typeface="Arial" pitchFamily="34" charset="0"/>
              <a:buChar char="•"/>
              <a:defRPr sz="24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2pPr>
            <a:lvl3pPr marL="682625" indent="-109538" algn="l" defTabSz="457200" rtl="0" eaLnBrk="1" latinLnBrk="0" hangingPunct="1">
              <a:spcBef>
                <a:spcPts val="0"/>
              </a:spcBef>
              <a:buClr>
                <a:schemeClr val="tx1">
                  <a:lumMod val="50000"/>
                  <a:lumOff val="50000"/>
                </a:schemeClr>
              </a:buClr>
              <a:buFont typeface="Arial"/>
              <a:buChar char="•"/>
              <a:defRPr sz="20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–"/>
              <a:defRPr sz="18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»"/>
              <a:defRPr sz="16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1313" marR="0" lvl="0" indent="-3413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B0F0"/>
              </a:buClr>
              <a:buSzPct val="12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Two encoder bug fixes</a:t>
            </a:r>
          </a:p>
          <a:p>
            <a:pPr marL="573088" marR="0" lvl="1" indent="-231775" algn="l" defTabSz="457200" rtl="0" eaLnBrk="1" fontAlgn="auto" latinLnBrk="0" hangingPunct="1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>
                <a:srgbClr val="00B0F0"/>
              </a:buClr>
              <a:buSzPct val="120000"/>
              <a:buFont typeface="Arial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For inter hash, use the </a:t>
            </a:r>
            <a:r>
              <a:rPr kumimoji="0" lang="en-US" sz="2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chroma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bit-depth to calculate the </a:t>
            </a:r>
            <a:r>
              <a:rPr kumimoji="0" lang="en-US" sz="2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chroma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CRC values.</a:t>
            </a:r>
          </a:p>
          <a:p>
            <a:pPr marL="573088" marR="0" lvl="1" indent="-231775" algn="l" defTabSz="457200" rtl="0" eaLnBrk="1" fontAlgn="auto" latinLnBrk="0" hangingPunct="1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>
                <a:srgbClr val="00B0F0"/>
              </a:buClr>
              <a:buSzPct val="120000"/>
              <a:buFont typeface="Arial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For palette-based coding, use 8-bit distortion to generate the palette table and the palette indices.</a:t>
            </a:r>
          </a:p>
          <a:p>
            <a:pPr marL="341313" marR="0" lvl="0" indent="-3413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B0F0"/>
              </a:buClr>
              <a:buSzPct val="120000"/>
              <a:buFont typeface="Arial" pitchFamily="34" charset="0"/>
              <a:buChar char="•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The proposed</a:t>
            </a:r>
            <a:r>
              <a:rPr kumimoji="0" lang="en-US" sz="2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solution</a:t>
            </a: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lvl="1" indent="-341313">
              <a:spcBef>
                <a:spcPct val="20000"/>
              </a:spcBef>
              <a:buSzPct val="120000"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The bit-depth alignment is proposed to improve the ACT performance with different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luma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and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chroma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bit-depths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for </a:t>
            </a:r>
            <a:r>
              <a:rPr kumimoji="0" lang="en-US" sz="2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lossy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coding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.</a:t>
            </a:r>
          </a:p>
          <a:p>
            <a:pPr lvl="1" indent="-341313">
              <a:spcBef>
                <a:spcPct val="20000"/>
              </a:spcBef>
              <a:buSzPct val="120000"/>
              <a:defRPr/>
            </a:pPr>
            <a:r>
              <a:rPr lang="en-US" dirty="0" smtClean="0">
                <a:solidFill>
                  <a:schemeClr val="tx1"/>
                </a:solidFill>
              </a:rPr>
              <a:t>Disable ACT for lossless coding.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  <a:p>
            <a:pPr marL="341313" marR="0" lvl="0" indent="-3413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B0F0"/>
              </a:buClr>
              <a:buSzPct val="120000"/>
              <a:buFont typeface="Arial" pitchFamily="34" charset="0"/>
              <a:buChar char="•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Significant coding performance gains are observed.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127182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2307</Words>
  <Application>Microsoft Office PowerPoint</Application>
  <PresentationFormat>On-screen Show (4:3)</PresentationFormat>
  <Paragraphs>629</Paragraphs>
  <Slides>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Office Theme</vt:lpstr>
      <vt:lpstr>Equation</vt:lpstr>
      <vt:lpstr>Visio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InterDigital Communications, LLC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Xiu, Xiaoyu</dc:creator>
  <cp:lastModifiedBy>Xiu, Xiaoyu</cp:lastModifiedBy>
  <cp:revision>3</cp:revision>
  <dcterms:created xsi:type="dcterms:W3CDTF">2014-10-21T06:43:25Z</dcterms:created>
  <dcterms:modified xsi:type="dcterms:W3CDTF">2014-10-22T08:21:35Z</dcterms:modified>
</cp:coreProperties>
</file>