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6C6B"/>
    <a:srgbClr val="70C100"/>
    <a:srgbClr val="00ADEE"/>
    <a:srgbClr val="F36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22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cover-16_9_higher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1291" cy="68580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28675" y="4323554"/>
            <a:ext cx="4524375" cy="8312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00AEEF"/>
                </a:solidFill>
                <a:latin typeface="+mn-lt"/>
                <a:cs typeface="Helvetica Neue Light"/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8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Date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628674" y="2310028"/>
            <a:ext cx="4419600" cy="1639593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0000"/>
              </a:lnSpc>
              <a:defRPr sz="5400" b="1" i="0" cap="all">
                <a:solidFill>
                  <a:srgbClr val="F36C21"/>
                </a:solidFill>
                <a:latin typeface="+mj-lt"/>
                <a:cs typeface="Helvetica Neue"/>
              </a:defRPr>
            </a:lvl1pPr>
          </a:lstStyle>
          <a:p>
            <a:r>
              <a:rPr lang="en-US" dirty="0" err="1" smtClean="0"/>
              <a:t>Interdigital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137753" y="6100611"/>
            <a:ext cx="2978892" cy="38318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7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7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pic>
        <p:nvPicPr>
          <p:cNvPr id="5" name="Picture 4" descr="InterDigital_logo_LG_WH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45" y="6150060"/>
            <a:ext cx="2519293" cy="37696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1000" y="1676630"/>
            <a:ext cx="8229600" cy="42839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-164592">
              <a:buClr>
                <a:srgbClr val="FF6600"/>
              </a:buClr>
              <a:buFont typeface="Arial"/>
              <a:buChar char="•"/>
              <a:defRPr sz="2400" b="0" i="0">
                <a:solidFill>
                  <a:schemeClr val="tx1"/>
                </a:solidFill>
                <a:latin typeface="+mn-lt"/>
                <a:cs typeface="Arial"/>
              </a:defRPr>
            </a:lvl1pPr>
            <a:lvl2pPr marL="832104" indent="-164592"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Arial"/>
              </a:defRPr>
            </a:lvl2pPr>
            <a:lvl3pPr marL="1143000" indent="-137160">
              <a:buClrTx/>
              <a:buFont typeface="Lucida Grande"/>
              <a:buChar char="-"/>
              <a:defRPr sz="1800" b="0" i="0">
                <a:solidFill>
                  <a:schemeClr val="tx1"/>
                </a:solidFill>
                <a:latin typeface="+mn-lt"/>
                <a:cs typeface="Arial"/>
              </a:defRPr>
            </a:lvl3pPr>
            <a:lvl4pPr marL="1600200" indent="-137160">
              <a:buClrTx/>
              <a:buFont typeface="Lucida Grande"/>
              <a:buChar char="-"/>
              <a:defRPr sz="1500" b="0" i="0">
                <a:solidFill>
                  <a:schemeClr val="tx1"/>
                </a:solidFill>
                <a:latin typeface="+mn-lt"/>
                <a:cs typeface="Arial"/>
              </a:defRPr>
            </a:lvl4pPr>
            <a:lvl5pPr marL="2057400" indent="-137160">
              <a:buClrTx/>
              <a:buFont typeface="Lucida Grande"/>
              <a:buChar char="-"/>
              <a:defRPr sz="1500" b="0" i="0">
                <a:solidFill>
                  <a:schemeClr val="tx1"/>
                </a:solidFill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2057400" y="6062133"/>
            <a:ext cx="3960992" cy="609600"/>
          </a:xfrm>
          <a:prstGeom prst="rect">
            <a:avLst/>
          </a:prstGeom>
        </p:spPr>
        <p:txBody>
          <a:bodyPr lIns="91435" tIns="45717" rIns="91435" bIns="45717"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900" b="0" i="0" kern="1200" cap="none" baseline="0" dirty="0" smtClean="0">
                <a:solidFill>
                  <a:srgbClr val="716C6B"/>
                </a:solidFill>
                <a:latin typeface="Calibri"/>
                <a:ea typeface="+mn-ea"/>
                <a:cs typeface="Calibri"/>
              </a:rPr>
              <a:t>© 2014 InterDigital, Inc. All rights reserved.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6" y="6337851"/>
            <a:ext cx="1807413" cy="268475"/>
          </a:xfrm>
          <a:prstGeom prst="rect">
            <a:avLst/>
          </a:prstGeom>
        </p:spPr>
      </p:pic>
      <p:sp>
        <p:nvSpPr>
          <p:cNvPr id="17" name="Hexagon 12"/>
          <p:cNvSpPr/>
          <p:nvPr userDrawn="1"/>
        </p:nvSpPr>
        <p:spPr bwMode="auto">
          <a:xfrm>
            <a:off x="8305800" y="6337851"/>
            <a:ext cx="762000" cy="520149"/>
          </a:xfrm>
          <a:custGeom>
            <a:avLst/>
            <a:gdLst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234067 w 1086070"/>
              <a:gd name="connsiteY5" fmla="*/ 936267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454488 w 1086070"/>
              <a:gd name="connsiteY5" fmla="*/ 789333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0 w 1086070"/>
              <a:gd name="connsiteY5" fmla="*/ 468134 h 936267"/>
              <a:gd name="connsiteX0" fmla="*/ 0 w 1086070"/>
              <a:gd name="connsiteY0" fmla="*/ 468134 h 468134"/>
              <a:gd name="connsiteX1" fmla="*/ 234067 w 1086070"/>
              <a:gd name="connsiteY1" fmla="*/ 0 h 468134"/>
              <a:gd name="connsiteX2" fmla="*/ 852003 w 1086070"/>
              <a:gd name="connsiteY2" fmla="*/ 0 h 468134"/>
              <a:gd name="connsiteX3" fmla="*/ 1086070 w 1086070"/>
              <a:gd name="connsiteY3" fmla="*/ 468134 h 468134"/>
              <a:gd name="connsiteX4" fmla="*/ 0 w 1086070"/>
              <a:gd name="connsiteY4" fmla="*/ 468134 h 4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070" h="468134">
                <a:moveTo>
                  <a:pt x="0" y="468134"/>
                </a:moveTo>
                <a:lnTo>
                  <a:pt x="234067" y="0"/>
                </a:lnTo>
                <a:lnTo>
                  <a:pt x="852003" y="0"/>
                </a:lnTo>
                <a:lnTo>
                  <a:pt x="1086070" y="468134"/>
                </a:lnTo>
                <a:lnTo>
                  <a:pt x="0" y="468134"/>
                </a:lnTo>
                <a:close/>
              </a:path>
            </a:pathLst>
          </a:custGeom>
          <a:solidFill>
            <a:srgbClr val="00ADEE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8440868" y="6265336"/>
            <a:ext cx="386709" cy="507997"/>
          </a:xfrm>
          <a:prstGeom prst="rect">
            <a:avLst/>
          </a:prstGeom>
        </p:spPr>
        <p:txBody>
          <a:bodyPr vert="horz" lIns="0" tIns="45717" rIns="0" bIns="45717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111119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pPr marL="111119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5867401" y="6313037"/>
            <a:ext cx="2494786" cy="34163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4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1" y="-10155"/>
            <a:ext cx="9140181" cy="1686784"/>
          </a:xfrm>
          <a:prstGeom prst="rect">
            <a:avLst/>
          </a:prstGeom>
        </p:spPr>
        <p:txBody>
          <a:bodyPr lIns="192024" tIns="160020" rIns="192024" bIns="160020" anchor="t"/>
          <a:lstStyle>
            <a:lvl1pPr algn="l">
              <a:defRPr sz="2900" b="1"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03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title-16_9_higher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1291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13240" y="4274578"/>
            <a:ext cx="5939321" cy="1801133"/>
          </a:xfrm>
          <a:prstGeom prst="rect">
            <a:avLst/>
          </a:prstGeom>
        </p:spPr>
        <p:txBody>
          <a:bodyPr lIns="192024" tIns="160020" rIns="192024" bIns="160020" anchor="t"/>
          <a:lstStyle>
            <a:lvl1pPr algn="l">
              <a:defRPr sz="2900" b="1"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pic>
        <p:nvPicPr>
          <p:cNvPr id="4" name="Picture 3" descr="InterDigital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84" y="6179966"/>
            <a:ext cx="2084857" cy="309687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6137753" y="6100611"/>
            <a:ext cx="2978892" cy="38318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7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7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2057400" y="6062133"/>
            <a:ext cx="3960992" cy="609600"/>
          </a:xfrm>
          <a:prstGeom prst="rect">
            <a:avLst/>
          </a:prstGeom>
        </p:spPr>
        <p:txBody>
          <a:bodyPr lIns="91435" tIns="45717" rIns="91435" bIns="45717"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900" b="0" i="0" kern="1200" cap="none" baseline="0" dirty="0" smtClean="0">
                <a:solidFill>
                  <a:srgbClr val="716C6B"/>
                </a:solidFill>
                <a:latin typeface="Calibri"/>
                <a:ea typeface="+mn-ea"/>
                <a:cs typeface="Calibri"/>
              </a:rPr>
              <a:t>© 2014 InterDigital, Inc. All rights reserved.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6" y="6337851"/>
            <a:ext cx="1807413" cy="268475"/>
          </a:xfrm>
          <a:prstGeom prst="rect">
            <a:avLst/>
          </a:prstGeom>
        </p:spPr>
      </p:pic>
      <p:sp>
        <p:nvSpPr>
          <p:cNvPr id="7" name="Hexagon 12"/>
          <p:cNvSpPr/>
          <p:nvPr userDrawn="1"/>
        </p:nvSpPr>
        <p:spPr bwMode="auto">
          <a:xfrm>
            <a:off x="8305800" y="6337851"/>
            <a:ext cx="762000" cy="520149"/>
          </a:xfrm>
          <a:custGeom>
            <a:avLst/>
            <a:gdLst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234067 w 1086070"/>
              <a:gd name="connsiteY5" fmla="*/ 936267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454488 w 1086070"/>
              <a:gd name="connsiteY5" fmla="*/ 789333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0 w 1086070"/>
              <a:gd name="connsiteY5" fmla="*/ 468134 h 936267"/>
              <a:gd name="connsiteX0" fmla="*/ 0 w 1086070"/>
              <a:gd name="connsiteY0" fmla="*/ 468134 h 468134"/>
              <a:gd name="connsiteX1" fmla="*/ 234067 w 1086070"/>
              <a:gd name="connsiteY1" fmla="*/ 0 h 468134"/>
              <a:gd name="connsiteX2" fmla="*/ 852003 w 1086070"/>
              <a:gd name="connsiteY2" fmla="*/ 0 h 468134"/>
              <a:gd name="connsiteX3" fmla="*/ 1086070 w 1086070"/>
              <a:gd name="connsiteY3" fmla="*/ 468134 h 468134"/>
              <a:gd name="connsiteX4" fmla="*/ 0 w 1086070"/>
              <a:gd name="connsiteY4" fmla="*/ 468134 h 4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070" h="468134">
                <a:moveTo>
                  <a:pt x="0" y="468134"/>
                </a:moveTo>
                <a:lnTo>
                  <a:pt x="234067" y="0"/>
                </a:lnTo>
                <a:lnTo>
                  <a:pt x="852003" y="0"/>
                </a:lnTo>
                <a:lnTo>
                  <a:pt x="1086070" y="468134"/>
                </a:lnTo>
                <a:lnTo>
                  <a:pt x="0" y="468134"/>
                </a:lnTo>
                <a:close/>
              </a:path>
            </a:pathLst>
          </a:custGeom>
          <a:solidFill>
            <a:srgbClr val="00ADEE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440868" y="6265336"/>
            <a:ext cx="386709" cy="507997"/>
          </a:xfrm>
          <a:prstGeom prst="rect">
            <a:avLst/>
          </a:prstGeom>
        </p:spPr>
        <p:txBody>
          <a:bodyPr vert="horz" lIns="0" tIns="45717" rIns="0" bIns="45717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111119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pPr marL="111119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867401" y="6313037"/>
            <a:ext cx="2494786" cy="34163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400" dirty="0">
              <a:solidFill>
                <a:srgbClr val="00ADE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937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1335" y="4253013"/>
            <a:ext cx="4524375" cy="110029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Xiaoyu Xiu, Yan Ye, Yuwen He</a:t>
            </a:r>
          </a:p>
          <a:p>
            <a:pPr>
              <a:spcBef>
                <a:spcPts val="0"/>
              </a:spcBef>
            </a:pPr>
            <a:r>
              <a:rPr lang="en-US" dirty="0" err="1"/>
              <a:t>InterDigital</a:t>
            </a:r>
            <a:r>
              <a:rPr lang="en-US" dirty="0"/>
              <a:t> Communications, Inc.</a:t>
            </a:r>
          </a:p>
          <a:p>
            <a:pPr>
              <a:spcBef>
                <a:spcPts val="0"/>
              </a:spcBef>
            </a:pPr>
            <a:r>
              <a:rPr lang="en-US" dirty="0"/>
              <a:t>Oct.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32042" y="1885508"/>
            <a:ext cx="4635223" cy="2064113"/>
          </a:xfrm>
        </p:spPr>
        <p:txBody>
          <a:bodyPr/>
          <a:lstStyle/>
          <a:p>
            <a:r>
              <a:rPr lang="en-US" sz="2800" cap="none" dirty="0" smtClean="0"/>
              <a:t>JCTVC-S0179</a:t>
            </a:r>
            <a:r>
              <a:rPr lang="en-US" sz="2800" cap="none" dirty="0"/>
              <a:t/>
            </a:r>
            <a:br>
              <a:rPr lang="en-US" sz="2800" cap="none" dirty="0"/>
            </a:br>
            <a:r>
              <a:rPr lang="en-US" sz="2800" dirty="0"/>
              <a:t>On inter-component </a:t>
            </a:r>
            <a:r>
              <a:rPr lang="en-US" sz="2800" dirty="0" smtClean="0"/>
              <a:t>de-correlation </a:t>
            </a:r>
            <a:r>
              <a:rPr lang="en-US" sz="2800" dirty="0"/>
              <a:t>for screen content coding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92802" y="201304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Introduction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81000" y="721056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Two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inter-component de-correlation methods are supported in HEVC SCC draft 1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inverse CCP is performed 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TU-level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inverse ACT is performed 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CU-level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CUs coded 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 mode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and 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PU-level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CUs coded 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intra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intraBC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modes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 </a:t>
            </a: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Complicates pipeline design and parallel processing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164514"/>
              </p:ext>
            </p:extLst>
          </p:nvPr>
        </p:nvGraphicFramePr>
        <p:xfrm>
          <a:off x="1431471" y="3194712"/>
          <a:ext cx="6645729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9186141" imgH="4430970" progId="Visio.Drawing.11">
                  <p:embed/>
                </p:oleObj>
              </mc:Choice>
              <mc:Fallback>
                <p:oleObj name="Visio" r:id="rId3" imgW="9186141" imgH="44309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471" y="3194712"/>
                        <a:ext cx="6645729" cy="3200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47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292802" y="2286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Proposal (1)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81000" y="762000"/>
            <a:ext cx="8229600" cy="2155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TU-level inverse ACT 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(editorial change to the spec.)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Represents a more efficient decoder implementation for pipeline and parallel processing.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Make ACT more consistent with CCP as both modules are located at TU-level.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847800"/>
              </p:ext>
            </p:extLst>
          </p:nvPr>
        </p:nvGraphicFramePr>
        <p:xfrm>
          <a:off x="1817916" y="2870860"/>
          <a:ext cx="5486400" cy="3758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3" imgW="6442941" imgH="4423680" progId="Visio.Drawing.11">
                  <p:embed/>
                </p:oleObj>
              </mc:Choice>
              <mc:Fallback>
                <p:oleObj name="Visio" r:id="rId3" imgW="6442941" imgH="44236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916" y="2870860"/>
                        <a:ext cx="5486400" cy="3758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173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286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Proposal (2)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762000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Combined inverse CCP and inverse ACT</a:t>
            </a:r>
            <a:endParaRPr kumimoji="0" lang="en-US" sz="2600" b="0" i="0" u="none" strike="noStrike" kern="1200" cap="none" spc="0" normalizeH="0" baseline="0" noProof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Combine inverse CCP and inverse ACT to one single decoding process.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Reduce the decoding latency.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Combined decoding process in lossy coding: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750255"/>
              </p:ext>
            </p:extLst>
          </p:nvPr>
        </p:nvGraphicFramePr>
        <p:xfrm>
          <a:off x="337460" y="3048000"/>
          <a:ext cx="8534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6108700" imgH="762000" progId="Equation.3">
                  <p:embed/>
                </p:oleObj>
              </mc:Choice>
              <mc:Fallback>
                <p:oleObj name="Equation" r:id="rId3" imgW="61087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460" y="3048000"/>
                        <a:ext cx="8534400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381000" y="4343400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Combined decoding process in lossless coding: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46479"/>
              </p:ext>
            </p:extLst>
          </p:nvPr>
        </p:nvGraphicFramePr>
        <p:xfrm>
          <a:off x="2410941" y="4702626"/>
          <a:ext cx="4294659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Visio" r:id="rId5" imgW="4692749" imgH="1912680" progId="Visio.Drawing.11">
                  <p:embed/>
                </p:oleObj>
              </mc:Choice>
              <mc:Fallback>
                <p:oleObj name="Visio" r:id="rId5" imgW="4692749" imgH="19126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0941" y="4702626"/>
                        <a:ext cx="4294659" cy="1752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828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3810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914400"/>
            <a:ext cx="84582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TU-level inverse ACT </a:t>
            </a:r>
            <a:r>
              <a:rPr lang="en-US" dirty="0">
                <a:solidFill>
                  <a:srgbClr val="00AEEF"/>
                </a:solidFill>
              </a:rPr>
              <a:t>(editorial change to the spec</a:t>
            </a:r>
            <a:r>
              <a:rPr lang="en-US" dirty="0" smtClean="0">
                <a:solidFill>
                  <a:srgbClr val="00AEEF"/>
                </a:solidFill>
              </a:rPr>
              <a:t>.)</a:t>
            </a:r>
          </a:p>
          <a:p>
            <a:pPr lvl="1"/>
            <a:r>
              <a:rPr lang="en-US" dirty="0" smtClean="0"/>
              <a:t>No coding performance difference.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Reduced decoding time </a:t>
            </a:r>
            <a:r>
              <a:rPr lang="en-US" dirty="0" smtClean="0"/>
              <a:t>as TU-level CBF flags could be utilized to skip unnecessary inverse ACT operations.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35179"/>
              </p:ext>
            </p:extLst>
          </p:nvPr>
        </p:nvGraphicFramePr>
        <p:xfrm>
          <a:off x="152401" y="2667000"/>
          <a:ext cx="4343401" cy="3352800"/>
        </p:xfrm>
        <a:graphic>
          <a:graphicData uri="http://schemas.openxmlformats.org/drawingml/2006/table">
            <a:tbl>
              <a:tblPr/>
              <a:tblGrid>
                <a:gridCol w="2251891"/>
                <a:gridCol w="697170"/>
                <a:gridCol w="697170"/>
                <a:gridCol w="697170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202483"/>
              </p:ext>
            </p:extLst>
          </p:nvPr>
        </p:nvGraphicFramePr>
        <p:xfrm>
          <a:off x="4495803" y="2667000"/>
          <a:ext cx="2231568" cy="3352800"/>
        </p:xfrm>
        <a:graphic>
          <a:graphicData uri="http://schemas.openxmlformats.org/drawingml/2006/table">
            <a:tbl>
              <a:tblPr/>
              <a:tblGrid>
                <a:gridCol w="743856"/>
                <a:gridCol w="743856"/>
                <a:gridCol w="743856"/>
              </a:tblGrid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201526"/>
              </p:ext>
            </p:extLst>
          </p:nvPr>
        </p:nvGraphicFramePr>
        <p:xfrm>
          <a:off x="6721929" y="2667000"/>
          <a:ext cx="2269671" cy="3352800"/>
        </p:xfrm>
        <a:graphic>
          <a:graphicData uri="http://schemas.openxmlformats.org/drawingml/2006/table">
            <a:tbl>
              <a:tblPr/>
              <a:tblGrid>
                <a:gridCol w="756557"/>
                <a:gridCol w="756557"/>
                <a:gridCol w="756557"/>
              </a:tblGrid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41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80744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614144"/>
            <a:ext cx="84582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TU-level inverse ACT </a:t>
            </a:r>
            <a:r>
              <a:rPr lang="en-US" dirty="0">
                <a:solidFill>
                  <a:srgbClr val="00AEEF"/>
                </a:solidFill>
              </a:rPr>
              <a:t>(editorial change to the spec</a:t>
            </a:r>
            <a:r>
              <a:rPr lang="en-US" dirty="0" smtClean="0">
                <a:solidFill>
                  <a:srgbClr val="00AEEF"/>
                </a:solidFill>
              </a:rPr>
              <a:t>.)</a:t>
            </a:r>
          </a:p>
          <a:p>
            <a:pPr lvl="1"/>
            <a:r>
              <a:rPr lang="en-US" dirty="0" smtClean="0"/>
              <a:t>No coding performance difference.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Reduced decoding time </a:t>
            </a:r>
            <a:r>
              <a:rPr lang="en-US" dirty="0" smtClean="0"/>
              <a:t>as TU-level CBF flags could be utilized to skip unnecessary inverse ACT operations.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655089"/>
              </p:ext>
            </p:extLst>
          </p:nvPr>
        </p:nvGraphicFramePr>
        <p:xfrm>
          <a:off x="62948" y="2319028"/>
          <a:ext cx="4267201" cy="3916680"/>
        </p:xfrm>
        <a:graphic>
          <a:graphicData uri="http://schemas.openxmlformats.org/drawingml/2006/table">
            <a:tbl>
              <a:tblPr/>
              <a:tblGrid>
                <a:gridCol w="1936565"/>
                <a:gridCol w="585474"/>
                <a:gridCol w="585474"/>
                <a:gridCol w="585474"/>
                <a:gridCol w="574214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26421"/>
              </p:ext>
            </p:extLst>
          </p:nvPr>
        </p:nvGraphicFramePr>
        <p:xfrm>
          <a:off x="4343400" y="2322340"/>
          <a:ext cx="2286000" cy="3916680"/>
        </p:xfrm>
        <a:graphic>
          <a:graphicData uri="http://schemas.openxmlformats.org/drawingml/2006/table">
            <a:tbl>
              <a:tblPr/>
              <a:tblGrid>
                <a:gridCol w="574261"/>
                <a:gridCol w="574261"/>
                <a:gridCol w="574261"/>
                <a:gridCol w="563217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169881"/>
              </p:ext>
            </p:extLst>
          </p:nvPr>
        </p:nvGraphicFramePr>
        <p:xfrm>
          <a:off x="6655904" y="2319028"/>
          <a:ext cx="2438400" cy="3916680"/>
        </p:xfrm>
        <a:graphic>
          <a:graphicData uri="http://schemas.openxmlformats.org/drawingml/2006/table">
            <a:tbl>
              <a:tblPr/>
              <a:tblGrid>
                <a:gridCol w="567505"/>
                <a:gridCol w="567505"/>
                <a:gridCol w="567505"/>
                <a:gridCol w="735885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06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3810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914400"/>
            <a:ext cx="84582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Combined inverse CCP and inverse ACT</a:t>
            </a:r>
            <a:endParaRPr lang="en-US" dirty="0" smtClean="0">
              <a:solidFill>
                <a:srgbClr val="00AEEF"/>
              </a:solidFill>
            </a:endParaRPr>
          </a:p>
          <a:p>
            <a:pPr lvl="1"/>
            <a:r>
              <a:rPr lang="en-US" dirty="0" smtClean="0"/>
              <a:t>No coding performance loss.</a:t>
            </a:r>
          </a:p>
          <a:p>
            <a:pPr lvl="1"/>
            <a:r>
              <a:rPr lang="en-US" dirty="0" smtClean="0"/>
              <a:t>Similar encoding and decoding times to the anchor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Reduced decoding latency</a:t>
            </a:r>
            <a:r>
              <a:rPr lang="en-US" dirty="0" smtClean="0"/>
              <a:t>.</a:t>
            </a: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048713"/>
              </p:ext>
            </p:extLst>
          </p:nvPr>
        </p:nvGraphicFramePr>
        <p:xfrm>
          <a:off x="457200" y="2819400"/>
          <a:ext cx="4203700" cy="332232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12277"/>
              </p:ext>
            </p:extLst>
          </p:nvPr>
        </p:nvGraphicFramePr>
        <p:xfrm>
          <a:off x="4660900" y="28194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07444"/>
              </p:ext>
            </p:extLst>
          </p:nvPr>
        </p:nvGraphicFramePr>
        <p:xfrm>
          <a:off x="6674756" y="28194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3831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9212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88425" y="5817638"/>
            <a:ext cx="6276351" cy="628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AEEF"/>
                </a:solidFill>
              </a:rPr>
              <a:t>Thanks to Microsoft for the cross-check!</a:t>
            </a:r>
            <a:endParaRPr lang="en-US" dirty="0">
              <a:solidFill>
                <a:srgbClr val="00AEE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625520"/>
            <a:ext cx="8458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Combined inverse CCP and inverse ACT</a:t>
            </a:r>
            <a:endParaRPr lang="en-US" dirty="0" smtClean="0">
              <a:solidFill>
                <a:srgbClr val="00AEEF"/>
              </a:solidFill>
            </a:endParaRPr>
          </a:p>
          <a:p>
            <a:pPr lvl="1"/>
            <a:r>
              <a:rPr lang="en-US" dirty="0" smtClean="0"/>
              <a:t>No coding performance loss.</a:t>
            </a:r>
          </a:p>
          <a:p>
            <a:pPr lvl="1"/>
            <a:r>
              <a:rPr lang="en-US" dirty="0" smtClean="0"/>
              <a:t>Similar encoding and decoding times to the anchor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Reduced decoding latency</a:t>
            </a:r>
            <a:r>
              <a:rPr lang="en-US" dirty="0" smtClean="0"/>
              <a:t>.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053683"/>
              </p:ext>
            </p:extLst>
          </p:nvPr>
        </p:nvGraphicFramePr>
        <p:xfrm>
          <a:off x="76200" y="1901584"/>
          <a:ext cx="4343400" cy="3916680"/>
        </p:xfrm>
        <a:graphic>
          <a:graphicData uri="http://schemas.openxmlformats.org/drawingml/2006/table">
            <a:tbl>
              <a:tblPr/>
              <a:tblGrid>
                <a:gridCol w="1971148"/>
                <a:gridCol w="595928"/>
                <a:gridCol w="595928"/>
                <a:gridCol w="595928"/>
                <a:gridCol w="584468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653800"/>
              </p:ext>
            </p:extLst>
          </p:nvPr>
        </p:nvGraphicFramePr>
        <p:xfrm>
          <a:off x="4425042" y="1901584"/>
          <a:ext cx="2356758" cy="3916680"/>
        </p:xfrm>
        <a:graphic>
          <a:graphicData uri="http://schemas.openxmlformats.org/drawingml/2006/table">
            <a:tbl>
              <a:tblPr/>
              <a:tblGrid>
                <a:gridCol w="592036"/>
                <a:gridCol w="592036"/>
                <a:gridCol w="592036"/>
                <a:gridCol w="58065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590289"/>
              </p:ext>
            </p:extLst>
          </p:nvPr>
        </p:nvGraphicFramePr>
        <p:xfrm>
          <a:off x="6781798" y="1901584"/>
          <a:ext cx="2209800" cy="3916680"/>
        </p:xfrm>
        <a:graphic>
          <a:graphicData uri="http://schemas.openxmlformats.org/drawingml/2006/table">
            <a:tbl>
              <a:tblPr/>
              <a:tblGrid>
                <a:gridCol w="555119"/>
                <a:gridCol w="555119"/>
                <a:gridCol w="555119"/>
                <a:gridCol w="544443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027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Closing Remarks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90600"/>
            <a:ext cx="82296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proposed methods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TU-level inverse ACT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(editorial change to the spec.)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Combined inverse CCP and inverse ACT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There is no coding performance loss while pipeline design and parallel processing are simplified.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Reduced decoding latency of inverse CCP and inverse ACT.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2484789"/>
      </p:ext>
    </p:extLst>
  </p:cSld>
  <p:clrMapOvr>
    <a:masterClrMapping/>
  </p:clrMapOvr>
</p:sld>
</file>

<file path=ppt/theme/theme1.xml><?xml version="1.0" encoding="utf-8"?>
<a:theme xmlns:a="http://schemas.openxmlformats.org/drawingml/2006/main" name="JCTVC-S017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E333374D4DDF4B90D2A8BD915445AF" ma:contentTypeVersion="0" ma:contentTypeDescription="Create a new document." ma:contentTypeScope="" ma:versionID="5be0aacc26e4f2e7bb12d7786bbf13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857C4A8-5CF4-4A93-8223-C26E8B1F1AE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4F700A4-2223-4FFA-AAED-47F4B2F397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2BF2FB-6CFC-49E3-A7E3-C9E70EF6C5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JCTVC-S0179</Template>
  <TotalTime>14</TotalTime>
  <Words>1908</Words>
  <Application>Microsoft Office PowerPoint</Application>
  <PresentationFormat>On-screen Show (4:3)</PresentationFormat>
  <Paragraphs>688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JCTVC-S0179</vt:lpstr>
      <vt:lpstr>Visio</vt:lpstr>
      <vt:lpstr>Equation</vt:lpstr>
      <vt:lpstr>JCTVC-S0179 On inter-component de-correlation for screen content coding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InterDigital Communications,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JCTVC-S0180 On inter-component de-correlation for screen content coding</dc:title>
  <dc:creator>Xiu, Xiaoyu</dc:creator>
  <cp:lastModifiedBy>Xiu, Xiaoyu</cp:lastModifiedBy>
  <cp:revision>3</cp:revision>
  <dcterms:created xsi:type="dcterms:W3CDTF">2014-10-16T07:41:23Z</dcterms:created>
  <dcterms:modified xsi:type="dcterms:W3CDTF">2014-10-16T07:56:20Z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0x010100A0E333374D4DDF4B90D2A8BD915445AF</vt:lpwstr>
  </property>
</Properties>
</file>