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464" y="-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ECE662C3-BA1F-42F5-88BE-2DB7B6B0A3BE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A3F6F2A3-955C-4677-8FA7-3DE657053A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662C3-BA1F-42F5-88BE-2DB7B6B0A3BE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6F2A3-955C-4677-8FA7-3DE657053A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662C3-BA1F-42F5-88BE-2DB7B6B0A3BE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6F2A3-955C-4677-8FA7-3DE657053A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662C3-BA1F-42F5-88BE-2DB7B6B0A3BE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6F2A3-955C-4677-8FA7-3DE657053A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ECE662C3-BA1F-42F5-88BE-2DB7B6B0A3BE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A3F6F2A3-955C-4677-8FA7-3DE657053A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662C3-BA1F-42F5-88BE-2DB7B6B0A3BE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6F2A3-955C-4677-8FA7-3DE657053A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662C3-BA1F-42F5-88BE-2DB7B6B0A3BE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6F2A3-955C-4677-8FA7-3DE657053A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662C3-BA1F-42F5-88BE-2DB7B6B0A3BE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6F2A3-955C-4677-8FA7-3DE657053A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662C3-BA1F-42F5-88BE-2DB7B6B0A3BE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6F2A3-955C-4677-8FA7-3DE657053A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662C3-BA1F-42F5-88BE-2DB7B6B0A3BE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6F2A3-955C-4677-8FA7-3DE657053A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662C3-BA1F-42F5-88BE-2DB7B6B0A3BE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6F2A3-955C-4677-8FA7-3DE657053A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CE662C3-BA1F-42F5-88BE-2DB7B6B0A3BE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3F6F2A3-955C-4677-8FA7-3DE657053A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130425"/>
            <a:ext cx="8458200" cy="1470025"/>
          </a:xfrm>
        </p:spPr>
        <p:txBody>
          <a:bodyPr>
            <a:normAutofit fontScale="90000"/>
          </a:bodyPr>
          <a:lstStyle/>
          <a:p>
            <a:r>
              <a:rPr lang="en-CA" b="1" dirty="0"/>
              <a:t>Non-CE6: Index Coding Group (ICG) for 8x8 CU of Palette Mode in HEVC SCC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JCTVC-S0152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Index Coding Group</a:t>
            </a:r>
          </a:p>
          <a:p>
            <a:pPr lvl="1"/>
            <a:r>
              <a:rPr lang="en-US" dirty="0" smtClean="0"/>
              <a:t>Provides parallel index processing at encoder to improve the system throughput</a:t>
            </a:r>
          </a:p>
          <a:p>
            <a:pPr lvl="1"/>
            <a:r>
              <a:rPr lang="en-US" dirty="0" smtClean="0"/>
              <a:t>Palette simplification further reduces contexts for coding index mode on top of JCTVC S0150 (Escape Coding)</a:t>
            </a:r>
          </a:p>
          <a:p>
            <a:pPr lvl="1"/>
            <a:r>
              <a:rPr lang="en-US" dirty="0" smtClean="0"/>
              <a:t>Negligible performance loss</a:t>
            </a:r>
          </a:p>
          <a:p>
            <a:r>
              <a:rPr lang="en-US" dirty="0" smtClean="0"/>
              <a:t>Recommendation</a:t>
            </a:r>
          </a:p>
          <a:p>
            <a:pPr lvl="1"/>
            <a:r>
              <a:rPr lang="en-US" dirty="0" smtClean="0"/>
              <a:t>Adopt it into HEVC SCC WD and SCM 3.0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Index Coding Group</a:t>
            </a:r>
          </a:p>
          <a:p>
            <a:pPr lvl="1"/>
            <a:r>
              <a:rPr lang="en-US" dirty="0" smtClean="0"/>
              <a:t>2x8 groups for 8x8 </a:t>
            </a:r>
            <a:r>
              <a:rPr lang="en-US" dirty="0" err="1" smtClean="0"/>
              <a:t>Cus</a:t>
            </a:r>
            <a:endParaRPr lang="en-US" dirty="0" smtClean="0"/>
          </a:p>
          <a:p>
            <a:pPr lvl="2"/>
            <a:r>
              <a:rPr lang="en-US" dirty="0" smtClean="0"/>
              <a:t>Flag introduced to indicate full RUN group</a:t>
            </a:r>
          </a:p>
          <a:p>
            <a:pPr lvl="1"/>
            <a:r>
              <a:rPr lang="en-US" dirty="0" smtClean="0"/>
              <a:t>Simplified palette mode</a:t>
            </a:r>
          </a:p>
          <a:p>
            <a:pPr lvl="2"/>
            <a:r>
              <a:rPr lang="en-US" dirty="0" smtClean="0"/>
              <a:t>Escape coding + reduced context</a:t>
            </a:r>
          </a:p>
          <a:p>
            <a:r>
              <a:rPr lang="en-US" dirty="0" smtClean="0"/>
              <a:t>Performance and complexity (</a:t>
            </a:r>
            <a:r>
              <a:rPr lang="en-US" dirty="0" smtClean="0">
                <a:solidFill>
                  <a:srgbClr val="FF0000"/>
                </a:solidFill>
              </a:rPr>
              <a:t>loss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Negligible BD-Rate loss (averaged </a:t>
            </a:r>
            <a:r>
              <a:rPr lang="en-US" dirty="0" smtClean="0">
                <a:solidFill>
                  <a:srgbClr val="FF0000"/>
                </a:solidFill>
              </a:rPr>
              <a:t>0.2</a:t>
            </a:r>
            <a:r>
              <a:rPr lang="en-US" dirty="0" smtClean="0"/>
              <a:t>%/</a:t>
            </a:r>
            <a:r>
              <a:rPr lang="en-US" dirty="0" smtClean="0">
                <a:solidFill>
                  <a:srgbClr val="FF0000"/>
                </a:solidFill>
              </a:rPr>
              <a:t>0.1</a:t>
            </a:r>
            <a:r>
              <a:rPr lang="en-US" dirty="0" smtClean="0"/>
              <a:t>%/0.0% of AI/RA/LB)</a:t>
            </a:r>
          </a:p>
          <a:p>
            <a:pPr lvl="2"/>
            <a:r>
              <a:rPr lang="en-US" dirty="0" smtClean="0"/>
              <a:t>Palette mode itself provides averaged </a:t>
            </a:r>
            <a:r>
              <a:rPr lang="en-US" dirty="0" smtClean="0"/>
              <a:t>6.7%/</a:t>
            </a:r>
            <a:r>
              <a:rPr lang="en-US" dirty="0" smtClean="0"/>
              <a:t>4</a:t>
            </a:r>
            <a:r>
              <a:rPr lang="en-US" dirty="0" smtClean="0"/>
              <a:t>.1%/</a:t>
            </a:r>
            <a:r>
              <a:rPr lang="en-US" dirty="0" smtClean="0"/>
              <a:t>5</a:t>
            </a:r>
            <a:r>
              <a:rPr lang="en-US" dirty="0" smtClean="0"/>
              <a:t>.8% </a:t>
            </a:r>
            <a:r>
              <a:rPr lang="en-US" dirty="0" smtClean="0"/>
              <a:t>BD </a:t>
            </a:r>
            <a:r>
              <a:rPr lang="en-US" dirty="0" smtClean="0"/>
              <a:t>gains for all</a:t>
            </a:r>
            <a:endParaRPr lang="en-US" dirty="0" smtClean="0"/>
          </a:p>
          <a:p>
            <a:pPr lvl="1"/>
            <a:r>
              <a:rPr lang="en-US" dirty="0" smtClean="0"/>
              <a:t>Small Gains observed for Lossless mode</a:t>
            </a:r>
          </a:p>
          <a:p>
            <a:pPr lvl="1"/>
            <a:r>
              <a:rPr lang="en-US" dirty="0" smtClean="0"/>
              <a:t>Potential parallel processing at encoder (4x as shown)</a:t>
            </a:r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4571999" y="304800"/>
          <a:ext cx="4274081" cy="2362200"/>
        </p:xfrm>
        <a:graphic>
          <a:graphicData uri="http://schemas.openxmlformats.org/presentationml/2006/ole">
            <p:oleObj spid="_x0000_s1025" name="Visio" r:id="rId3" imgW="3433022" imgH="1895040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Palette mode brings impressive gains for coding screen contents.</a:t>
            </a:r>
          </a:p>
          <a:p>
            <a:pPr lvl="1"/>
            <a:r>
              <a:rPr lang="en-US" dirty="0" smtClean="0"/>
              <a:t>Averaged </a:t>
            </a:r>
            <a:r>
              <a:rPr lang="en-US" dirty="0" smtClean="0">
                <a:solidFill>
                  <a:srgbClr val="00B050"/>
                </a:solidFill>
              </a:rPr>
              <a:t>6</a:t>
            </a:r>
            <a:r>
              <a:rPr lang="en-US" dirty="0" smtClean="0">
                <a:solidFill>
                  <a:srgbClr val="00B050"/>
                </a:solidFill>
              </a:rPr>
              <a:t>.7</a:t>
            </a:r>
            <a:r>
              <a:rPr lang="en-US" dirty="0" smtClean="0"/>
              <a:t>% BD Gains for </a:t>
            </a:r>
            <a:r>
              <a:rPr lang="en-US" dirty="0" smtClean="0"/>
              <a:t>All Intra 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00B050"/>
                </a:solidFill>
              </a:rPr>
              <a:t>15</a:t>
            </a:r>
            <a:r>
              <a:rPr lang="en-US" dirty="0" smtClean="0">
                <a:solidFill>
                  <a:srgbClr val="00B050"/>
                </a:solidFill>
              </a:rPr>
              <a:t>.3</a:t>
            </a:r>
            <a:r>
              <a:rPr lang="en-US" dirty="0" smtClean="0"/>
              <a:t>% </a:t>
            </a:r>
            <a:r>
              <a:rPr lang="en-US" dirty="0" smtClean="0"/>
              <a:t>for text/graphics 1080p</a:t>
            </a:r>
            <a:r>
              <a:rPr lang="en-US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Instead of conventional block based processing, it is basically a </a:t>
            </a:r>
            <a:r>
              <a:rPr lang="en-US" b="1" i="1" dirty="0" smtClean="0"/>
              <a:t>pixel-level</a:t>
            </a:r>
            <a:r>
              <a:rPr lang="en-US" dirty="0" smtClean="0"/>
              <a:t> processing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throughput will be key issue especially for small CU size (such as 8x8).</a:t>
            </a:r>
          </a:p>
          <a:p>
            <a:pPr lvl="1"/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 Coding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5562600" cy="4937760"/>
          </a:xfrm>
        </p:spPr>
        <p:txBody>
          <a:bodyPr/>
          <a:lstStyle/>
          <a:p>
            <a:r>
              <a:rPr lang="en-US" dirty="0" smtClean="0"/>
              <a:t>It suggests parallel processing index coding groups to improve the 8x8 CU processing throughput.</a:t>
            </a:r>
          </a:p>
          <a:p>
            <a:pPr lvl="1"/>
            <a:r>
              <a:rPr lang="en-US" dirty="0" smtClean="0"/>
              <a:t>Each 8x8 Index Map </a:t>
            </a:r>
            <a:r>
              <a:rPr lang="en-US" dirty="0" smtClean="0">
                <a:sym typeface="Wingdings" pitchFamily="2" charset="2"/>
              </a:rPr>
              <a:t> 4 Parallel 2x8 Index Coding Group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COPY_ABOVE enabled across different group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A flag indicates current group is a “full RUN” group, i.e., RUN = 2x8 = 16.</a:t>
            </a:r>
            <a:endParaRPr lang="en-US" dirty="0"/>
          </a:p>
        </p:txBody>
      </p:sp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4870450" y="228600"/>
          <a:ext cx="4273550" cy="2362200"/>
        </p:xfrm>
        <a:graphic>
          <a:graphicData uri="http://schemas.openxmlformats.org/presentationml/2006/ole">
            <p:oleObj spid="_x0000_s15362" name="Visio" r:id="rId3" imgW="3433022" imgH="1895040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Palette Simplification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Simplified Escape Coding</a:t>
            </a:r>
          </a:p>
          <a:p>
            <a:pPr lvl="1"/>
            <a:r>
              <a:rPr lang="en-US" dirty="0" smtClean="0"/>
              <a:t>The same as the JCTVC-S0150: parallel index map and Escape color processing by treating Escape index as normal color index</a:t>
            </a:r>
          </a:p>
          <a:p>
            <a:r>
              <a:rPr lang="en-US" dirty="0" smtClean="0"/>
              <a:t>Contexts reduction of </a:t>
            </a:r>
            <a:r>
              <a:rPr lang="en-US" dirty="0" err="1" smtClean="0"/>
              <a:t>SPoint</a:t>
            </a:r>
            <a:endParaRPr lang="en-US" dirty="0" smtClean="0"/>
          </a:p>
          <a:p>
            <a:pPr lvl="1"/>
            <a:r>
              <a:rPr lang="en-US" dirty="0" smtClean="0"/>
              <a:t>2 contexts in current design, depending on </a:t>
            </a:r>
            <a:r>
              <a:rPr lang="en-US" dirty="0" err="1" smtClean="0"/>
              <a:t>SPoint</a:t>
            </a:r>
            <a:r>
              <a:rPr lang="en-US" dirty="0" smtClean="0"/>
              <a:t> of upper line</a:t>
            </a:r>
          </a:p>
          <a:p>
            <a:pPr lvl="1"/>
            <a:r>
              <a:rPr lang="en-US" dirty="0" smtClean="0"/>
              <a:t>Reduced to 1 only without any dependency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r>
              <a:rPr lang="en-US" dirty="0" smtClean="0"/>
              <a:t>Performance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8229600" cy="493776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Anchor: SCM 2.0;  Negligible loss!</a:t>
            </a:r>
            <a:endParaRPr lang="en-US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1447800"/>
          <a:ext cx="4152900" cy="2438400"/>
        </p:xfrm>
        <a:graphic>
          <a:graphicData uri="http://schemas.openxmlformats.org/drawingml/2006/table">
            <a:tbl>
              <a:tblPr/>
              <a:tblGrid>
                <a:gridCol w="2541666"/>
                <a:gridCol w="537078"/>
                <a:gridCol w="537078"/>
                <a:gridCol w="537078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All Intra 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495800" y="1447800"/>
          <a:ext cx="2019300" cy="2438400"/>
        </p:xfrm>
        <a:graphic>
          <a:graphicData uri="http://schemas.openxmlformats.org/drawingml/2006/table">
            <a:tbl>
              <a:tblPr/>
              <a:tblGrid>
                <a:gridCol w="673100"/>
                <a:gridCol w="673100"/>
                <a:gridCol w="673100"/>
              </a:tblGrid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629400" y="1447800"/>
          <a:ext cx="2019300" cy="2438400"/>
        </p:xfrm>
        <a:graphic>
          <a:graphicData uri="http://schemas.openxmlformats.org/drawingml/2006/table">
            <a:tbl>
              <a:tblPr/>
              <a:tblGrid>
                <a:gridCol w="673100"/>
                <a:gridCol w="673100"/>
                <a:gridCol w="673100"/>
              </a:tblGrid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Low delay B 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762000" y="3981450"/>
          <a:ext cx="3886200" cy="2876550"/>
        </p:xfrm>
        <a:graphic>
          <a:graphicData uri="http://schemas.openxmlformats.org/drawingml/2006/table">
            <a:tbl>
              <a:tblPr/>
              <a:tblGrid>
                <a:gridCol w="1955800"/>
                <a:gridCol w="495300"/>
                <a:gridCol w="495300"/>
                <a:gridCol w="444500"/>
                <a:gridCol w="495300"/>
              </a:tblGrid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All Intra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1440p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Animation, 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camera captured,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1440p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Animation, 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camera captured,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97%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04800" y="1371600"/>
            <a:ext cx="2235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7030A0"/>
                </a:solidFill>
              </a:rPr>
              <a:t>Lossy</a:t>
            </a:r>
            <a:r>
              <a:rPr lang="en-US" dirty="0" smtClean="0">
                <a:solidFill>
                  <a:srgbClr val="7030A0"/>
                </a:solidFill>
              </a:rPr>
              <a:t>: </a:t>
            </a:r>
            <a:r>
              <a:rPr lang="en-US" dirty="0" smtClean="0">
                <a:solidFill>
                  <a:srgbClr val="FF0000"/>
                </a:solidFill>
              </a:rPr>
              <a:t>0.2%/0.1%/</a:t>
            </a:r>
            <a:r>
              <a:rPr lang="en-US" dirty="0" smtClean="0"/>
              <a:t>0.0%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8600" y="4267200"/>
            <a:ext cx="2517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Lossless: </a:t>
            </a:r>
            <a:r>
              <a:rPr lang="en-US" b="1" dirty="0" smtClean="0">
                <a:solidFill>
                  <a:srgbClr val="00B050"/>
                </a:solidFill>
              </a:rPr>
              <a:t>0.1%</a:t>
            </a:r>
            <a:r>
              <a:rPr lang="en-US" dirty="0" smtClean="0">
                <a:solidFill>
                  <a:srgbClr val="7030A0"/>
                </a:solidFill>
              </a:rPr>
              <a:t>/</a:t>
            </a:r>
            <a:r>
              <a:rPr lang="en-US" dirty="0" smtClean="0"/>
              <a:t>0.0%/0.0%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724400" y="3962400"/>
          <a:ext cx="1752600" cy="2895600"/>
        </p:xfrm>
        <a:graphic>
          <a:graphicData uri="http://schemas.openxmlformats.org/drawingml/2006/table">
            <a:tbl>
              <a:tblPr/>
              <a:tblGrid>
                <a:gridCol w="406400"/>
                <a:gridCol w="469900"/>
                <a:gridCol w="431800"/>
                <a:gridCol w="444500"/>
              </a:tblGrid>
              <a:tr h="2286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Random Access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95%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6553200" y="3962400"/>
          <a:ext cx="1752600" cy="2895600"/>
        </p:xfrm>
        <a:graphic>
          <a:graphicData uri="http://schemas.openxmlformats.org/drawingml/2006/table">
            <a:tbl>
              <a:tblPr/>
              <a:tblGrid>
                <a:gridCol w="406400"/>
                <a:gridCol w="469900"/>
                <a:gridCol w="431800"/>
                <a:gridCol w="444500"/>
              </a:tblGrid>
              <a:tr h="180975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Low Delay B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1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Impact on overall palette mode efficiency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Anchor: SCM 2.0 w/o </a:t>
            </a:r>
            <a:r>
              <a:rPr lang="en-US" dirty="0" smtClean="0"/>
              <a:t>Palette</a:t>
            </a:r>
          </a:p>
          <a:p>
            <a:pPr lvl="1"/>
            <a:r>
              <a:rPr lang="en-US" dirty="0" smtClean="0"/>
              <a:t>Camera-captured and Animation are excluded.</a:t>
            </a:r>
          </a:p>
          <a:p>
            <a:pPr lvl="1"/>
            <a:r>
              <a:rPr lang="en-US" dirty="0" smtClean="0"/>
              <a:t>Averaged over same category regardless of resolution and format</a:t>
            </a:r>
          </a:p>
          <a:p>
            <a:pPr lvl="1"/>
            <a:r>
              <a:rPr lang="en-US" dirty="0" smtClean="0"/>
              <a:t>AI and LB are presented</a:t>
            </a:r>
          </a:p>
          <a:p>
            <a:pPr lvl="1"/>
            <a:r>
              <a:rPr lang="en-US" dirty="0" smtClean="0">
                <a:solidFill>
                  <a:srgbClr val="7030A0"/>
                </a:solidFill>
              </a:rPr>
              <a:t>Almost negligible loss from S0152 (especially for LB)!</a:t>
            </a:r>
            <a:endParaRPr lang="en-US" dirty="0">
              <a:solidFill>
                <a:srgbClr val="7030A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95400" y="3840480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SCM 2.0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S0152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Text/graphics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-15.3%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-14.9%</a:t>
                      </a: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Mixed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-4.9%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-4.8%</a:t>
                      </a: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295400" y="5059680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SCM 2.0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S0152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Text/graphics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-6.2%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-6.1%</a:t>
                      </a: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Mixed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-2.1%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-2.1%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33400"/>
          </a:xfrm>
        </p:spPr>
        <p:txBody>
          <a:bodyPr>
            <a:noAutofit/>
          </a:bodyPr>
          <a:lstStyle/>
          <a:p>
            <a:r>
              <a:rPr lang="en-US" sz="2400" dirty="0" smtClean="0"/>
              <a:t>Additional Results (1) – Palette Simplification Impact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685800"/>
            <a:ext cx="8229600" cy="5242560"/>
          </a:xfrm>
        </p:spPr>
        <p:txBody>
          <a:bodyPr/>
          <a:lstStyle/>
          <a:p>
            <a:r>
              <a:rPr lang="en-US" sz="2000" dirty="0" smtClean="0"/>
              <a:t>Anchor: SCM 2.0</a:t>
            </a:r>
            <a:r>
              <a:rPr lang="en-US" dirty="0" smtClean="0"/>
              <a:t>; </a:t>
            </a:r>
            <a:r>
              <a:rPr lang="en-US" sz="2000" dirty="0" smtClean="0">
                <a:solidFill>
                  <a:srgbClr val="FF0000"/>
                </a:solidFill>
              </a:rPr>
              <a:t>on average, no loss for </a:t>
            </a:r>
            <a:r>
              <a:rPr lang="en-US" sz="2000" dirty="0" err="1" smtClean="0">
                <a:solidFill>
                  <a:srgbClr val="FF0000"/>
                </a:solidFill>
              </a:rPr>
              <a:t>lossy</a:t>
            </a:r>
            <a:r>
              <a:rPr lang="en-US" sz="2000" dirty="0" smtClean="0">
                <a:solidFill>
                  <a:srgbClr val="FF0000"/>
                </a:solidFill>
              </a:rPr>
              <a:t>! </a:t>
            </a:r>
            <a:r>
              <a:rPr lang="en-US" sz="2000" dirty="0" smtClean="0">
                <a:solidFill>
                  <a:srgbClr val="00B050"/>
                </a:solidFill>
              </a:rPr>
              <a:t>Gains for lossless</a:t>
            </a:r>
            <a:endParaRPr lang="en-US" dirty="0">
              <a:solidFill>
                <a:srgbClr val="00B05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" y="1143000"/>
          <a:ext cx="4152900" cy="2438400"/>
        </p:xfrm>
        <a:graphic>
          <a:graphicData uri="http://schemas.openxmlformats.org/drawingml/2006/table">
            <a:tbl>
              <a:tblPr/>
              <a:tblGrid>
                <a:gridCol w="2541666"/>
                <a:gridCol w="537078"/>
                <a:gridCol w="537078"/>
                <a:gridCol w="537078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343400" y="1143000"/>
          <a:ext cx="2019300" cy="2438400"/>
        </p:xfrm>
        <a:graphic>
          <a:graphicData uri="http://schemas.openxmlformats.org/drawingml/2006/table">
            <a:tbl>
              <a:tblPr/>
              <a:tblGrid>
                <a:gridCol w="673100"/>
                <a:gridCol w="673100"/>
                <a:gridCol w="673100"/>
              </a:tblGrid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400800" y="1143000"/>
          <a:ext cx="2019300" cy="2438400"/>
        </p:xfrm>
        <a:graphic>
          <a:graphicData uri="http://schemas.openxmlformats.org/drawingml/2006/table">
            <a:tbl>
              <a:tblPr/>
              <a:tblGrid>
                <a:gridCol w="673100"/>
                <a:gridCol w="673100"/>
                <a:gridCol w="673100"/>
              </a:tblGrid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Low delay B 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104%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52400" y="1066800"/>
            <a:ext cx="2235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7030A0"/>
                </a:solidFill>
              </a:rPr>
              <a:t>Lossy</a:t>
            </a:r>
            <a:r>
              <a:rPr lang="en-US" dirty="0" smtClean="0">
                <a:solidFill>
                  <a:srgbClr val="7030A0"/>
                </a:solidFill>
              </a:rPr>
              <a:t>: </a:t>
            </a:r>
            <a:r>
              <a:rPr lang="en-US" dirty="0" smtClean="0"/>
              <a:t>0.0%/0.0%/0.0%</a:t>
            </a:r>
            <a:endParaRPr lang="en-US" b="1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81000" y="3810000"/>
          <a:ext cx="3937000" cy="2876550"/>
        </p:xfrm>
        <a:graphic>
          <a:graphicData uri="http://schemas.openxmlformats.org/drawingml/2006/table">
            <a:tbl>
              <a:tblPr/>
              <a:tblGrid>
                <a:gridCol w="1955800"/>
                <a:gridCol w="520700"/>
                <a:gridCol w="508000"/>
                <a:gridCol w="508000"/>
                <a:gridCol w="444500"/>
              </a:tblGrid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All Intra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1440p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Animation, 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camera captured,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1440p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Animation, 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camera captured,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419600" y="3810000"/>
          <a:ext cx="1981200" cy="2895600"/>
        </p:xfrm>
        <a:graphic>
          <a:graphicData uri="http://schemas.openxmlformats.org/drawingml/2006/table">
            <a:tbl>
              <a:tblPr/>
              <a:tblGrid>
                <a:gridCol w="520700"/>
                <a:gridCol w="508000"/>
                <a:gridCol w="508000"/>
                <a:gridCol w="444500"/>
              </a:tblGrid>
              <a:tr h="180975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Random Access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1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6477000" y="3810000"/>
          <a:ext cx="1981200" cy="2895600"/>
        </p:xfrm>
        <a:graphic>
          <a:graphicData uri="http://schemas.openxmlformats.org/drawingml/2006/table">
            <a:tbl>
              <a:tblPr/>
              <a:tblGrid>
                <a:gridCol w="520700"/>
                <a:gridCol w="508000"/>
                <a:gridCol w="508000"/>
                <a:gridCol w="444500"/>
              </a:tblGrid>
              <a:tr h="180975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Low Delay B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1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73182" y="3810000"/>
            <a:ext cx="17604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Lossless: 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0.2%/0.1%/0.1%</a:t>
            </a:r>
            <a:endParaRPr lang="en-US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57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Additional Results (2) – Impact of removing “full-RUN” flag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609600"/>
            <a:ext cx="8229600" cy="554736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Anchor: SCM 2.0; Small BD-loss for </a:t>
            </a:r>
            <a:r>
              <a:rPr lang="en-US" sz="2000" dirty="0" err="1" smtClean="0"/>
              <a:t>lossy</a:t>
            </a:r>
            <a:r>
              <a:rPr lang="en-US" sz="2000" dirty="0" smtClean="0"/>
              <a:t>! No loss for lossless.</a:t>
            </a:r>
            <a:endParaRPr lang="en-US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" y="1143000"/>
          <a:ext cx="4152900" cy="2438400"/>
        </p:xfrm>
        <a:graphic>
          <a:graphicData uri="http://schemas.openxmlformats.org/drawingml/2006/table">
            <a:tbl>
              <a:tblPr/>
              <a:tblGrid>
                <a:gridCol w="2541666"/>
                <a:gridCol w="537078"/>
                <a:gridCol w="537078"/>
                <a:gridCol w="537078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419600" y="1143000"/>
          <a:ext cx="2019300" cy="2438400"/>
        </p:xfrm>
        <a:graphic>
          <a:graphicData uri="http://schemas.openxmlformats.org/drawingml/2006/table">
            <a:tbl>
              <a:tblPr/>
              <a:tblGrid>
                <a:gridCol w="673100"/>
                <a:gridCol w="673100"/>
                <a:gridCol w="673100"/>
              </a:tblGrid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553200" y="1143000"/>
          <a:ext cx="2019300" cy="2438400"/>
        </p:xfrm>
        <a:graphic>
          <a:graphicData uri="http://schemas.openxmlformats.org/drawingml/2006/table">
            <a:tbl>
              <a:tblPr/>
              <a:tblGrid>
                <a:gridCol w="673100"/>
                <a:gridCol w="673100"/>
                <a:gridCol w="673100"/>
              </a:tblGrid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0.9%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0.9%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52400" y="1066800"/>
            <a:ext cx="2370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7030A0"/>
                </a:solidFill>
              </a:rPr>
              <a:t>Lossy</a:t>
            </a:r>
            <a:r>
              <a:rPr lang="en-US" dirty="0" smtClean="0">
                <a:solidFill>
                  <a:srgbClr val="7030A0"/>
                </a:solidFill>
              </a:rPr>
              <a:t>: </a:t>
            </a:r>
            <a:r>
              <a:rPr lang="en-US" b="1" dirty="0" smtClean="0">
                <a:solidFill>
                  <a:srgbClr val="FF0000"/>
                </a:solidFill>
              </a:rPr>
              <a:t>0.4%/0.2%/0.1%</a:t>
            </a:r>
            <a:endParaRPr lang="en-US" b="1" dirty="0">
              <a:solidFill>
                <a:srgbClr val="FF0000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85800" y="3733800"/>
          <a:ext cx="3860800" cy="2895600"/>
        </p:xfrm>
        <a:graphic>
          <a:graphicData uri="http://schemas.openxmlformats.org/drawingml/2006/table">
            <a:tbl>
              <a:tblPr/>
              <a:tblGrid>
                <a:gridCol w="1955800"/>
                <a:gridCol w="508000"/>
                <a:gridCol w="520700"/>
                <a:gridCol w="469900"/>
                <a:gridCol w="406400"/>
              </a:tblGrid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All Intra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-0.6%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1440p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Animation, 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camera captured,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-0.8%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-0.5%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1440p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Animation, 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camera captured,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97%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648200" y="3733800"/>
          <a:ext cx="1905000" cy="2895600"/>
        </p:xfrm>
        <a:graphic>
          <a:graphicData uri="http://schemas.openxmlformats.org/drawingml/2006/table">
            <a:tbl>
              <a:tblPr/>
              <a:tblGrid>
                <a:gridCol w="508000"/>
                <a:gridCol w="520700"/>
                <a:gridCol w="469900"/>
                <a:gridCol w="406400"/>
              </a:tblGrid>
              <a:tr h="180975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Random Access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1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-0.5%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-0.6%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95%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6629400" y="3733800"/>
          <a:ext cx="1905000" cy="2895600"/>
        </p:xfrm>
        <a:graphic>
          <a:graphicData uri="http://schemas.openxmlformats.org/drawingml/2006/table">
            <a:tbl>
              <a:tblPr/>
              <a:tblGrid>
                <a:gridCol w="508000"/>
                <a:gridCol w="520700"/>
                <a:gridCol w="469900"/>
                <a:gridCol w="406400"/>
              </a:tblGrid>
              <a:tr h="180975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Low Delay B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1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-0.5%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-0.5%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28600" y="3886200"/>
            <a:ext cx="2473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Lossless: </a:t>
            </a:r>
            <a:r>
              <a:rPr lang="en-US" dirty="0" smtClean="0"/>
              <a:t>0.0%/0.0%/0.0%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172</TotalTime>
  <Words>2864</Words>
  <Application>Microsoft Office PowerPoint</Application>
  <PresentationFormat>On-screen Show (4:3)</PresentationFormat>
  <Paragraphs>1038</Paragraphs>
  <Slides>10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Origin</vt:lpstr>
      <vt:lpstr>Visio</vt:lpstr>
      <vt:lpstr>Non-CE6: Index Coding Group (ICG) for 8x8 CU of Palette Mode in HEVC SCC  </vt:lpstr>
      <vt:lpstr>Summary</vt:lpstr>
      <vt:lpstr>Motivation</vt:lpstr>
      <vt:lpstr>Index Coding Group</vt:lpstr>
      <vt:lpstr>Palette Simplification</vt:lpstr>
      <vt:lpstr>Performance Evaluation</vt:lpstr>
      <vt:lpstr>Impact on overall palette mode efficiency</vt:lpstr>
      <vt:lpstr>Additional Results (1) – Palette Simplification Impact</vt:lpstr>
      <vt:lpstr>Additional Results (2) – Impact of removing “full-RUN” flag</vt:lpstr>
      <vt:lpstr>Conclusion</vt:lpstr>
    </vt:vector>
  </TitlesOfParts>
  <Company>Huawei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Non-CE6: Index Coding Group (ICG) for 8x8 CU of Palette Mode in HEVC SCC  </dc:title>
  <dc:creator>MaZhan</dc:creator>
  <cp:lastModifiedBy>MaZhan</cp:lastModifiedBy>
  <cp:revision>42</cp:revision>
  <dcterms:created xsi:type="dcterms:W3CDTF">2014-10-10T16:43:06Z</dcterms:created>
  <dcterms:modified xsi:type="dcterms:W3CDTF">2014-10-15T19:14:41Z</dcterms:modified>
</cp:coreProperties>
</file>