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0" r:id="rId6"/>
    <p:sldId id="270" r:id="rId7"/>
    <p:sldId id="269" r:id="rId8"/>
    <p:sldId id="266" r:id="rId9"/>
    <p:sldId id="267" r:id="rId10"/>
    <p:sldId id="268" r:id="rId11"/>
    <p:sldId id="263" r:id="rId12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50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Rick\Desktop\StrasbourgMeeting2\JCTVC-S0151\Performance_Summary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Rick\Desktop\StrasbourgMeeting2\JCTVC-S0151\Performance_Summary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Rick\Desktop\StrasbourgMeeting2\JCTVC-S0151\Performance_Summary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Rick\Desktop\StrasbourgMeeting2\JCTVC-S0151\Performance_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8804039325592966E-2"/>
          <c:y val="3.8417023131624123E-2"/>
          <c:w val="0.89178468793095722"/>
          <c:h val="0.72933193471923252"/>
        </c:manualLayout>
      </c:layout>
      <c:barChart>
        <c:barDir val="col"/>
        <c:grouping val="clustered"/>
        <c:ser>
          <c:idx val="0"/>
          <c:order val="0"/>
          <c:tx>
            <c:v>RGB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(lossy!$E$4,lossy!$J$4,lossy!$O$4,lossy!$T$4,lossy!$Y$4,lossy!$AD$4,lossy!$AI$4)</c:f>
              <c:numCache>
                <c:formatCode>0.0%</c:formatCode>
                <c:ptCount val="7"/>
                <c:pt idx="0">
                  <c:v>-3.0464989342727445E-2</c:v>
                </c:pt>
                <c:pt idx="1">
                  <c:v>-8.9519887022450936E-2</c:v>
                </c:pt>
                <c:pt idx="2">
                  <c:v>-0.11785051389294517</c:v>
                </c:pt>
                <c:pt idx="3">
                  <c:v>-0.11992566743298834</c:v>
                </c:pt>
                <c:pt idx="4">
                  <c:v>-0.14697586574771512</c:v>
                </c:pt>
                <c:pt idx="5">
                  <c:v>-0.14586501626230874</c:v>
                </c:pt>
                <c:pt idx="6">
                  <c:v>-0.15843416866027016</c:v>
                </c:pt>
              </c:numCache>
            </c:numRef>
          </c:val>
        </c:ser>
        <c:ser>
          <c:idx val="1"/>
          <c:order val="1"/>
          <c:tx>
            <c:v>YUV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(lossy!$E$10,lossy!$J$10,lossy!$O$10,lossy!$T$10,lossy!$Y$10,lossy!$AD$10,lossy!$AI$10)</c:f>
              <c:numCache>
                <c:formatCode>0.0%</c:formatCode>
                <c:ptCount val="7"/>
                <c:pt idx="0">
                  <c:v>-2.3529409475259201E-2</c:v>
                </c:pt>
                <c:pt idx="1">
                  <c:v>-9.7096054385728367E-2</c:v>
                </c:pt>
                <c:pt idx="2">
                  <c:v>-0.11799336107577904</c:v>
                </c:pt>
                <c:pt idx="3">
                  <c:v>-0.13012973686971213</c:v>
                </c:pt>
                <c:pt idx="4">
                  <c:v>-0.14933312203186383</c:v>
                </c:pt>
                <c:pt idx="5">
                  <c:v>-0.15614747689933428</c:v>
                </c:pt>
                <c:pt idx="6">
                  <c:v>-0.16542446926495336</c:v>
                </c:pt>
              </c:numCache>
            </c:numRef>
          </c:val>
        </c:ser>
        <c:axId val="59956224"/>
        <c:axId val="59966208"/>
      </c:barChart>
      <c:catAx>
        <c:axId val="59956224"/>
        <c:scaling>
          <c:orientation val="minMax"/>
        </c:scaling>
        <c:axPos val="t"/>
        <c:tickLblPos val="high"/>
        <c:txPr>
          <a:bodyPr/>
          <a:lstStyle/>
          <a:p>
            <a:pPr>
              <a:defRPr sz="1200"/>
            </a:pPr>
            <a:endParaRPr lang="en-US"/>
          </a:p>
        </c:txPr>
        <c:crossAx val="59966208"/>
        <c:crosses val="autoZero"/>
        <c:auto val="1"/>
        <c:lblAlgn val="ctr"/>
        <c:lblOffset val="100"/>
      </c:catAx>
      <c:valAx>
        <c:axId val="59966208"/>
        <c:scaling>
          <c:orientation val="maxMin"/>
        </c:scaling>
        <c:axPos val="l"/>
        <c:majorGridlines/>
        <c:numFmt formatCode="0.0%" sourceLinked="1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59956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895030917745495"/>
          <c:y val="8.1027981363921225E-2"/>
          <c:w val="0.19698189421237619"/>
          <c:h val="0.1251412691060677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8804039325592966E-2"/>
          <c:y val="3.8417023131624116E-2"/>
          <c:w val="0.89178468793095711"/>
          <c:h val="0.72933193471923252"/>
        </c:manualLayout>
      </c:layout>
      <c:barChart>
        <c:barDir val="col"/>
        <c:grouping val="clustered"/>
        <c:ser>
          <c:idx val="0"/>
          <c:order val="0"/>
          <c:tx>
            <c:v>RGB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(lossy!$E$38,lossy!$J$38,lossy!$O$38,lossy!$T$38,lossy!$Y$38,lossy!$AD$38,lossy!$AI$38)</c:f>
              <c:numCache>
                <c:formatCode>0.0%</c:formatCode>
                <c:ptCount val="7"/>
                <c:pt idx="0">
                  <c:v>-1.3106308751913345E-2</c:v>
                </c:pt>
                <c:pt idx="1">
                  <c:v>-2.5307200145762886E-2</c:v>
                </c:pt>
                <c:pt idx="2">
                  <c:v>-4.8562154299918225E-2</c:v>
                </c:pt>
                <c:pt idx="3">
                  <c:v>-3.5581333856513547E-2</c:v>
                </c:pt>
                <c:pt idx="4">
                  <c:v>-6.4742633256306331E-2</c:v>
                </c:pt>
                <c:pt idx="5">
                  <c:v>-4.7071383293445027E-2</c:v>
                </c:pt>
                <c:pt idx="6">
                  <c:v>-5.728217912999236E-2</c:v>
                </c:pt>
              </c:numCache>
            </c:numRef>
          </c:val>
        </c:ser>
        <c:ser>
          <c:idx val="1"/>
          <c:order val="1"/>
          <c:tx>
            <c:v>YUV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(lossy!$E$44,lossy!$J$44,lossy!$O$44,lossy!$T$44,lossy!$Y$44,lossy!$AD$44,lossy!$AI$44)</c:f>
              <c:numCache>
                <c:formatCode>0.0%</c:formatCode>
                <c:ptCount val="7"/>
                <c:pt idx="0">
                  <c:v>-1.1293423902047364E-2</c:v>
                </c:pt>
                <c:pt idx="1">
                  <c:v>-2.245527223339526E-2</c:v>
                </c:pt>
                <c:pt idx="2">
                  <c:v>-4.4974772350950584E-2</c:v>
                </c:pt>
                <c:pt idx="3">
                  <c:v>-3.3044797491291439E-2</c:v>
                </c:pt>
                <c:pt idx="4">
                  <c:v>-6.0275742760244423E-2</c:v>
                </c:pt>
                <c:pt idx="5">
                  <c:v>-4.5291653891272099E-2</c:v>
                </c:pt>
                <c:pt idx="6">
                  <c:v>-5.3050597174828309E-2</c:v>
                </c:pt>
              </c:numCache>
            </c:numRef>
          </c:val>
        </c:ser>
        <c:axId val="60003840"/>
        <c:axId val="60005376"/>
      </c:barChart>
      <c:catAx>
        <c:axId val="60003840"/>
        <c:scaling>
          <c:orientation val="minMax"/>
        </c:scaling>
        <c:axPos val="t"/>
        <c:tickLblPos val="high"/>
        <c:txPr>
          <a:bodyPr/>
          <a:lstStyle/>
          <a:p>
            <a:pPr>
              <a:defRPr sz="1200"/>
            </a:pPr>
            <a:endParaRPr lang="en-US"/>
          </a:p>
        </c:txPr>
        <c:crossAx val="60005376"/>
        <c:crosses val="autoZero"/>
        <c:auto val="1"/>
        <c:lblAlgn val="ctr"/>
        <c:lblOffset val="100"/>
      </c:catAx>
      <c:valAx>
        <c:axId val="60005376"/>
        <c:scaling>
          <c:orientation val="maxMin"/>
        </c:scaling>
        <c:axPos val="l"/>
        <c:majorGridlines/>
        <c:numFmt formatCode="0.0%" sourceLinked="1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60003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895030917745495"/>
          <c:y val="8.1027981363921212E-2"/>
          <c:w val="0.19698189421237616"/>
          <c:h val="0.1251412691060677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8804039325592966E-2"/>
          <c:y val="3.8417023131624116E-2"/>
          <c:w val="0.89178468793095711"/>
          <c:h val="0.72933193471923252"/>
        </c:manualLayout>
      </c:layout>
      <c:barChart>
        <c:barDir val="col"/>
        <c:grouping val="clustered"/>
        <c:ser>
          <c:idx val="0"/>
          <c:order val="0"/>
          <c:tx>
            <c:v>RGB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(lossy!$E$6,lossy!$J$6,lossy!$O$6,lossy!$T$6,lossy!$Y$6,lossy!$AD$6,lossy!$AI$6)</c:f>
              <c:numCache>
                <c:formatCode>0.0%</c:formatCode>
                <c:ptCount val="7"/>
                <c:pt idx="0">
                  <c:v>-3.4868345654033299E-3</c:v>
                </c:pt>
                <c:pt idx="1">
                  <c:v>-5.7975530916718074E-2</c:v>
                </c:pt>
                <c:pt idx="2">
                  <c:v>-6.4671266923384221E-2</c:v>
                </c:pt>
                <c:pt idx="3">
                  <c:v>-9.0492393017456679E-2</c:v>
                </c:pt>
                <c:pt idx="4">
                  <c:v>-9.6572335698409006E-2</c:v>
                </c:pt>
                <c:pt idx="5">
                  <c:v>-0.12145693719194928</c:v>
                </c:pt>
                <c:pt idx="6">
                  <c:v>-0.12585217665046841</c:v>
                </c:pt>
              </c:numCache>
            </c:numRef>
          </c:val>
        </c:ser>
        <c:ser>
          <c:idx val="1"/>
          <c:order val="1"/>
          <c:tx>
            <c:v>YUV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(lossy!$E$12,lossy!$J$12,lossy!$O$12,lossy!$T$12,lossy!$Y$12,lossy!$AD$12,lossy!$AI$12)</c:f>
              <c:numCache>
                <c:formatCode>0.0%</c:formatCode>
                <c:ptCount val="7"/>
                <c:pt idx="0">
                  <c:v>-3.778398548331981E-3</c:v>
                </c:pt>
                <c:pt idx="1">
                  <c:v>-6.8626714185967913E-2</c:v>
                </c:pt>
                <c:pt idx="2">
                  <c:v>-7.502904474447189E-2</c:v>
                </c:pt>
                <c:pt idx="3">
                  <c:v>-0.1010053387241204</c:v>
                </c:pt>
                <c:pt idx="4">
                  <c:v>-0.10742518628371103</c:v>
                </c:pt>
                <c:pt idx="5">
                  <c:v>-0.12741535226530651</c:v>
                </c:pt>
                <c:pt idx="6">
                  <c:v>-0.13197701126432271</c:v>
                </c:pt>
              </c:numCache>
            </c:numRef>
          </c:val>
        </c:ser>
        <c:axId val="60314368"/>
        <c:axId val="60315904"/>
      </c:barChart>
      <c:catAx>
        <c:axId val="60314368"/>
        <c:scaling>
          <c:orientation val="minMax"/>
        </c:scaling>
        <c:axPos val="t"/>
        <c:tickLblPos val="high"/>
        <c:txPr>
          <a:bodyPr/>
          <a:lstStyle/>
          <a:p>
            <a:pPr>
              <a:defRPr sz="1200"/>
            </a:pPr>
            <a:endParaRPr lang="en-US"/>
          </a:p>
        </c:txPr>
        <c:crossAx val="60315904"/>
        <c:crosses val="autoZero"/>
        <c:auto val="1"/>
        <c:lblAlgn val="ctr"/>
        <c:lblOffset val="100"/>
      </c:catAx>
      <c:valAx>
        <c:axId val="60315904"/>
        <c:scaling>
          <c:orientation val="maxMin"/>
        </c:scaling>
        <c:axPos val="l"/>
        <c:majorGridlines/>
        <c:numFmt formatCode="0.0%" sourceLinked="1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6031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895030917745495"/>
          <c:y val="8.1027981363921212E-2"/>
          <c:w val="0.19698189421237616"/>
          <c:h val="0.1251412691060677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8804039325592966E-2"/>
          <c:y val="3.8417023131624116E-2"/>
          <c:w val="0.89178468793095711"/>
          <c:h val="0.72933193471923252"/>
        </c:manualLayout>
      </c:layout>
      <c:barChart>
        <c:barDir val="col"/>
        <c:grouping val="clustered"/>
        <c:ser>
          <c:idx val="0"/>
          <c:order val="0"/>
          <c:tx>
            <c:v>RGB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(lossy!$E$40,lossy!$J$40,lossy!$O$40,lossy!$T$40,lossy!$Y$40,lossy!$AD$40,lossy!$AI$40)</c:f>
              <c:numCache>
                <c:formatCode>0.0%</c:formatCode>
                <c:ptCount val="7"/>
                <c:pt idx="0">
                  <c:v>-3.7557607499829906E-3</c:v>
                </c:pt>
                <c:pt idx="1">
                  <c:v>-1.8667003509514921E-2</c:v>
                </c:pt>
                <c:pt idx="2">
                  <c:v>-2.2790318654810078E-2</c:v>
                </c:pt>
                <c:pt idx="3">
                  <c:v>-2.4975025221724134E-2</c:v>
                </c:pt>
                <c:pt idx="4">
                  <c:v>-3.0793612013033659E-2</c:v>
                </c:pt>
                <c:pt idx="5">
                  <c:v>-3.4443436706012742E-2</c:v>
                </c:pt>
                <c:pt idx="6">
                  <c:v>-3.7781270478554355E-2</c:v>
                </c:pt>
              </c:numCache>
            </c:numRef>
          </c:val>
        </c:ser>
        <c:ser>
          <c:idx val="1"/>
          <c:order val="1"/>
          <c:tx>
            <c:v>YUV</c:v>
          </c:tx>
          <c:dLbls>
            <c:showVal val="1"/>
          </c:dLbls>
          <c:cat>
            <c:strRef>
              <c:f>(lossy!$C$1,lossy!$H$1,lossy!$M$1,lossy!$R$1,lossy!$W$1,lossy!$AB$1,lossy!$AG$1)</c:f>
              <c:strCache>
                <c:ptCount val="7"/>
                <c:pt idx="0">
                  <c:v>1x4-IBC+1x4-2D</c:v>
                </c:pt>
                <c:pt idx="1">
                  <c:v>2x4-IBC</c:v>
                </c:pt>
                <c:pt idx="2">
                  <c:v>2x4-IBC+2x4-2D</c:v>
                </c:pt>
                <c:pt idx="3">
                  <c:v>3x5-IBC</c:v>
                </c:pt>
                <c:pt idx="4">
                  <c:v>3x5-IBC+3x5-2D</c:v>
                </c:pt>
                <c:pt idx="5">
                  <c:v>FF-IBC</c:v>
                </c:pt>
                <c:pt idx="6">
                  <c:v>FF-IBC + 1x4-2D</c:v>
                </c:pt>
              </c:strCache>
            </c:strRef>
          </c:cat>
          <c:val>
            <c:numRef>
              <c:f>(lossy!$E$46,lossy!$J$46,lossy!$O$46,lossy!$T$46,lossy!$Y$46,lossy!$AD$46,lossy!$AI$46)</c:f>
              <c:numCache>
                <c:formatCode>0.0%</c:formatCode>
                <c:ptCount val="7"/>
                <c:pt idx="0">
                  <c:v>-5.7576755529898938E-3</c:v>
                </c:pt>
                <c:pt idx="1">
                  <c:v>-2.3717575960061243E-2</c:v>
                </c:pt>
                <c:pt idx="2">
                  <c:v>-2.8018981770677048E-2</c:v>
                </c:pt>
                <c:pt idx="3">
                  <c:v>-2.9411663231862197E-2</c:v>
                </c:pt>
                <c:pt idx="4">
                  <c:v>-3.6019157134756258E-2</c:v>
                </c:pt>
                <c:pt idx="5">
                  <c:v>-4.0301996965762234E-2</c:v>
                </c:pt>
                <c:pt idx="6">
                  <c:v>-4.7396619387641725E-2</c:v>
                </c:pt>
              </c:numCache>
            </c:numRef>
          </c:val>
        </c:ser>
        <c:axId val="60337152"/>
        <c:axId val="60355328"/>
      </c:barChart>
      <c:catAx>
        <c:axId val="60337152"/>
        <c:scaling>
          <c:orientation val="minMax"/>
        </c:scaling>
        <c:axPos val="t"/>
        <c:tickLblPos val="high"/>
        <c:txPr>
          <a:bodyPr/>
          <a:lstStyle/>
          <a:p>
            <a:pPr>
              <a:defRPr sz="1200"/>
            </a:pPr>
            <a:endParaRPr lang="en-US"/>
          </a:p>
        </c:txPr>
        <c:crossAx val="60355328"/>
        <c:crosses val="autoZero"/>
        <c:auto val="1"/>
        <c:lblAlgn val="ctr"/>
        <c:lblOffset val="100"/>
      </c:catAx>
      <c:valAx>
        <c:axId val="60355328"/>
        <c:scaling>
          <c:orientation val="maxMin"/>
        </c:scaling>
        <c:axPos val="l"/>
        <c:majorGridlines/>
        <c:numFmt formatCode="0.0%" sourceLinked="1"/>
        <c:tickLblPos val="low"/>
        <c:txPr>
          <a:bodyPr/>
          <a:lstStyle/>
          <a:p>
            <a:pPr>
              <a:defRPr sz="1200"/>
            </a:pPr>
            <a:endParaRPr lang="en-US"/>
          </a:p>
        </c:txPr>
        <c:crossAx val="60337152"/>
        <c:crosses val="autoZero"/>
        <c:crossBetween val="between"/>
        <c:majorUnit val="1.0000000000000005E-2"/>
      </c:valAx>
    </c:plotArea>
    <c:legend>
      <c:legendPos val="r"/>
      <c:layout>
        <c:manualLayout>
          <c:xMode val="edge"/>
          <c:yMode val="edge"/>
          <c:x val="0.15895030917745495"/>
          <c:y val="8.1027981363921212E-2"/>
          <c:w val="0.19698189421237616"/>
          <c:h val="0.1251412691060677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0.30357</cdr:x>
      <cdr:y>0.01538</cdr:y>
    </cdr:from>
    <cdr:to>
      <cdr:x>0.53182</cdr:x>
      <cdr:y>0.08113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400" y="76200"/>
          <a:ext cx="973988" cy="3256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/>
            <a:t>text/</a:t>
          </a:r>
          <a:r>
            <a:rPr lang="en-US" sz="1400" dirty="0" err="1"/>
            <a:t>graphics@AI</a:t>
          </a:r>
          <a:endParaRPr lang="en-US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0.22326</cdr:x>
      <cdr:y>0.01538</cdr:y>
    </cdr:from>
    <cdr:to>
      <cdr:x>0.45151</cdr:x>
      <cdr:y>0.08113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14400" y="76200"/>
          <a:ext cx="934854" cy="3256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/>
            <a:t>text/</a:t>
          </a:r>
          <a:r>
            <a:rPr lang="en-US" sz="1400" dirty="0" err="1"/>
            <a:t>graphics@LB</a:t>
          </a:r>
          <a:endParaRPr lang="en-US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0.32143</cdr:x>
      <cdr:y>0.01695</cdr:y>
    </cdr:from>
    <cdr:to>
      <cdr:x>0.54968</cdr:x>
      <cdr:y>0.0827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1600" y="76200"/>
          <a:ext cx="973988" cy="2955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 err="1"/>
            <a:t>Mixed@AI</a:t>
          </a:r>
          <a:endParaRPr lang="en-US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0.29224</cdr:x>
      <cdr:y>0.01587</cdr:y>
    </cdr:from>
    <cdr:to>
      <cdr:x>0.52049</cdr:x>
      <cdr:y>0.08162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19200" y="76200"/>
          <a:ext cx="952248" cy="3156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dirty="0" err="1"/>
            <a:t>Mixed@LB</a:t>
          </a:r>
          <a:endParaRPr lang="en-US" sz="1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8C44D-3151-4FE4-9633-254D40F2F805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/>
          </a:bodyPr>
          <a:lstStyle/>
          <a:p>
            <a:r>
              <a:rPr lang="en-CA" altLang="zh-CN" b="1" dirty="0" smtClean="0"/>
              <a:t>Non-CE6: 2-D Index Map Coding of Palette Mode in HEVC SCC</a:t>
            </a:r>
            <a:r>
              <a:rPr lang="en-CA" b="1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– S0151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4191000"/>
            <a:ext cx="214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CN" dirty="0" err="1" smtClean="0"/>
              <a:t>Huawei</a:t>
            </a:r>
            <a:r>
              <a:rPr lang="en-CA" altLang="zh-CN" dirty="0" smtClean="0"/>
              <a:t> USA R&amp;D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9600" y="3581400"/>
          <a:ext cx="7848606" cy="2876550"/>
        </p:xfrm>
        <a:graphic>
          <a:graphicData uri="http://schemas.openxmlformats.org/drawingml/2006/table">
            <a:tbl>
              <a:tblPr/>
              <a:tblGrid>
                <a:gridCol w="1600204"/>
                <a:gridCol w="676305"/>
                <a:gridCol w="585730"/>
                <a:gridCol w="477608"/>
                <a:gridCol w="476757"/>
                <a:gridCol w="476757"/>
                <a:gridCol w="585730"/>
                <a:gridCol w="476757"/>
                <a:gridCol w="476757"/>
                <a:gridCol w="476757"/>
                <a:gridCol w="585730"/>
                <a:gridCol w="476757"/>
                <a:gridCol w="476757"/>
              </a:tblGrid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All 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Random Access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Low Delay B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Test 4 Lossless</a:t>
                      </a:r>
                      <a:endParaRPr lang="zh-CN" sz="32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17.4%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17.8%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Enc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216%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126%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120%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Dec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99%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100%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06550" y="960120"/>
          <a:ext cx="5930900" cy="2575560"/>
        </p:xfrm>
        <a:graphic>
          <a:graphicData uri="http://schemas.openxmlformats.org/drawingml/2006/table">
            <a:tbl>
              <a:tblPr/>
              <a:tblGrid>
                <a:gridCol w="1930400"/>
                <a:gridCol w="444500"/>
                <a:gridCol w="444500"/>
                <a:gridCol w="444500"/>
                <a:gridCol w="444500"/>
                <a:gridCol w="444500"/>
                <a:gridCol w="444500"/>
                <a:gridCol w="391160"/>
                <a:gridCol w="471170"/>
                <a:gridCol w="47117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ea typeface="SimSun"/>
                          <a:cs typeface="Times New Roman"/>
                        </a:rPr>
                        <a:t>Test 4 </a:t>
                      </a:r>
                      <a:r>
                        <a:rPr lang="en-US" sz="1800" dirty="0" err="1" smtClean="0">
                          <a:latin typeface="Calibri"/>
                          <a:ea typeface="SimSun"/>
                          <a:cs typeface="Times New Roman"/>
                        </a:rPr>
                        <a:t>lossy</a:t>
                      </a:r>
                      <a:endParaRPr lang="en-US" sz="1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-18.4%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-19.0%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-18.9%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-18.7%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-18.7%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-18.7%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-13.6%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-13.1%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</a:p>
          <a:p>
            <a:pPr lvl="1"/>
            <a:r>
              <a:rPr lang="en-US" dirty="0" smtClean="0"/>
              <a:t>Fully harmonized with Run Based 1D search in SCM 2.0</a:t>
            </a:r>
          </a:p>
          <a:p>
            <a:pPr lvl="1"/>
            <a:r>
              <a:rPr lang="en-US" dirty="0" smtClean="0"/>
              <a:t>1x4 configuration = 3% gain over IBC 1x4 in AI case</a:t>
            </a:r>
          </a:p>
          <a:p>
            <a:pPr lvl="1"/>
            <a:r>
              <a:rPr lang="en-US" dirty="0" smtClean="0"/>
              <a:t>2x4 configuration = equivalent gain of IBC FF in LB case</a:t>
            </a:r>
          </a:p>
          <a:p>
            <a:pPr lvl="1"/>
            <a:r>
              <a:rPr lang="en-US" dirty="0" smtClean="0"/>
              <a:t>3x5 configuration = equivalent gain of IBC FF in AI case</a:t>
            </a:r>
          </a:p>
          <a:p>
            <a:endParaRPr lang="en-US" dirty="0" smtClean="0"/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2-D search for index map coding</a:t>
            </a:r>
            <a:r>
              <a:rPr lang="en-US" dirty="0"/>
              <a:t> </a:t>
            </a:r>
            <a:r>
              <a:rPr lang="en-US" dirty="0" smtClean="0"/>
              <a:t>with local search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CA" altLang="zh-CN" dirty="0" smtClean="0"/>
              <a:t>2-D string copy method is proposed to further improve the coding efficiency and has been harmonized with the current index map coding</a:t>
            </a:r>
            <a:endParaRPr lang="en-US" dirty="0" smtClean="0"/>
          </a:p>
          <a:p>
            <a:pPr lvl="1"/>
            <a:r>
              <a:rPr lang="en-US" altLang="zh-CN" dirty="0" smtClean="0"/>
              <a:t>For any give location, in addition to the RUN based 1D string search, a 2D string search with flexible width and height is also performed.  </a:t>
            </a:r>
          </a:p>
          <a:p>
            <a:pPr lvl="1"/>
            <a:r>
              <a:rPr lang="en-US" altLang="zh-CN" dirty="0" smtClean="0"/>
              <a:t>If the area covered by the 2D-match result is bigger than 1D RUN length, the 2D string copy mode is selected and its (</a:t>
            </a:r>
            <a:r>
              <a:rPr lang="en-US" altLang="zh-CN" dirty="0" err="1" smtClean="0"/>
              <a:t>mvx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mvy</a:t>
            </a:r>
            <a:r>
              <a:rPr lang="en-US" altLang="zh-CN" dirty="0" smtClean="0"/>
              <a:t>, width, height) is encoded into bit-stream, </a:t>
            </a:r>
          </a:p>
          <a:p>
            <a:pPr lvl="1"/>
            <a:r>
              <a:rPr lang="en-US" altLang="zh-CN" dirty="0" smtClean="0"/>
              <a:t>otherwise, the current index map coding mode is selected and its (RUN) is encoded into bit-stream.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n-US" altLang="zh-CN" sz="2800" dirty="0" smtClean="0"/>
              <a:t>A one-bit context coded “2D_flag” is added to the syntax to indicate if the 2D-string copy mode is selected. </a:t>
            </a:r>
            <a:endParaRPr lang="zh-CN" altLang="zh-CN" sz="2800" dirty="0" smtClean="0"/>
          </a:p>
          <a:p>
            <a:pPr lvl="1" hangingPunct="0"/>
            <a:endParaRPr lang="en-US" altLang="zh-CN" sz="2500" dirty="0" smtClean="0"/>
          </a:p>
          <a:p>
            <a:pPr lvl="1" hangingPunct="0"/>
            <a:r>
              <a:rPr lang="en-US" altLang="zh-CN" sz="2900" dirty="0" smtClean="0"/>
              <a:t>If 2D_flag = 1, </a:t>
            </a:r>
            <a:r>
              <a:rPr lang="en-CA" altLang="zh-CN" sz="2900" smtClean="0"/>
              <a:t>COPY_ABOVE </a:t>
            </a:r>
            <a:r>
              <a:rPr lang="en-CA" altLang="zh-CN" sz="2900" dirty="0" smtClean="0"/>
              <a:t>flag is skipped</a:t>
            </a:r>
            <a:r>
              <a:rPr lang="en-US" altLang="zh-CN" sz="2900" dirty="0" smtClean="0"/>
              <a:t>, </a:t>
            </a:r>
            <a:endParaRPr lang="en-US" altLang="zh-CN" sz="2300" dirty="0" smtClean="0"/>
          </a:p>
          <a:p>
            <a:pPr lvl="2" hangingPunct="0"/>
            <a:r>
              <a:rPr lang="en-US" altLang="zh-CN" sz="2300" dirty="0" smtClean="0"/>
              <a:t>a one-bit context coded mvx0_flag(mvy0_flag) is added to indicate whether its motion vector </a:t>
            </a:r>
            <a:r>
              <a:rPr lang="en-US" altLang="zh-CN" sz="2300" dirty="0" err="1" smtClean="0"/>
              <a:t>mvx</a:t>
            </a:r>
            <a:r>
              <a:rPr lang="en-US" altLang="zh-CN" sz="2300" dirty="0" smtClean="0"/>
              <a:t>(</a:t>
            </a:r>
            <a:r>
              <a:rPr lang="en-US" altLang="zh-CN" sz="2300" dirty="0" err="1" smtClean="0"/>
              <a:t>mvy</a:t>
            </a:r>
            <a:r>
              <a:rPr lang="en-US" altLang="zh-CN" sz="2300" dirty="0" smtClean="0"/>
              <a:t>) is equal to zero; </a:t>
            </a:r>
            <a:endParaRPr lang="en-US" altLang="zh-CN" sz="2000" dirty="0" smtClean="0"/>
          </a:p>
          <a:p>
            <a:pPr lvl="3" hangingPunct="0"/>
            <a:r>
              <a:rPr lang="en-US" altLang="zh-CN" sz="2000" dirty="0" smtClean="0"/>
              <a:t>When a 2D block is a single color block, both </a:t>
            </a:r>
            <a:r>
              <a:rPr lang="en-US" altLang="zh-CN" sz="2000" dirty="0" err="1" smtClean="0"/>
              <a:t>mvx</a:t>
            </a:r>
            <a:r>
              <a:rPr lang="en-US" altLang="zh-CN" sz="2000" dirty="0" smtClean="0"/>
              <a:t> and </a:t>
            </a:r>
            <a:r>
              <a:rPr lang="en-US" altLang="zh-CN" sz="2000" dirty="0" err="1" smtClean="0"/>
              <a:t>mvy</a:t>
            </a:r>
            <a:r>
              <a:rPr lang="en-US" altLang="zh-CN" sz="2000" dirty="0" smtClean="0"/>
              <a:t> are set to 0 and its color index is encoded using TBC method.</a:t>
            </a:r>
            <a:endParaRPr lang="en-US" altLang="zh-CN" sz="2300" dirty="0" smtClean="0"/>
          </a:p>
          <a:p>
            <a:pPr lvl="2" hangingPunct="0"/>
            <a:r>
              <a:rPr lang="en-US" altLang="zh-CN" sz="2300" dirty="0" smtClean="0"/>
              <a:t>a one-bit context is used to encode the sign of non-zero </a:t>
            </a:r>
            <a:r>
              <a:rPr lang="en-US" altLang="zh-CN" sz="2300" dirty="0" err="1" smtClean="0"/>
              <a:t>mvx</a:t>
            </a:r>
            <a:r>
              <a:rPr lang="en-US" altLang="zh-CN" sz="2300" dirty="0" smtClean="0"/>
              <a:t>(</a:t>
            </a:r>
            <a:r>
              <a:rPr lang="en-US" altLang="zh-CN" sz="2300" dirty="0" err="1" smtClean="0"/>
              <a:t>mvy</a:t>
            </a:r>
            <a:r>
              <a:rPr lang="en-US" altLang="zh-CN" sz="2300" dirty="0" smtClean="0"/>
              <a:t>), followed by the absolute value of </a:t>
            </a:r>
            <a:r>
              <a:rPr lang="en-US" altLang="zh-CN" sz="2300" dirty="0" err="1" smtClean="0"/>
              <a:t>mvx</a:t>
            </a:r>
            <a:r>
              <a:rPr lang="en-US" altLang="zh-CN" sz="2300" dirty="0" smtClean="0"/>
              <a:t>(</a:t>
            </a:r>
            <a:r>
              <a:rPr lang="en-US" altLang="zh-CN" sz="2300" dirty="0" err="1" smtClean="0"/>
              <a:t>mvy</a:t>
            </a:r>
            <a:r>
              <a:rPr lang="en-US" altLang="zh-CN" sz="2300" dirty="0" smtClean="0"/>
              <a:t>), which is encoded using truncated binary coding (TBC) method.</a:t>
            </a:r>
          </a:p>
          <a:p>
            <a:pPr lvl="2" hangingPunct="0"/>
            <a:r>
              <a:rPr lang="en-US" altLang="zh-CN" sz="2300" dirty="0" smtClean="0"/>
              <a:t>both width and height are encoded using TBC method.</a:t>
            </a:r>
            <a:endParaRPr lang="zh-CN" altLang="zh-CN" sz="2300" dirty="0" smtClean="0"/>
          </a:p>
          <a:p>
            <a:pPr lvl="1"/>
            <a:endParaRPr lang="en-US" altLang="zh-CN" sz="2900" dirty="0" smtClean="0"/>
          </a:p>
          <a:p>
            <a:pPr lvl="1"/>
            <a:r>
              <a:rPr lang="en-US" altLang="zh-CN" sz="2900" dirty="0" smtClean="0"/>
              <a:t>If 2D_flag = 0, </a:t>
            </a:r>
            <a:r>
              <a:rPr lang="en-CA" altLang="zh-CN" sz="2900" dirty="0" smtClean="0"/>
              <a:t>COPY_ABOVE flag is encoded using one context (2 contexts are used in default RUN based 1D search) 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Performance (All Averaged </a:t>
            </a:r>
            <a:r>
              <a:rPr lang="en-US" altLang="zh-CN" dirty="0" err="1" smtClean="0"/>
              <a:t>w.r.t</a:t>
            </a:r>
            <a:r>
              <a:rPr lang="en-US" altLang="zh-CN" dirty="0" smtClean="0"/>
              <a:t>. SCM-2.0 using IBC 1x4, </a:t>
            </a:r>
            <a:r>
              <a:rPr lang="en-US" altLang="zh-CN" dirty="0" smtClean="0">
                <a:solidFill>
                  <a:srgbClr val="00B050"/>
                </a:solidFill>
              </a:rPr>
              <a:t>Gains/</a:t>
            </a:r>
            <a:r>
              <a:rPr lang="en-US" altLang="zh-CN" dirty="0" smtClean="0">
                <a:solidFill>
                  <a:srgbClr val="FF0000"/>
                </a:solidFill>
              </a:rPr>
              <a:t>Loss</a:t>
            </a:r>
            <a:r>
              <a:rPr lang="en-US" altLang="zh-CN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1X4: </a:t>
            </a:r>
            <a:r>
              <a:rPr lang="en-US" dirty="0" smtClean="0">
                <a:solidFill>
                  <a:srgbClr val="00B050"/>
                </a:solidFill>
              </a:rPr>
              <a:t>3.3%/2.1%/1.7%</a:t>
            </a:r>
            <a:r>
              <a:rPr lang="en-US" dirty="0" smtClean="0"/>
              <a:t> for AI/RA/LB G/Y component</a:t>
            </a:r>
          </a:p>
          <a:p>
            <a:pPr lvl="1"/>
            <a:r>
              <a:rPr lang="en-US" dirty="0" smtClean="0"/>
              <a:t>2X4: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14.8%/9.2%/7.6%</a:t>
            </a:r>
            <a:r>
              <a:rPr lang="en-US" altLang="zh-CN" dirty="0" smtClean="0"/>
              <a:t> for AI/RA/LB G/Y component</a:t>
            </a:r>
            <a:endParaRPr lang="en-US" dirty="0" smtClean="0"/>
          </a:p>
          <a:p>
            <a:pPr lvl="1"/>
            <a:r>
              <a:rPr lang="en-US" dirty="0" smtClean="0"/>
              <a:t>3X5: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18.4%/11.8%/9.9%</a:t>
            </a:r>
            <a:r>
              <a:rPr lang="en-US" altLang="zh-CN" dirty="0" smtClean="0"/>
              <a:t> for AI/RA/LB G/Y component</a:t>
            </a:r>
            <a:endParaRPr lang="en-US" dirty="0" smtClean="0"/>
          </a:p>
          <a:p>
            <a:r>
              <a:rPr lang="en-US" dirty="0" smtClean="0"/>
              <a:t>Lossless: </a:t>
            </a:r>
          </a:p>
          <a:p>
            <a:pPr lvl="1"/>
            <a:r>
              <a:rPr lang="en-US" dirty="0" smtClean="0"/>
              <a:t>1X4: </a:t>
            </a:r>
            <a:r>
              <a:rPr lang="en-US" dirty="0" smtClean="0">
                <a:solidFill>
                  <a:srgbClr val="00B050"/>
                </a:solidFill>
              </a:rPr>
              <a:t>2.9%/0.8%/0.6% </a:t>
            </a:r>
            <a:r>
              <a:rPr lang="en-US" dirty="0" smtClean="0"/>
              <a:t>for AI/RA/LB G/Y component</a:t>
            </a:r>
          </a:p>
          <a:p>
            <a:pPr lvl="1"/>
            <a:r>
              <a:rPr lang="en-US" dirty="0" smtClean="0"/>
              <a:t>2X4: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12.1%/10.7%/10.8%</a:t>
            </a:r>
            <a:r>
              <a:rPr lang="en-US" altLang="zh-CN" dirty="0" smtClean="0"/>
              <a:t> for AI/RA/LB G/Y component</a:t>
            </a:r>
            <a:endParaRPr lang="en-US" dirty="0" smtClean="0"/>
          </a:p>
          <a:p>
            <a:pPr lvl="1"/>
            <a:r>
              <a:rPr lang="en-US" dirty="0" smtClean="0"/>
              <a:t>3X5: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15.0%/13.7%/13.7%</a:t>
            </a:r>
            <a:r>
              <a:rPr lang="en-US" altLang="zh-CN" dirty="0" smtClean="0"/>
              <a:t> for AI/RA/LB G/Y component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304800" y="1219200"/>
          <a:ext cx="4267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800600" y="1219200"/>
          <a:ext cx="40957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304800" y="1219200"/>
          <a:ext cx="4267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724400" y="1219200"/>
          <a:ext cx="41719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24000" y="3581400"/>
          <a:ext cx="6248401" cy="3183255"/>
        </p:xfrm>
        <a:graphic>
          <a:graphicData uri="http://schemas.openxmlformats.org/drawingml/2006/table">
            <a:tbl>
              <a:tblPr/>
              <a:tblGrid>
                <a:gridCol w="1505137"/>
                <a:gridCol w="353995"/>
                <a:gridCol w="454381"/>
                <a:gridCol w="377770"/>
                <a:gridCol w="377770"/>
                <a:gridCol w="378431"/>
                <a:gridCol w="454381"/>
                <a:gridCol w="378431"/>
                <a:gridCol w="378431"/>
                <a:gridCol w="378431"/>
                <a:gridCol w="454381"/>
                <a:gridCol w="378431"/>
                <a:gridCol w="378431"/>
              </a:tblGrid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r>
                        <a:rPr lang="en-US" altLang="zh-CN" sz="1600" dirty="0" smtClea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Test 1 Lossless</a:t>
                      </a:r>
                      <a:endParaRPr lang="zh-CN" sz="3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All 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Random Access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 dirty="0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Low Delay B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3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Enc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127%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Dec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103%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133600" y="960120"/>
          <a:ext cx="5588000" cy="2575560"/>
        </p:xfrm>
        <a:graphic>
          <a:graphicData uri="http://schemas.openxmlformats.org/drawingml/2006/table">
            <a:tbl>
              <a:tblPr/>
              <a:tblGrid>
                <a:gridCol w="1930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ea typeface="SimSun"/>
                          <a:cs typeface="Times New Roman"/>
                        </a:rPr>
                        <a:t>Test 1 </a:t>
                      </a:r>
                      <a:r>
                        <a:rPr lang="en-US" sz="1800" dirty="0" err="1" smtClean="0">
                          <a:latin typeface="Calibri"/>
                          <a:ea typeface="SimSun"/>
                          <a:cs typeface="Times New Roman"/>
                        </a:rPr>
                        <a:t>lossy</a:t>
                      </a:r>
                      <a:endParaRPr lang="en-US" sz="1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100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00200" y="3581400"/>
          <a:ext cx="6400803" cy="2876550"/>
        </p:xfrm>
        <a:graphic>
          <a:graphicData uri="http://schemas.openxmlformats.org/drawingml/2006/table">
            <a:tbl>
              <a:tblPr/>
              <a:tblGrid>
                <a:gridCol w="1582322"/>
                <a:gridCol w="417278"/>
                <a:gridCol w="334655"/>
                <a:gridCol w="389505"/>
                <a:gridCol w="388811"/>
                <a:gridCol w="388811"/>
                <a:gridCol w="477683"/>
                <a:gridCol w="388811"/>
                <a:gridCol w="388811"/>
                <a:gridCol w="388811"/>
                <a:gridCol w="477683"/>
                <a:gridCol w="388811"/>
                <a:gridCol w="388811"/>
              </a:tblGrid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All 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Random Access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Low Delay B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1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Test 2 Lossless</a:t>
                      </a:r>
                      <a:endParaRPr lang="zh-CN" sz="2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18.1%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latin typeface="Calibri"/>
                          <a:ea typeface="宋体"/>
                          <a:cs typeface="宋体"/>
                        </a:rPr>
                        <a:t>17.0%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7.8%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23.7%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16.8%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16.9%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18.0%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17.3%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24.5%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17.2%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16.1%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15.1%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5.5%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13.5%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Enc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116%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Dec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101%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28800" y="960120"/>
          <a:ext cx="6083300" cy="2545080"/>
        </p:xfrm>
        <a:graphic>
          <a:graphicData uri="http://schemas.openxmlformats.org/drawingml/2006/table">
            <a:tbl>
              <a:tblPr/>
              <a:tblGrid>
                <a:gridCol w="19685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/>
                          <a:ea typeface="SimSun"/>
                          <a:cs typeface="Times New Roman"/>
                        </a:rPr>
                        <a:t>Test 2</a:t>
                      </a:r>
                      <a:r>
                        <a:rPr lang="en-US" sz="1600" baseline="0" dirty="0" smtClean="0"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600" baseline="0" dirty="0" err="1" smtClean="0">
                          <a:latin typeface="Calibri"/>
                          <a:ea typeface="SimSun"/>
                          <a:cs typeface="Times New Roman"/>
                        </a:rPr>
                        <a:t>lossy</a:t>
                      </a:r>
                      <a:endParaRPr lang="en-US" sz="16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-14.1%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-13.8%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-20.8%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-12.2%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-3.0%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-10.9%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-11.1%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100" dirty="0" smtClean="0"/>
              <a:t> Performance (Anchor: SCM 2.0 w/ IBC-1X4)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3581400"/>
          <a:ext cx="7543802" cy="2876550"/>
        </p:xfrm>
        <a:graphic>
          <a:graphicData uri="http://schemas.openxmlformats.org/drawingml/2006/table">
            <a:tbl>
              <a:tblPr/>
              <a:tblGrid>
                <a:gridCol w="1676405"/>
                <a:gridCol w="502716"/>
                <a:gridCol w="560672"/>
                <a:gridCol w="459620"/>
                <a:gridCol w="460435"/>
                <a:gridCol w="460435"/>
                <a:gridCol w="560672"/>
                <a:gridCol w="460435"/>
                <a:gridCol w="460435"/>
                <a:gridCol w="460435"/>
                <a:gridCol w="560672"/>
                <a:gridCol w="460435"/>
                <a:gridCol w="460435"/>
              </a:tblGrid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All Intra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Random Access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b="1">
                          <a:solidFill>
                            <a:srgbClr val="FFFFFF"/>
                          </a:solidFill>
                          <a:latin typeface="Calibri"/>
                          <a:ea typeface="宋体"/>
                          <a:cs typeface="宋体"/>
                        </a:rPr>
                        <a:t>Low Delay B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05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Test 3 Lossless</a:t>
                      </a:r>
                      <a:endParaRPr lang="zh-CN" sz="20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(Total)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(Average)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</a:t>
                      </a:r>
                      <a:b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</a:b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(Min)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Bit-rate saving (Max)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　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7.1%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7.9%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3.0%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RGB,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6.8%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12.4%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8.3%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11.1%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text &amp; graphics with motion,720p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4.5%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13.1%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9.8%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0.9%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1440p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2.3%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0.6%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0.3%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mixed content,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latin typeface="Calibri"/>
                          <a:ea typeface="宋体"/>
                          <a:cs typeface="宋体"/>
                        </a:rPr>
                        <a:t>3.7%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0.8%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0.4%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Animation, 720p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YUV, camera captured, 1080p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0.0%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Enc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160%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115%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111%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Dec Time[%]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102%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100%</a:t>
                      </a:r>
                      <a:endParaRPr lang="zh-CN" sz="1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Calibri"/>
                          <a:ea typeface="宋体"/>
                          <a:cs typeface="宋体"/>
                        </a:rPr>
                        <a:t>101%</a:t>
                      </a:r>
                      <a:endParaRPr lang="zh-CN" sz="1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57400" y="960120"/>
          <a:ext cx="6070600" cy="2575560"/>
        </p:xfrm>
        <a:graphic>
          <a:graphicData uri="http://schemas.openxmlformats.org/drawingml/2006/table">
            <a:tbl>
              <a:tblPr/>
              <a:tblGrid>
                <a:gridCol w="19558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ea typeface="SimSun"/>
                          <a:cs typeface="Times New Roman"/>
                        </a:rPr>
                        <a:t>Test 3 </a:t>
                      </a:r>
                      <a:r>
                        <a:rPr lang="en-US" sz="1800" dirty="0" err="1" smtClean="0">
                          <a:latin typeface="Calibri"/>
                          <a:ea typeface="SimSun"/>
                          <a:cs typeface="Times New Roman"/>
                        </a:rPr>
                        <a:t>lossy</a:t>
                      </a:r>
                      <a:endParaRPr lang="en-US" sz="18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-14.8%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-3.5%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-15.0%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-7.5%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-8.6%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-5.8%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-9.4%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-8.9%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-6.5%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latin typeface="Arial"/>
                          <a:ea typeface="Times New Roman"/>
                          <a:cs typeface="Times New Roman"/>
                        </a:rPr>
                        <a:t>-6.4%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-2.9%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5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on-CE6: 2-D Index Map Coding of Palette Mode in HEVC SCC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ummary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oposed Method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Performance (All Averaged w.r.t. SCM-2.0, Gains/Loss)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&amp;#x0D;&amp;#x0A;&amp;#x0D;&amp;#x0A;&amp;#x0D;&amp;#x0A;&amp;#x0D;&amp;#x0A;&amp;#x0D;&amp;#x0A;&amp;#x0D;&amp;#x0A; Performance (Anchor: SCM 2.0 w/ IBC-1X4)&amp;quot;&quot;/&gt;&lt;property id=&quot;20307&quot; value=&quot;260&quot;/&gt;&lt;/object&gt;&lt;object type=&quot;3&quot; unique_id=&quot;10011&quot;&gt;&lt;property id=&quot;20148&quot; value=&quot;5&quot;/&gt;&lt;property id=&quot;20300&quot; value=&quot;Slide 10 - &amp;quot;Conclusion &amp;quot;&quot;/&gt;&lt;property id=&quot;20307&quot; value=&quot;263&quot;/&gt;&lt;/object&gt;&lt;object type=&quot;3&quot; unique_id=&quot;10152&quot;&gt;&lt;property id=&quot;20148&quot; value=&quot;5&quot;/&gt;&lt;property id=&quot;20300&quot; value=&quot;Slide 6 - &amp;quot;&amp;#x0D;&amp;#x0A;&amp;#x0D;&amp;#x0A;&amp;#x0D;&amp;#x0A;&amp;#x0D;&amp;#x0A;&amp;#x0D;&amp;#x0A;&amp;#x0D;&amp;#x0A; Performance (Anchor: SCM 2.0 w/ IBC-1X4)&amp;quot;&quot;/&gt;&lt;property id=&quot;20307&quot; value=&quot;269&quot;/&gt;&lt;/object&gt;&lt;object type=&quot;3&quot; unique_id=&quot;10153&quot;&gt;&lt;property id=&quot;20148&quot; value=&quot;5&quot;/&gt;&lt;property id=&quot;20300&quot; value=&quot;Slide 7 - &amp;quot;&amp;#x0D;&amp;#x0A;&amp;#x0D;&amp;#x0A;&amp;#x0D;&amp;#x0A;&amp;#x0D;&amp;#x0A;&amp;#x0D;&amp;#x0A;&amp;#x0D;&amp;#x0A; Performance (Anchor: SCM 2.0 w/ IBC-1X4)&amp;quot;&quot;/&gt;&lt;property id=&quot;20307&quot; value=&quot;266&quot;/&gt;&lt;/object&gt;&lt;object type=&quot;3&quot; unique_id=&quot;10154&quot;&gt;&lt;property id=&quot;20148&quot; value=&quot;5&quot;/&gt;&lt;property id=&quot;20300&quot; value=&quot;Slide 8 - &amp;quot;&amp;#x0D;&amp;#x0A;&amp;#x0D;&amp;#x0A;&amp;#x0D;&amp;#x0A;&amp;#x0D;&amp;#x0A;&amp;#x0D;&amp;#x0A;&amp;#x0D;&amp;#x0A; Performance (Anchor: SCM 2.0 w/ IBC-1X4)&amp;quot;&quot;/&gt;&lt;property id=&quot;20307&quot; value=&quot;267&quot;/&gt;&lt;/object&gt;&lt;object type=&quot;3&quot; unique_id=&quot;10155&quot;&gt;&lt;property id=&quot;20148&quot; value=&quot;5&quot;/&gt;&lt;property id=&quot;20300&quot; value=&quot;Slide 9 - &amp;quot;&amp;#x0D;&amp;#x0A;&amp;#x0D;&amp;#x0A;&amp;#x0D;&amp;#x0A;&amp;#x0D;&amp;#x0A;&amp;#x0D;&amp;#x0A;&amp;#x0D;&amp;#x0A; Performance (Anchor: SCM 2.0 w/ IBC-1X4)&amp;quot;&quot;/&gt;&lt;property id=&quot;20307&quot; value=&quot;26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1325</TotalTime>
  <Words>3849</Words>
  <Application>Microsoft Office PowerPoint</Application>
  <PresentationFormat>On-screen Show (4:3)</PresentationFormat>
  <Paragraphs>1338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Origin</vt:lpstr>
      <vt:lpstr>Non-CE6: 2-D Index Map Coding of Palette Mode in HEVC SCC </vt:lpstr>
      <vt:lpstr>Summary</vt:lpstr>
      <vt:lpstr>Proposed Method</vt:lpstr>
      <vt:lpstr>Performance (All Averaged w.r.t. SCM-2.0 using IBC 1x4, Gains/Loss)</vt:lpstr>
      <vt:lpstr>       Performance (Anchor: SCM 2.0 w/ IBC-1X4)</vt:lpstr>
      <vt:lpstr>       Performance (Anchor: SCM 2.0 w/ IBC-1X4)</vt:lpstr>
      <vt:lpstr>       Performance (Anchor: SCM 2.0 w/ IBC-1X4)</vt:lpstr>
      <vt:lpstr>       Performance (Anchor: SCM 2.0 w/ IBC-1X4)</vt:lpstr>
      <vt:lpstr>       Performance (Anchor: SCM 2.0 w/ IBC-1X4)</vt:lpstr>
      <vt:lpstr>       Performance (Anchor: SCM 2.0 w/ IBC-1X4)</vt:lpstr>
      <vt:lpstr>Conclusion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Simplification on Escape Coding of Palette Mode in HEVC SCC</dc:title>
  <dc:creator>MaZhan</dc:creator>
  <cp:lastModifiedBy>Rick</cp:lastModifiedBy>
  <cp:revision>43</cp:revision>
  <dcterms:created xsi:type="dcterms:W3CDTF">2014-10-09T20:27:27Z</dcterms:created>
  <dcterms:modified xsi:type="dcterms:W3CDTF">2014-10-17T15:58:03Z</dcterms:modified>
</cp:coreProperties>
</file>