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97" d="100"/>
          <a:sy n="97" d="100"/>
        </p:scale>
        <p:origin x="-1456" y="-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219200" y="3886200"/>
            <a:ext cx="6858000" cy="990600"/>
          </a:xfrm>
        </p:spPr>
        <p:txBody>
          <a:bodyPr anchor="t" anchorCtr="0"/>
          <a:lstStyle>
            <a:lvl1pPr algn="r">
              <a:defRPr sz="320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19200" y="5124450"/>
            <a:ext cx="6858000" cy="53340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>
            <a:lvl1pPr>
              <a:defRPr sz="1400"/>
            </a:lvl1pPr>
          </a:lstStyle>
          <a:p>
            <a:fld id="{7DB8C44D-3151-4FE4-9633-254D40F2F805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1216152" y="6355080"/>
            <a:ext cx="1219200" cy="365760"/>
          </a:xfrm>
        </p:spPr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/>
          <p:nvPr/>
        </p:nvSpPr>
        <p:spPr>
          <a:xfrm>
            <a:off x="904875" y="3648075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3" name="Rectangle 32"/>
          <p:cNvSpPr/>
          <p:nvPr/>
        </p:nvSpPr>
        <p:spPr>
          <a:xfrm>
            <a:off x="914400" y="5048250"/>
            <a:ext cx="7315200" cy="685800"/>
          </a:xfrm>
          <a:prstGeom prst="rect">
            <a:avLst/>
          </a:prstGeom>
          <a:noFill/>
          <a:ln w="6350" cap="rnd" cmpd="sng" algn="ctr">
            <a:solidFill>
              <a:schemeClr val="accent2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Rectangle 21"/>
          <p:cNvSpPr/>
          <p:nvPr/>
        </p:nvSpPr>
        <p:spPr>
          <a:xfrm>
            <a:off x="904875" y="3648075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>
            <a:off x="914400" y="5048250"/>
            <a:ext cx="228600" cy="685800"/>
          </a:xfrm>
          <a:prstGeom prst="rect">
            <a:avLst/>
          </a:prstGeom>
          <a:solidFill>
            <a:schemeClr val="accent2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Isosceles Triangle 7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 rot="5400000">
            <a:off x="3629607" y="3201952"/>
            <a:ext cx="585216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8229600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19200" y="2971800"/>
            <a:ext cx="6858000" cy="1066800"/>
          </a:xfrm>
        </p:spPr>
        <p:txBody>
          <a:bodyPr anchor="t" anchorCtr="0"/>
          <a:lstStyle>
            <a:lvl1pPr algn="r">
              <a:buNone/>
              <a:defRPr sz="3200" b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95400" y="4267200"/>
            <a:ext cx="6781800" cy="1143000"/>
          </a:xfrm>
        </p:spPr>
        <p:txBody>
          <a:bodyPr anchor="t" anchorCtr="0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400800" y="6355080"/>
            <a:ext cx="2286000" cy="365760"/>
          </a:xfrm>
        </p:spPr>
        <p:txBody>
          <a:bodyPr/>
          <a:lstStyle/>
          <a:p>
            <a:fld id="{7DB8C44D-3151-4FE4-9633-254D40F2F805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98648" y="6355080"/>
            <a:ext cx="3474720" cy="365760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9848" y="6355080"/>
            <a:ext cx="1520952" cy="365760"/>
          </a:xfrm>
        </p:spPr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914400" y="2819400"/>
            <a:ext cx="7315200" cy="1280160"/>
          </a:xfrm>
          <a:prstGeom prst="rect">
            <a:avLst/>
          </a:prstGeom>
          <a:noFill/>
          <a:ln w="6350" cap="rnd" cmpd="sng" algn="ctr">
            <a:solidFill>
              <a:schemeClr val="accent1"/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914400" y="2819400"/>
            <a:ext cx="228600" cy="128016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219200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632198" y="1216152"/>
            <a:ext cx="4041648" cy="493776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85875"/>
            <a:ext cx="4040188" cy="685800"/>
          </a:xfrm>
          <a:noFill/>
          <a:ln>
            <a:noFill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8200" y="1295400"/>
            <a:ext cx="4041775" cy="685800"/>
          </a:xfrm>
          <a:noFill/>
          <a:ln>
            <a:noFill/>
          </a:ln>
        </p:spPr>
        <p:txBody>
          <a:bodyPr lIns="91440" anchor="b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38600" cy="4038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8229600" cy="9144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Straight Connector 4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Isosceles Triangle 5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24600" y="304800"/>
            <a:ext cx="2514600" cy="838200"/>
          </a:xfrm>
        </p:spPr>
        <p:txBody>
          <a:bodyPr anchor="b" anchorCtr="0">
            <a:noAutofit/>
          </a:bodyPr>
          <a:lstStyle>
            <a:lvl1pPr algn="l">
              <a:buNone/>
              <a:defRPr sz="2000" b="1">
                <a:solidFill>
                  <a:schemeClr val="tx2"/>
                </a:solidFill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324600" y="1219200"/>
            <a:ext cx="2514600" cy="4843463"/>
          </a:xfrm>
        </p:spPr>
        <p:txBody>
          <a:bodyPr/>
          <a:lstStyle>
            <a:lvl1pPr marL="0" indent="0">
              <a:lnSpc>
                <a:spcPts val="22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 rot="5400000">
            <a:off x="3160645" y="3324225"/>
            <a:ext cx="603504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"/>
          </p:nvPr>
        </p:nvSpPr>
        <p:spPr>
          <a:xfrm>
            <a:off x="304800" y="304800"/>
            <a:ext cx="57150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0856"/>
            <a:ext cx="8229600" cy="674688"/>
          </a:xfrm>
          <a:ln>
            <a:solidFill>
              <a:schemeClr val="accent1"/>
            </a:solidFill>
          </a:ln>
        </p:spPr>
        <p:txBody>
          <a:bodyPr lIns="274320" anchor="ctr"/>
          <a:lstStyle>
            <a:lvl1pPr algn="r">
              <a:buNone/>
              <a:defRPr sz="2000" b="0">
                <a:solidFill>
                  <a:schemeClr val="tx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1905000"/>
            <a:ext cx="8229600" cy="4270248"/>
          </a:xfrm>
          <a:solidFill>
            <a:schemeClr val="tx1">
              <a:shade val="50000"/>
            </a:schemeClr>
          </a:solidFill>
          <a:ln>
            <a:noFill/>
          </a:ln>
          <a:effectLst/>
        </p:spPr>
        <p:txBody>
          <a:bodyPr/>
          <a:lstStyle>
            <a:lvl1pPr marL="0" indent="0">
              <a:spcBef>
                <a:spcPts val="600"/>
              </a:spcBef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219200"/>
            <a:ext cx="8229600" cy="533400"/>
          </a:xfrm>
        </p:spPr>
        <p:txBody>
          <a:bodyPr anchor="ctr" anchorCtr="0"/>
          <a:lstStyle>
            <a:lvl1pPr marL="0" indent="0" algn="l">
              <a:buFontTx/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B8C44D-3151-4FE4-9633-254D40F2F805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Isosceles Triangle 8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457200" y="500856"/>
            <a:ext cx="182880" cy="685800"/>
          </a:xfrm>
          <a:prstGeom prst="rect">
            <a:avLst/>
          </a:prstGeom>
          <a:solidFill>
            <a:schemeClr val="accent1"/>
          </a:solidFill>
          <a:ln w="635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219200"/>
            <a:ext cx="8229600" cy="4910328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400800" y="6356350"/>
            <a:ext cx="2289048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7DB8C44D-3151-4FE4-9633-254D40F2F805}" type="datetimeFigureOut">
              <a:rPr lang="en-US" smtClean="0"/>
              <a:pPr/>
              <a:t>10/15/2014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2898648" y="6356350"/>
            <a:ext cx="3505200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612648" y="6356350"/>
            <a:ext cx="19812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246EB86-5F37-4F8A-A252-CE51CBFBE74A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8" name="Straight Connector 27"/>
          <p:cNvSpPr>
            <a:spLocks noChangeShapeType="1"/>
          </p:cNvSpPr>
          <p:nvPr/>
        </p:nvSpPr>
        <p:spPr bwMode="auto">
          <a:xfrm>
            <a:off x="457200" y="6353175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Straight Connector 28"/>
          <p:cNvSpPr>
            <a:spLocks noChangeShapeType="1"/>
          </p:cNvSpPr>
          <p:nvPr/>
        </p:nvSpPr>
        <p:spPr bwMode="auto">
          <a:xfrm>
            <a:off x="457200" y="1143000"/>
            <a:ext cx="8229600" cy="0"/>
          </a:xfrm>
          <a:prstGeom prst="line">
            <a:avLst/>
          </a:prstGeom>
          <a:noFill/>
          <a:ln w="9525" cap="flat" cmpd="sng" algn="ctr">
            <a:solidFill>
              <a:schemeClr val="accent2"/>
            </a:solidFill>
            <a:prstDash val="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Isosceles Triangle 9"/>
          <p:cNvSpPr>
            <a:spLocks noChangeAspect="1"/>
          </p:cNvSpPr>
          <p:nvPr/>
        </p:nvSpPr>
        <p:spPr>
          <a:xfrm rot="5400000">
            <a:off x="419100" y="6467475"/>
            <a:ext cx="190849" cy="120314"/>
          </a:xfrm>
          <a:prstGeom prst="triangle">
            <a:avLst>
              <a:gd name="adj" fmla="val 50000"/>
            </a:avLst>
          </a:prstGeom>
          <a:solidFill>
            <a:schemeClr val="accent2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2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6000"/>
        <a:buFont typeface="Wingdings 3"/>
        <a:buChar char="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ts val="500"/>
        </a:spcBef>
        <a:buClr>
          <a:schemeClr val="accent2"/>
        </a:buClr>
        <a:buSzPct val="76000"/>
        <a:buFont typeface="Wingdings 3"/>
        <a:buChar char=""/>
        <a:defRPr kumimoji="0" sz="23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500"/>
        </a:spcBef>
        <a:buClr>
          <a:schemeClr val="bg1">
            <a:shade val="50000"/>
          </a:schemeClr>
        </a:buClr>
        <a:buSzPct val="76000"/>
        <a:buFont typeface="Wingdings 3"/>
        <a:buChar char="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400"/>
        </a:spcBef>
        <a:buClr>
          <a:schemeClr val="accent2">
            <a:shade val="75000"/>
          </a:schemeClr>
        </a:buClr>
        <a:buSzPct val="70000"/>
        <a:buFont typeface="Wingdings"/>
        <a:buChar char="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00"/>
        </a:spcBef>
        <a:buClr>
          <a:schemeClr val="accent2"/>
        </a:buClr>
        <a:buSzPct val="70000"/>
        <a:buFont typeface="Wingdings"/>
        <a:buChar char="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ts val="300"/>
        </a:spcBef>
        <a:buClr>
          <a:srgbClr val="9FB8CD">
            <a:shade val="75000"/>
          </a:srgbClr>
        </a:buClr>
        <a:buSzPct val="75000"/>
        <a:buFont typeface="Wingdings 3"/>
        <a:buChar char=""/>
        <a:defRPr kumimoji="0" lang="en-US" sz="16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rgbClr val="727CA3">
            <a:shade val="75000"/>
          </a:srgb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82880" algn="l" rtl="0" eaLnBrk="1" latinLnBrk="0" hangingPunct="1">
        <a:spcBef>
          <a:spcPts val="300"/>
        </a:spcBef>
        <a:buClr>
          <a:prstClr val="white">
            <a:shade val="50000"/>
          </a:prstClr>
        </a:buClr>
        <a:buSzPct val="75000"/>
        <a:buFont typeface="Wingdings 3"/>
        <a:buChar char=""/>
        <a:defRPr kumimoji="0" lang="en-US" sz="14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2194560" indent="-182880" algn="l" rtl="0" eaLnBrk="1" latinLnBrk="0" hangingPunct="1">
        <a:spcBef>
          <a:spcPts val="300"/>
        </a:spcBef>
        <a:buClr>
          <a:srgbClr val="9FB8CD"/>
        </a:buClr>
        <a:buSzPct val="75000"/>
        <a:buFont typeface="Wingdings 3"/>
        <a:buChar char=""/>
        <a:defRPr kumimoji="0"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130425"/>
            <a:ext cx="8001000" cy="1470025"/>
          </a:xfrm>
        </p:spPr>
        <p:txBody>
          <a:bodyPr>
            <a:normAutofit fontScale="90000"/>
          </a:bodyPr>
          <a:lstStyle/>
          <a:p>
            <a:r>
              <a:rPr lang="en-CA" b="1" dirty="0"/>
              <a:t>Non-CE6: Simplification on Escape Coding of Palette Mode in HEVC SCC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JCTVC – S0150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228600" y="1600200"/>
            <a:ext cx="8763000" cy="4525963"/>
          </a:xfrm>
        </p:spPr>
        <p:txBody>
          <a:bodyPr>
            <a:normAutofit/>
          </a:bodyPr>
          <a:lstStyle/>
          <a:p>
            <a:r>
              <a:rPr lang="en-US" dirty="0" smtClean="0"/>
              <a:t>It suggests to simplify the Escape coding in current palette mode</a:t>
            </a:r>
          </a:p>
          <a:p>
            <a:pPr lvl="1"/>
            <a:r>
              <a:rPr lang="en-US" dirty="0" smtClean="0"/>
              <a:t>Remove RUN “stop” even Escape occurs</a:t>
            </a:r>
          </a:p>
          <a:p>
            <a:pPr lvl="1"/>
            <a:r>
              <a:rPr lang="en-US" dirty="0" smtClean="0"/>
              <a:t>Separate Escape coding and index coding</a:t>
            </a:r>
          </a:p>
          <a:p>
            <a:r>
              <a:rPr lang="en-US" dirty="0" smtClean="0"/>
              <a:t>Performance (All Averaged </a:t>
            </a:r>
            <a:r>
              <a:rPr lang="en-US" dirty="0" err="1" smtClean="0"/>
              <a:t>w.r.t</a:t>
            </a:r>
            <a:r>
              <a:rPr lang="en-US" dirty="0" smtClean="0"/>
              <a:t>. SCM-2.0, </a:t>
            </a:r>
            <a:r>
              <a:rPr lang="en-US" dirty="0" smtClean="0">
                <a:solidFill>
                  <a:srgbClr val="00B050"/>
                </a:solidFill>
              </a:rPr>
              <a:t>Gains/</a:t>
            </a:r>
            <a:r>
              <a:rPr lang="en-US" dirty="0" smtClean="0">
                <a:solidFill>
                  <a:srgbClr val="FF0000"/>
                </a:solidFill>
              </a:rPr>
              <a:t>Loss</a:t>
            </a:r>
            <a:r>
              <a:rPr lang="en-US" dirty="0" smtClean="0"/>
              <a:t>) </a:t>
            </a:r>
          </a:p>
          <a:p>
            <a:pPr lvl="1"/>
            <a:r>
              <a:rPr lang="en-US" dirty="0" err="1" smtClean="0"/>
              <a:t>Lossy</a:t>
            </a:r>
            <a:r>
              <a:rPr lang="en-US" dirty="0" smtClean="0"/>
              <a:t>: 0.0%/0.0%/</a:t>
            </a:r>
            <a:r>
              <a:rPr lang="en-US" dirty="0" smtClean="0">
                <a:solidFill>
                  <a:srgbClr val="00B050"/>
                </a:solidFill>
              </a:rPr>
              <a:t>-0.1%</a:t>
            </a:r>
            <a:r>
              <a:rPr lang="en-US" dirty="0" smtClean="0"/>
              <a:t>/ for AI/RA/LB G/Y component</a:t>
            </a:r>
          </a:p>
          <a:p>
            <a:pPr lvl="1"/>
            <a:r>
              <a:rPr lang="en-US" dirty="0" smtClean="0"/>
              <a:t>Lossless:  </a:t>
            </a:r>
            <a:r>
              <a:rPr lang="en-US" dirty="0" smtClean="0">
                <a:solidFill>
                  <a:srgbClr val="00B050"/>
                </a:solidFill>
              </a:rPr>
              <a:t>0.2%</a:t>
            </a:r>
            <a:r>
              <a:rPr lang="en-US" dirty="0" smtClean="0"/>
              <a:t>/</a:t>
            </a:r>
            <a:r>
              <a:rPr lang="en-US" dirty="0" smtClean="0">
                <a:solidFill>
                  <a:srgbClr val="00B050"/>
                </a:solidFill>
              </a:rPr>
              <a:t>0.1</a:t>
            </a:r>
            <a:r>
              <a:rPr lang="en-US" dirty="0" smtClean="0"/>
              <a:t>%/</a:t>
            </a:r>
            <a:r>
              <a:rPr lang="en-US" dirty="0" smtClean="0">
                <a:solidFill>
                  <a:srgbClr val="00B050"/>
                </a:solidFill>
              </a:rPr>
              <a:t>0.1</a:t>
            </a:r>
            <a:r>
              <a:rPr lang="en-US" dirty="0" smtClean="0"/>
              <a:t>%/ for AI/RA/LB G/Y component</a:t>
            </a:r>
          </a:p>
          <a:p>
            <a:r>
              <a:rPr lang="en-US" dirty="0" smtClean="0"/>
              <a:t>Complexity</a:t>
            </a:r>
          </a:p>
          <a:p>
            <a:pPr lvl="1"/>
            <a:r>
              <a:rPr lang="en-US" dirty="0" smtClean="0"/>
              <a:t>Enable parallel processing of index map and Escape colors at encoder.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Motivation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What we have now for index map coding</a:t>
            </a:r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2286000"/>
            <a:ext cx="6172200" cy="421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Proposed Simplification</a:t>
            </a:r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53" y="1219200"/>
            <a:ext cx="8870147" cy="483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Performance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609600"/>
            <a:ext cx="8229600" cy="5287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Anchor: SCM 2.0 w/ Full Frame </a:t>
            </a:r>
            <a:r>
              <a:rPr lang="en-US" sz="2000" dirty="0" smtClean="0"/>
              <a:t>IBC (averaged over everything for AI/RA/LB!)</a:t>
            </a:r>
            <a:endParaRPr lang="en-US" sz="2000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5534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228600" algn="l"/>
                <a:tab pos="457200" algn="l"/>
                <a:tab pos="685800" algn="l"/>
                <a:tab pos="914400" algn="l"/>
              </a:tabLst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600" y="1447800"/>
          <a:ext cx="4152900" cy="2438400"/>
        </p:xfrm>
        <a:graphic>
          <a:graphicData uri="http://schemas.openxmlformats.org/drawingml/2006/table">
            <a:tbl>
              <a:tblPr/>
              <a:tblGrid>
                <a:gridCol w="2541666"/>
                <a:gridCol w="537078"/>
                <a:gridCol w="537078"/>
                <a:gridCol w="537078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98%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2" name="Table 11"/>
          <p:cNvGraphicFramePr>
            <a:graphicFrameLocks noGrp="1"/>
          </p:cNvGraphicFramePr>
          <p:nvPr/>
        </p:nvGraphicFramePr>
        <p:xfrm>
          <a:off x="4419600" y="1447800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3" name="Table 12"/>
          <p:cNvGraphicFramePr>
            <a:graphicFrameLocks noGrp="1"/>
          </p:cNvGraphicFramePr>
          <p:nvPr/>
        </p:nvGraphicFramePr>
        <p:xfrm>
          <a:off x="6553200" y="1447800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B05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B05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9" name="Table 18"/>
          <p:cNvGraphicFramePr>
            <a:graphicFrameLocks noGrp="1"/>
          </p:cNvGraphicFramePr>
          <p:nvPr/>
        </p:nvGraphicFramePr>
        <p:xfrm>
          <a:off x="228600" y="3959225"/>
          <a:ext cx="4038600" cy="2898775"/>
        </p:xfrm>
        <a:graphic>
          <a:graphicData uri="http://schemas.openxmlformats.org/drawingml/2006/table">
            <a:tbl>
              <a:tblPr/>
              <a:tblGrid>
                <a:gridCol w="1955800"/>
                <a:gridCol w="482600"/>
                <a:gridCol w="533400"/>
                <a:gridCol w="533400"/>
                <a:gridCol w="533400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0" name="Table 19"/>
          <p:cNvGraphicFramePr>
            <a:graphicFrameLocks noGrp="1"/>
          </p:cNvGraphicFramePr>
          <p:nvPr/>
        </p:nvGraphicFramePr>
        <p:xfrm>
          <a:off x="4267200" y="3962400"/>
          <a:ext cx="2209800" cy="2913804"/>
        </p:xfrm>
        <a:graphic>
          <a:graphicData uri="http://schemas.openxmlformats.org/drawingml/2006/table">
            <a:tbl>
              <a:tblPr/>
              <a:tblGrid>
                <a:gridCol w="457200"/>
                <a:gridCol w="609600"/>
                <a:gridCol w="533400"/>
                <a:gridCol w="609600"/>
              </a:tblGrid>
              <a:tr h="191784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7021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419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5094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99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0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4266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3356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8258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535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8222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50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6150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96%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21" name="Table 20"/>
          <p:cNvGraphicFramePr>
            <a:graphicFrameLocks noGrp="1"/>
          </p:cNvGraphicFramePr>
          <p:nvPr/>
        </p:nvGraphicFramePr>
        <p:xfrm>
          <a:off x="6515100" y="3962400"/>
          <a:ext cx="2095500" cy="2895600"/>
        </p:xfrm>
        <a:graphic>
          <a:graphicData uri="http://schemas.openxmlformats.org/drawingml/2006/table">
            <a:tbl>
              <a:tblPr/>
              <a:tblGrid>
                <a:gridCol w="495300"/>
                <a:gridCol w="533400"/>
                <a:gridCol w="533400"/>
                <a:gridCol w="53340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2" name="TextBox 21"/>
          <p:cNvSpPr txBox="1"/>
          <p:nvPr/>
        </p:nvSpPr>
        <p:spPr>
          <a:xfrm>
            <a:off x="228600" y="1371600"/>
            <a:ext cx="22807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7030A0"/>
                </a:solidFill>
              </a:rPr>
              <a:t>Lossy</a:t>
            </a:r>
            <a:r>
              <a:rPr lang="en-US" dirty="0" smtClean="0">
                <a:solidFill>
                  <a:srgbClr val="7030A0"/>
                </a:solidFill>
              </a:rPr>
              <a:t>: </a:t>
            </a:r>
            <a:r>
              <a:rPr lang="en-US" dirty="0" smtClean="0"/>
              <a:t>0.0%/0.0%/</a:t>
            </a:r>
            <a:r>
              <a:rPr lang="en-US" b="1" dirty="0" smtClean="0">
                <a:solidFill>
                  <a:srgbClr val="00B050"/>
                </a:solidFill>
              </a:rPr>
              <a:t>0.1%</a:t>
            </a:r>
            <a:endParaRPr lang="en-US" b="1" dirty="0">
              <a:solidFill>
                <a:srgbClr val="00B050"/>
              </a:solidFill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381000" y="4038600"/>
            <a:ext cx="18245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Lossless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0.2%</a:t>
            </a:r>
            <a:r>
              <a:rPr lang="en-US" b="1" dirty="0" smtClean="0"/>
              <a:t>/</a:t>
            </a:r>
            <a:r>
              <a:rPr lang="en-US" b="1" dirty="0" smtClean="0">
                <a:solidFill>
                  <a:srgbClr val="00B050"/>
                </a:solidFill>
              </a:rPr>
              <a:t>0.1%</a:t>
            </a:r>
            <a:r>
              <a:rPr lang="en-US" b="1" dirty="0" smtClean="0"/>
              <a:t>/</a:t>
            </a:r>
            <a:r>
              <a:rPr lang="en-US" b="1" dirty="0" smtClean="0">
                <a:solidFill>
                  <a:srgbClr val="00B050"/>
                </a:solidFill>
              </a:rPr>
              <a:t>0.1%</a:t>
            </a:r>
            <a:r>
              <a:rPr lang="en-US" b="1" dirty="0" smtClean="0"/>
              <a:t>/</a:t>
            </a:r>
            <a:endParaRPr lang="en-US" b="1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dirty="0" smtClean="0"/>
              <a:t>Additional Experiments (1)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3400" y="990600"/>
            <a:ext cx="8229600" cy="4906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Anchor: SCM 2.0 + </a:t>
            </a:r>
            <a:r>
              <a:rPr lang="en-US" sz="2000" dirty="0" err="1" smtClean="0"/>
              <a:t>paletteSize</a:t>
            </a:r>
            <a:r>
              <a:rPr lang="en-US" sz="2000" dirty="0" smtClean="0"/>
              <a:t> = 15 + </a:t>
            </a:r>
            <a:r>
              <a:rPr lang="en-US" sz="2000" dirty="0" err="1" smtClean="0"/>
              <a:t>palettePredictorSize</a:t>
            </a:r>
            <a:r>
              <a:rPr lang="en-US" sz="2000" dirty="0" smtClean="0"/>
              <a:t> = 16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76200" y="1371600"/>
          <a:ext cx="4152900" cy="2438400"/>
        </p:xfrm>
        <a:graphic>
          <a:graphicData uri="http://schemas.openxmlformats.org/drawingml/2006/table">
            <a:tbl>
              <a:tblPr/>
              <a:tblGrid>
                <a:gridCol w="2541666"/>
                <a:gridCol w="537078"/>
                <a:gridCol w="537078"/>
                <a:gridCol w="537078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267200" y="1371600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324600" y="1371600"/>
          <a:ext cx="2019300" cy="2438400"/>
        </p:xfrm>
        <a:graphic>
          <a:graphicData uri="http://schemas.openxmlformats.org/drawingml/2006/table">
            <a:tbl>
              <a:tblPr/>
              <a:tblGrid>
                <a:gridCol w="673100"/>
                <a:gridCol w="673100"/>
                <a:gridCol w="6731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0.8%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762000" y="3886200"/>
          <a:ext cx="3771900" cy="2898775"/>
        </p:xfrm>
        <a:graphic>
          <a:graphicData uri="http://schemas.openxmlformats.org/drawingml/2006/table">
            <a:tbl>
              <a:tblPr/>
              <a:tblGrid>
                <a:gridCol w="1955800"/>
                <a:gridCol w="419100"/>
                <a:gridCol w="469900"/>
                <a:gridCol w="457200"/>
                <a:gridCol w="469900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032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4584700" y="3886200"/>
          <a:ext cx="1816100" cy="2895600"/>
        </p:xfrm>
        <a:graphic>
          <a:graphicData uri="http://schemas.openxmlformats.org/drawingml/2006/table">
            <a:tbl>
              <a:tblPr/>
              <a:tblGrid>
                <a:gridCol w="419100"/>
                <a:gridCol w="469900"/>
                <a:gridCol w="457200"/>
                <a:gridCol w="46990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96%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6413500" y="3886200"/>
          <a:ext cx="1816100" cy="2895600"/>
        </p:xfrm>
        <a:graphic>
          <a:graphicData uri="http://schemas.openxmlformats.org/drawingml/2006/table">
            <a:tbl>
              <a:tblPr/>
              <a:tblGrid>
                <a:gridCol w="419100"/>
                <a:gridCol w="469900"/>
                <a:gridCol w="457200"/>
                <a:gridCol w="46990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810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1" name="TextBox 10"/>
          <p:cNvSpPr txBox="1"/>
          <p:nvPr/>
        </p:nvSpPr>
        <p:spPr>
          <a:xfrm>
            <a:off x="228600" y="1295400"/>
            <a:ext cx="2235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7030A0"/>
                </a:solidFill>
              </a:rPr>
              <a:t>Lossy</a:t>
            </a:r>
            <a:r>
              <a:rPr lang="en-US" dirty="0" smtClean="0">
                <a:solidFill>
                  <a:srgbClr val="7030A0"/>
                </a:solidFill>
              </a:rPr>
              <a:t>: </a:t>
            </a:r>
            <a:r>
              <a:rPr lang="en-US" dirty="0" smtClean="0"/>
              <a:t>0.0%/0.0%/0.0%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914400" y="3962400"/>
            <a:ext cx="1715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Lossless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0.1%/0.1%/</a:t>
            </a:r>
            <a:r>
              <a:rPr lang="en-US" dirty="0" smtClean="0"/>
              <a:t>0.0</a:t>
            </a:r>
            <a:r>
              <a:rPr lang="en-US" dirty="0" smtClean="0"/>
              <a:t>%</a:t>
            </a:r>
            <a:endParaRPr lang="en-US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Additional Experiments (2)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838200"/>
            <a:ext cx="8229600" cy="52879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Anchor: JCTVC-S0201 (CU Dep. Max. Size of Palette and Palette Predictor)</a:t>
            </a:r>
            <a:endParaRPr lang="en-US" sz="2000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52400" y="1295400"/>
          <a:ext cx="4114800" cy="2438400"/>
        </p:xfrm>
        <a:graphic>
          <a:graphicData uri="http://schemas.openxmlformats.org/drawingml/2006/table">
            <a:tbl>
              <a:tblPr/>
              <a:tblGrid>
                <a:gridCol w="2546175"/>
                <a:gridCol w="522875"/>
                <a:gridCol w="522875"/>
                <a:gridCol w="522875"/>
              </a:tblGrid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All Intra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endParaRPr lang="en-US" sz="900" b="0" i="0" u="none" strike="noStrike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RGB,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YUV,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Enc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Dec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/>
        </p:nvGraphicFramePr>
        <p:xfrm>
          <a:off x="4343400" y="1295400"/>
          <a:ext cx="1981200" cy="2438400"/>
        </p:xfrm>
        <a:graphic>
          <a:graphicData uri="http://schemas.openxmlformats.org/drawingml/2006/table">
            <a:tbl>
              <a:tblPr/>
              <a:tblGrid>
                <a:gridCol w="660400"/>
                <a:gridCol w="660400"/>
                <a:gridCol w="6604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Random Access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6400800" y="1295400"/>
          <a:ext cx="1981200" cy="2438400"/>
        </p:xfrm>
        <a:graphic>
          <a:graphicData uri="http://schemas.openxmlformats.org/drawingml/2006/table">
            <a:tbl>
              <a:tblPr/>
              <a:tblGrid>
                <a:gridCol w="660400"/>
                <a:gridCol w="660400"/>
                <a:gridCol w="660400"/>
              </a:tblGrid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Low delay B 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G/Y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B/U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R/V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-0.3%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-0.5%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-0.4%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-0.2%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0.1%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7" name="Table 6"/>
          <p:cNvGraphicFramePr>
            <a:graphicFrameLocks noGrp="1"/>
          </p:cNvGraphicFramePr>
          <p:nvPr/>
        </p:nvGraphicFramePr>
        <p:xfrm>
          <a:off x="152400" y="3886200"/>
          <a:ext cx="4025900" cy="2839085"/>
        </p:xfrm>
        <a:graphic>
          <a:graphicData uri="http://schemas.openxmlformats.org/drawingml/2006/table">
            <a:tbl>
              <a:tblPr/>
              <a:tblGrid>
                <a:gridCol w="1955800"/>
                <a:gridCol w="533400"/>
                <a:gridCol w="533400"/>
                <a:gridCol w="508000"/>
                <a:gridCol w="495300"/>
              </a:tblGrid>
              <a:tr h="18097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All Intra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810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3825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0.6%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0.9%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RGB,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0.5%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0.7%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text &amp; graphics with motion,720p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1440p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mixed content,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Animation, 720p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YUV, camera captured, 1080p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Enc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>
                  <a:txBody>
                    <a:bodyPr/>
                    <a:lstStyle/>
                    <a:p>
                      <a:pPr algn="l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Dec Time[%]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4267200" y="3886200"/>
          <a:ext cx="2070100" cy="2819400"/>
        </p:xfrm>
        <a:graphic>
          <a:graphicData uri="http://schemas.openxmlformats.org/drawingml/2006/table">
            <a:tbl>
              <a:tblPr/>
              <a:tblGrid>
                <a:gridCol w="533400"/>
                <a:gridCol w="533400"/>
                <a:gridCol w="508000"/>
                <a:gridCol w="49530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Random Access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48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le 8"/>
          <p:cNvGraphicFramePr>
            <a:graphicFrameLocks noGrp="1"/>
          </p:cNvGraphicFramePr>
          <p:nvPr/>
        </p:nvGraphicFramePr>
        <p:xfrm>
          <a:off x="6400800" y="3886200"/>
          <a:ext cx="2070100" cy="2819400"/>
        </p:xfrm>
        <a:graphic>
          <a:graphicData uri="http://schemas.openxmlformats.org/drawingml/2006/table">
            <a:tbl>
              <a:tblPr/>
              <a:tblGrid>
                <a:gridCol w="533400"/>
                <a:gridCol w="533400"/>
                <a:gridCol w="508000"/>
                <a:gridCol w="495300"/>
              </a:tblGrid>
              <a:tr h="180975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Low Delay B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0808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5048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(Total)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(Average)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</a:t>
                      </a:r>
                      <a:b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</a:br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(Min)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Bit-rate saving (Max)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0.4%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0.2%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0.1%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0.3%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0.0%</a:t>
                      </a:r>
                    </a:p>
                  </a:txBody>
                  <a:tcPr marL="6350" marR="6350" marT="6350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99%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52400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100%</a:t>
                      </a:r>
                    </a:p>
                  </a:txBody>
                  <a:tcPr marL="6350" marR="6350" marT="6350" marB="0" anchor="b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228600" y="1219200"/>
            <a:ext cx="22358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 smtClean="0">
                <a:solidFill>
                  <a:srgbClr val="7030A0"/>
                </a:solidFill>
              </a:rPr>
              <a:t>Lossy</a:t>
            </a:r>
            <a:r>
              <a:rPr lang="en-US" dirty="0" smtClean="0">
                <a:solidFill>
                  <a:srgbClr val="7030A0"/>
                </a:solidFill>
              </a:rPr>
              <a:t>: </a:t>
            </a:r>
            <a:r>
              <a:rPr lang="en-US" dirty="0" smtClean="0"/>
              <a:t>0.0%/0.0%/0.0%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304800" y="3886200"/>
            <a:ext cx="171553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7030A0"/>
                </a:solidFill>
              </a:rPr>
              <a:t>Lossless: </a:t>
            </a:r>
          </a:p>
          <a:p>
            <a:r>
              <a:rPr lang="en-US" b="1" dirty="0" smtClean="0">
                <a:solidFill>
                  <a:srgbClr val="00B050"/>
                </a:solidFill>
              </a:rPr>
              <a:t>0.2%/0.1%/</a:t>
            </a:r>
            <a:r>
              <a:rPr lang="en-US" dirty="0" smtClean="0"/>
              <a:t>0.0%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Conclusion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Summary</a:t>
            </a:r>
          </a:p>
          <a:p>
            <a:pPr lvl="1"/>
            <a:r>
              <a:rPr lang="en-US" b="1" dirty="0" smtClean="0"/>
              <a:t>No new syntax </a:t>
            </a:r>
            <a:r>
              <a:rPr lang="en-US" dirty="0" smtClean="0"/>
              <a:t>introduced</a:t>
            </a:r>
          </a:p>
          <a:p>
            <a:pPr lvl="1"/>
            <a:r>
              <a:rPr lang="en-US" dirty="0" smtClean="0"/>
              <a:t>Continues RUN without break even when Escape occurs</a:t>
            </a:r>
          </a:p>
          <a:p>
            <a:pPr lvl="1"/>
            <a:r>
              <a:rPr lang="en-US" dirty="0" smtClean="0"/>
              <a:t>Separate index map and Escape coding (in parallel)</a:t>
            </a:r>
          </a:p>
          <a:p>
            <a:pPr lvl="1"/>
            <a:r>
              <a:rPr lang="en-US" dirty="0" smtClean="0"/>
              <a:t>On average, </a:t>
            </a:r>
            <a:r>
              <a:rPr lang="en-US" b="1" dirty="0" smtClean="0">
                <a:solidFill>
                  <a:srgbClr val="00B050"/>
                </a:solidFill>
              </a:rPr>
              <a:t>no loss </a:t>
            </a:r>
            <a:r>
              <a:rPr lang="en-US" dirty="0" smtClean="0"/>
              <a:t>(small gain observed)!</a:t>
            </a:r>
          </a:p>
          <a:p>
            <a:r>
              <a:rPr lang="en-US" dirty="0" smtClean="0"/>
              <a:t>Recommendation</a:t>
            </a:r>
          </a:p>
          <a:p>
            <a:pPr lvl="1"/>
            <a:r>
              <a:rPr lang="en-US" dirty="0" smtClean="0"/>
              <a:t>Adopt this simplification into WD and SCM 3.0</a:t>
            </a:r>
          </a:p>
          <a:p>
            <a:pPr lvl="1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gin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Origin">
      <a:majorFont>
        <a:latin typeface="Bookman Old Style"/>
        <a:ea typeface=""/>
        <a:cs typeface=""/>
        <a:font script="Grek" typeface="Cambria"/>
        <a:font script="Cyrl" typeface="Cambria"/>
        <a:font script="Jpan" typeface="HG明朝E"/>
        <a:font script="Hang" typeface="돋움"/>
        <a:font script="Hans" typeface="宋体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Gill Sans MT"/>
        <a:ea typeface=""/>
        <a:cs typeface=""/>
        <a:font script="Grek" typeface="Calibri"/>
        <a:font script="Cyrl" typeface="Calibri"/>
        <a:font script="Jpan" typeface="ＭＳ Ｐゴシック"/>
        <a:font script="Hang" typeface="맑은 고딕"/>
        <a:font script="Hans" typeface="华文新魏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gin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60000"/>
                <a:satMod val="300000"/>
              </a:schemeClr>
            </a:gs>
            <a:gs pos="30000">
              <a:schemeClr val="phClr">
                <a:shade val="80000"/>
                <a:satMod val="230000"/>
              </a:schemeClr>
            </a:gs>
            <a:gs pos="100000">
              <a:schemeClr val="phClr">
                <a:tint val="97000"/>
                <a:satMod val="22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6000"/>
                <a:satMod val="120000"/>
              </a:schemeClr>
              <a:schemeClr val="phClr">
                <a:tint val="90000"/>
              </a:schemeClr>
            </a:duotone>
          </a:blip>
          <a:tile tx="0" ty="0" sx="35000" sy="40000" flip="x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Origin</Template>
  <TotalTime>1259</TotalTime>
  <Words>2654</Words>
  <Application>Microsoft Office PowerPoint</Application>
  <PresentationFormat>On-screen Show (4:3)</PresentationFormat>
  <Paragraphs>1003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Origin</vt:lpstr>
      <vt:lpstr>Non-CE6: Simplification on Escape Coding of Palette Mode in HEVC SCC </vt:lpstr>
      <vt:lpstr>Summary</vt:lpstr>
      <vt:lpstr>Motivation</vt:lpstr>
      <vt:lpstr>Proposed Simplification</vt:lpstr>
      <vt:lpstr>Performance</vt:lpstr>
      <vt:lpstr>Additional Experiments (1)</vt:lpstr>
      <vt:lpstr>Additional Experiments (2)</vt:lpstr>
      <vt:lpstr>Conclusion </vt:lpstr>
    </vt:vector>
  </TitlesOfParts>
  <Company>Huawei Technologies Co.,Ltd.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Non-CE6: Simplification on Escape Coding of Palette Mode in HEVC SCC </dc:title>
  <dc:creator>MaZhan</dc:creator>
  <cp:lastModifiedBy>MaZhan</cp:lastModifiedBy>
  <cp:revision>27</cp:revision>
  <dcterms:created xsi:type="dcterms:W3CDTF">2014-10-09T20:27:27Z</dcterms:created>
  <dcterms:modified xsi:type="dcterms:W3CDTF">2014-10-16T01:08:42Z</dcterms:modified>
</cp:coreProperties>
</file>